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75" r:id="rId3"/>
    <p:sldId id="258" r:id="rId4"/>
    <p:sldId id="259" r:id="rId5"/>
    <p:sldId id="260" r:id="rId6"/>
    <p:sldId id="261" r:id="rId7"/>
    <p:sldId id="279" r:id="rId8"/>
    <p:sldId id="280" r:id="rId9"/>
    <p:sldId id="262" r:id="rId10"/>
    <p:sldId id="286" r:id="rId11"/>
    <p:sldId id="287" r:id="rId12"/>
    <p:sldId id="289" r:id="rId13"/>
    <p:sldId id="288" r:id="rId14"/>
    <p:sldId id="285" r:id="rId15"/>
    <p:sldId id="272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BE485-C073-4CF9-839D-0D4E5D269130}" type="datetimeFigureOut">
              <a:rPr lang="en-IN" smtClean="0"/>
              <a:t>30/05/2025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55B5A-9E65-44C2-B971-A0A284707C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722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30081-E0F4-400B-ADEF-295085306772}" type="slidenum">
              <a:rPr lang="en-AE" smtClean="0"/>
              <a:t>2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385087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55B5A-9E65-44C2-B971-A0A284707C41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732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00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53233" y="237871"/>
            <a:ext cx="7685532" cy="10811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00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7204" y="1479444"/>
            <a:ext cx="10424795" cy="4634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5486400"/>
            <a:ext cx="4114800" cy="6097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5"/>
              </a:spcBef>
            </a:pPr>
            <a:r>
              <a:rPr sz="1900" b="1" dirty="0">
                <a:solidFill>
                  <a:srgbClr val="00AFEF"/>
                </a:solidFill>
                <a:latin typeface="Arial"/>
                <a:cs typeface="Arial"/>
              </a:rPr>
              <a:t>PRESENTED</a:t>
            </a:r>
            <a:r>
              <a:rPr sz="1900" b="1" spc="-8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900" b="1" spc="-25" dirty="0">
                <a:solidFill>
                  <a:srgbClr val="00AFEF"/>
                </a:solidFill>
                <a:latin typeface="Arial"/>
                <a:cs typeface="Arial"/>
              </a:rPr>
              <a:t>BY</a:t>
            </a:r>
            <a:endParaRPr lang="en-US" sz="1900" b="1" spc="-25" dirty="0">
              <a:solidFill>
                <a:srgbClr val="00AFEF"/>
              </a:solidFill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  <a:spcBef>
                <a:spcPts val="95"/>
              </a:spcBef>
            </a:pPr>
            <a:r>
              <a:rPr lang="en-IN" sz="1900" b="1" spc="-25" dirty="0">
                <a:solidFill>
                  <a:srgbClr val="00AFEF"/>
                </a:solidFill>
                <a:latin typeface="Arial"/>
                <a:cs typeface="Arial"/>
              </a:rPr>
              <a:t>RISHIYANTH S-2303811724321090</a:t>
            </a:r>
            <a:endParaRPr sz="1900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306320" marR="5080" indent="-1417955">
              <a:lnSpc>
                <a:spcPct val="100000"/>
              </a:lnSpc>
              <a:spcBef>
                <a:spcPts val="90"/>
              </a:spcBef>
            </a:pPr>
            <a:r>
              <a:rPr sz="2000" dirty="0"/>
              <a:t>K.RAMAKRISHNAN</a:t>
            </a:r>
            <a:r>
              <a:rPr sz="2000" spc="-10" dirty="0"/>
              <a:t> </a:t>
            </a:r>
            <a:r>
              <a:rPr sz="2000" dirty="0"/>
              <a:t>COLLEGE</a:t>
            </a:r>
            <a:r>
              <a:rPr sz="2000" spc="-90" dirty="0"/>
              <a:t> </a:t>
            </a:r>
            <a:r>
              <a:rPr sz="2000" dirty="0"/>
              <a:t>OF</a:t>
            </a:r>
            <a:r>
              <a:rPr sz="2000" spc="-100" dirty="0"/>
              <a:t> </a:t>
            </a:r>
            <a:r>
              <a:rPr sz="2000" spc="-10" dirty="0"/>
              <a:t>TECHNOLOGY (AUTONOMOUS),</a:t>
            </a:r>
            <a:r>
              <a:rPr sz="2000" spc="-35" dirty="0"/>
              <a:t> </a:t>
            </a:r>
            <a:r>
              <a:rPr sz="2000" spc="-10" dirty="0"/>
              <a:t>TRICHY</a:t>
            </a:r>
            <a:endParaRPr sz="2000"/>
          </a:p>
        </p:txBody>
      </p:sp>
      <p:sp>
        <p:nvSpPr>
          <p:cNvPr id="5" name="object 5"/>
          <p:cNvSpPr txBox="1"/>
          <p:nvPr/>
        </p:nvSpPr>
        <p:spPr>
          <a:xfrm>
            <a:off x="2016632" y="1698193"/>
            <a:ext cx="987056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11350" marR="5080" indent="-1899285" algn="just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        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376CB27-6084-1003-8A54-C0ACDFB54BB0}"/>
              </a:ext>
            </a:extLst>
          </p:cNvPr>
          <p:cNvSpPr/>
          <p:nvPr/>
        </p:nvSpPr>
        <p:spPr>
          <a:xfrm>
            <a:off x="1676400" y="1989127"/>
            <a:ext cx="9407828" cy="20151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cs typeface="Arial" panose="020B0604020202020204" pitchFamily="34" charset="0"/>
              </a:rPr>
              <a:t>FINDING AND REMOVING ENTRIES IN A DATASET</a:t>
            </a:r>
            <a:endParaRPr lang="en-US" sz="4400" b="1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DB86415-4CC3-1F71-5228-2CB2AAFD6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B33361D-C3B6-7E76-2971-9A2DB472F1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53233" y="237871"/>
            <a:ext cx="7685532" cy="1009712"/>
          </a:xfrm>
          <a:prstGeom prst="rect">
            <a:avLst/>
          </a:prstGeom>
        </p:spPr>
        <p:txBody>
          <a:bodyPr vert="horz" wrap="square" lIns="0" tIns="512267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IN" spc="-50" dirty="0"/>
              <a:t>IMPLEMENTATION</a:t>
            </a:r>
            <a:endParaRPr spc="-10" dirty="0"/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0C50CAB0-6826-AE20-6898-C0C2FFA81E8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5" name="object 5">
            <a:extLst>
              <a:ext uri="{FF2B5EF4-FFF2-40B4-BE49-F238E27FC236}">
                <a16:creationId xmlns:a16="http://schemas.microsoft.com/office/drawing/2014/main" id="{0D1C0BCF-6687-CBE8-0825-ACEE2411CF6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2B538C-A54D-DED8-0090-DF4BE473A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269" y="1410936"/>
            <a:ext cx="8077200" cy="522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635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C673312-3A4B-A552-AFE6-286F4748A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1CC0109-26CA-F17B-B7DA-338DC09706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53233" y="237871"/>
            <a:ext cx="7685532" cy="1009712"/>
          </a:xfrm>
          <a:prstGeom prst="rect">
            <a:avLst/>
          </a:prstGeom>
        </p:spPr>
        <p:txBody>
          <a:bodyPr vert="horz" wrap="square" lIns="0" tIns="512267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IN" spc="-50" dirty="0"/>
              <a:t>IMPLEMENTATION</a:t>
            </a:r>
            <a:endParaRPr spc="-10" dirty="0"/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9E6A47E5-7AC5-2C80-73B3-8E20F98D341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5" name="object 5">
            <a:extLst>
              <a:ext uri="{FF2B5EF4-FFF2-40B4-BE49-F238E27FC236}">
                <a16:creationId xmlns:a16="http://schemas.microsoft.com/office/drawing/2014/main" id="{A9E180CB-8711-841C-715C-1F7DDB3C6C2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B99E38-0C3C-8CDA-7E24-561CF96645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1453512"/>
            <a:ext cx="79248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66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0EDF8E-191E-A0B9-33E9-F837981DE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CCACFE0-2F9C-BDD6-22B0-C86223F189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53233" y="237871"/>
            <a:ext cx="7685532" cy="1009712"/>
          </a:xfrm>
          <a:prstGeom prst="rect">
            <a:avLst/>
          </a:prstGeom>
        </p:spPr>
        <p:txBody>
          <a:bodyPr vert="horz" wrap="square" lIns="0" tIns="512267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IN" spc="-50" dirty="0"/>
              <a:t>OUTPUT</a:t>
            </a:r>
            <a:endParaRPr spc="-10" dirty="0"/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8E083577-1538-FEED-F0C0-5AE8572B19D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5" name="object 5">
            <a:extLst>
              <a:ext uri="{FF2B5EF4-FFF2-40B4-BE49-F238E27FC236}">
                <a16:creationId xmlns:a16="http://schemas.microsoft.com/office/drawing/2014/main" id="{4CD05982-3426-D8A1-FE01-0C9E518F07F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pic>
        <p:nvPicPr>
          <p:cNvPr id="1026" name="Picture 1">
            <a:extLst>
              <a:ext uri="{FF2B5EF4-FFF2-40B4-BE49-F238E27FC236}">
                <a16:creationId xmlns:a16="http://schemas.microsoft.com/office/drawing/2014/main" id="{1D5190A1-5670-2A95-5ADE-8A3A33232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5203018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">
            <a:extLst>
              <a:ext uri="{FF2B5EF4-FFF2-40B4-BE49-F238E27FC236}">
                <a16:creationId xmlns:a16="http://schemas.microsoft.com/office/drawing/2014/main" id="{376CE8D7-BAAD-88CE-BD08-5B0ABB44E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047568"/>
            <a:ext cx="5410200" cy="2865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0722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052537-0358-FA27-1B05-A1EA9531D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43C33CD-1FCF-BD0D-87BF-01D4875ED5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53233" y="237871"/>
            <a:ext cx="7685532" cy="1009712"/>
          </a:xfrm>
          <a:prstGeom prst="rect">
            <a:avLst/>
          </a:prstGeom>
        </p:spPr>
        <p:txBody>
          <a:bodyPr vert="horz" wrap="square" lIns="0" tIns="512267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IN" spc="-50" dirty="0"/>
              <a:t>OUTPUT</a:t>
            </a:r>
            <a:endParaRPr spc="-10" dirty="0"/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8307909A-D171-1615-4301-48D742C3288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5" name="object 5">
            <a:extLst>
              <a:ext uri="{FF2B5EF4-FFF2-40B4-BE49-F238E27FC236}">
                <a16:creationId xmlns:a16="http://schemas.microsoft.com/office/drawing/2014/main" id="{04A1A8B9-0100-4D6E-ACF8-6F93049A563F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pic>
        <p:nvPicPr>
          <p:cNvPr id="2050" name="Picture 1">
            <a:extLst>
              <a:ext uri="{FF2B5EF4-FFF2-40B4-BE49-F238E27FC236}">
                <a16:creationId xmlns:a16="http://schemas.microsoft.com/office/drawing/2014/main" id="{6A99E002-F416-B2AA-3E12-0DA836EEE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1524000"/>
            <a:ext cx="5482324" cy="288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1">
            <a:extLst>
              <a:ext uri="{FF2B5EF4-FFF2-40B4-BE49-F238E27FC236}">
                <a16:creationId xmlns:a16="http://schemas.microsoft.com/office/drawing/2014/main" id="{37705DBB-0048-F03F-BDF5-06EFD010F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600200"/>
            <a:ext cx="5572916" cy="288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7130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5F85E-5143-B504-63F2-30FA16AE6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52E610C-941C-094A-2745-5A262A36C8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50236" y="76200"/>
            <a:ext cx="7685532" cy="1286711"/>
          </a:xfrm>
          <a:prstGeom prst="rect">
            <a:avLst/>
          </a:prstGeom>
        </p:spPr>
        <p:txBody>
          <a:bodyPr vert="horz" wrap="square" lIns="0" tIns="512267" rIns="0" bIns="0" rtlCol="0">
            <a:spAutoFit/>
          </a:bodyPr>
          <a:lstStyle/>
          <a:p>
            <a:pPr marL="755650" lvl="1" indent="-285750" algn="l">
              <a:lnSpc>
                <a:spcPct val="100000"/>
              </a:lnSpc>
              <a:spcBef>
                <a:spcPts val="5"/>
              </a:spcBef>
              <a:tabLst>
                <a:tab pos="755650" algn="l"/>
              </a:tabLst>
            </a:pPr>
            <a:r>
              <a:rPr lang="en-IN" sz="3200" b="1" dirty="0">
                <a:solidFill>
                  <a:srgbClr val="FF0000"/>
                </a:solidFill>
                <a:latin typeface="Arial"/>
                <a:cs typeface="Arial"/>
              </a:rPr>
              <a:t>             CONCLUSION </a:t>
            </a:r>
            <a:br>
              <a:rPr lang="en-IN" sz="3200" dirty="0">
                <a:latin typeface="Arial"/>
                <a:cs typeface="Arial"/>
              </a:rPr>
            </a:br>
            <a:endParaRPr lang="en-IN" spc="-20" dirty="0"/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58A01367-9142-433E-82AC-D98B9DBDA5F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5" name="object 5">
            <a:extLst>
              <a:ext uri="{FF2B5EF4-FFF2-40B4-BE49-F238E27FC236}">
                <a16:creationId xmlns:a16="http://schemas.microsoft.com/office/drawing/2014/main" id="{FD093E89-0582-3F61-96E0-A7D2A36181C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8D7490-EF39-AAD5-2E82-2234B3AC131E}"/>
              </a:ext>
            </a:extLst>
          </p:cNvPr>
          <p:cNvSpPr txBox="1"/>
          <p:nvPr/>
        </p:nvSpPr>
        <p:spPr>
          <a:xfrm>
            <a:off x="1143000" y="1752600"/>
            <a:ext cx="9192768" cy="336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presence of duplicate entries in datasets can significantly impact the accuracy and reliability of data analysis and decision-making.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This project demonstrated effective methods for identifying and removing both exact and near-duplicate records using programming tools and data cleaning techniques.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 applying these methods, data quality is enhanced, redundancy is minimized, and storage efficiency is improved.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cleaned and validated dataset provides a more trustworthy foundation for further analysis, reporting, and business intelligence.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3123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 rot="5400000">
            <a:off x="11734800" y="1752600"/>
            <a:ext cx="3342004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800" dirty="0"/>
          </a:p>
        </p:txBody>
      </p:sp>
      <p:pic>
        <p:nvPicPr>
          <p:cNvPr id="3" name="object 2">
            <a:extLst>
              <a:ext uri="{FF2B5EF4-FFF2-40B4-BE49-F238E27FC236}">
                <a16:creationId xmlns:a16="http://schemas.microsoft.com/office/drawing/2014/main" id="{D53778C0-1159-4211-CA5F-535E768BCB0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0" y="1447800"/>
            <a:ext cx="3696292" cy="35527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6163" y="222888"/>
            <a:ext cx="7685532" cy="813299"/>
          </a:xfrm>
          <a:prstGeom prst="rect">
            <a:avLst/>
          </a:prstGeom>
        </p:spPr>
        <p:txBody>
          <a:bodyPr vert="horz" wrap="square" lIns="0" tIns="348233" rIns="0" bIns="0" rtlCol="0">
            <a:spAutoFit/>
          </a:bodyPr>
          <a:lstStyle/>
          <a:p>
            <a:pPr marL="1304925">
              <a:lnSpc>
                <a:spcPct val="100000"/>
              </a:lnSpc>
              <a:spcBef>
                <a:spcPts val="100"/>
              </a:spcBef>
            </a:pPr>
            <a:r>
              <a:rPr sz="3000" spc="-3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r>
              <a:rPr lang="en-US" sz="3000" spc="-3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000" spc="-3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ENTATION</a:t>
            </a:r>
            <a:r>
              <a:rPr sz="3000" spc="-14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spc="-14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1676400"/>
            <a:ext cx="5489956" cy="401263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356870" algn="l"/>
              </a:tabLst>
            </a:pP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Problem</a:t>
            </a:r>
            <a:r>
              <a:rPr sz="2000" b="1" spc="-7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Arial"/>
                <a:cs typeface="Arial"/>
              </a:rPr>
              <a:t>Identification</a:t>
            </a:r>
            <a:endParaRPr sz="2000" dirty="0">
              <a:solidFill>
                <a:srgbClr val="C00000"/>
              </a:solidFill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356870" algn="l"/>
              </a:tabLst>
            </a:pPr>
            <a:r>
              <a:rPr sz="2000" b="1" spc="-10" dirty="0">
                <a:solidFill>
                  <a:srgbClr val="C00000"/>
                </a:solidFill>
                <a:latin typeface="Arial"/>
                <a:cs typeface="Arial"/>
              </a:rPr>
              <a:t>Objective</a:t>
            </a:r>
            <a:endParaRPr sz="2000" dirty="0">
              <a:solidFill>
                <a:srgbClr val="C00000"/>
              </a:solidFill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356870" algn="l"/>
              </a:tabLst>
            </a:pP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Proposed</a:t>
            </a:r>
            <a:r>
              <a:rPr sz="2000" b="1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Arial"/>
                <a:cs typeface="Arial"/>
              </a:rPr>
              <a:t>system</a:t>
            </a:r>
            <a:endParaRPr sz="2000" dirty="0">
              <a:solidFill>
                <a:srgbClr val="C00000"/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Wingdings"/>
              <a:buChar char=""/>
              <a:tabLst>
                <a:tab pos="755650" algn="l"/>
              </a:tabLst>
            </a:pPr>
            <a:r>
              <a:rPr lang="en-US" sz="2000" b="1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Block</a:t>
            </a:r>
            <a:r>
              <a:rPr sz="2000" b="1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diagram</a:t>
            </a:r>
            <a:r>
              <a:rPr sz="2000" b="1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of</a:t>
            </a:r>
            <a:r>
              <a:rPr sz="2000" b="1" spc="-7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proposed</a:t>
            </a:r>
            <a:r>
              <a:rPr sz="2000" b="1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Arial"/>
                <a:cs typeface="Arial"/>
              </a:rPr>
              <a:t>system</a:t>
            </a:r>
            <a:endParaRPr sz="2000" dirty="0">
              <a:solidFill>
                <a:srgbClr val="C00000"/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Wingdings"/>
              <a:buChar char=""/>
              <a:tabLst>
                <a:tab pos="755650" algn="l"/>
              </a:tabLst>
            </a:pPr>
            <a:r>
              <a:rPr lang="en-US" sz="2000" b="1" spc="-2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 Libraries </a:t>
            </a:r>
            <a:r>
              <a:rPr sz="2000" b="1" spc="-2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endParaRPr sz="2000" dirty="0">
              <a:solidFill>
                <a:srgbClr val="C00000"/>
              </a:solidFill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755650" algn="l"/>
              </a:tabLst>
            </a:pPr>
            <a:r>
              <a:rPr lang="en-US" sz="2000" b="1" spc="-10" dirty="0">
                <a:solidFill>
                  <a:srgbClr val="C00000"/>
                </a:solidFill>
                <a:latin typeface="Arial"/>
                <a:cs typeface="Arial"/>
              </a:rPr>
              <a:t> Modules of the system</a:t>
            </a:r>
          </a:p>
          <a:p>
            <a:pPr marL="755650" lvl="1" indent="-28575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755650" algn="l"/>
              </a:tabLst>
            </a:pPr>
            <a:r>
              <a:rPr lang="en-US" sz="2000" b="1" spc="-10" dirty="0">
                <a:solidFill>
                  <a:srgbClr val="C00000"/>
                </a:solidFill>
                <a:latin typeface="Arial"/>
                <a:cs typeface="Arial"/>
              </a:rPr>
              <a:t>Module Description</a:t>
            </a:r>
          </a:p>
          <a:p>
            <a:pPr marL="755650" lvl="1" indent="-28575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755650" algn="l"/>
              </a:tabLst>
            </a:pPr>
            <a:r>
              <a:rPr lang="en-US" sz="2000" b="1" spc="-10" dirty="0">
                <a:solidFill>
                  <a:srgbClr val="C00000"/>
                </a:solidFill>
                <a:latin typeface="Arial"/>
                <a:cs typeface="Arial"/>
              </a:rPr>
              <a:t> Advantages of Proposed system</a:t>
            </a:r>
          </a:p>
          <a:p>
            <a:pPr marL="755650" lvl="1" indent="-28575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755650" algn="l"/>
              </a:tabLst>
            </a:pPr>
            <a:r>
              <a:rPr lang="en-US" sz="2000" b="1" spc="-10" dirty="0">
                <a:solidFill>
                  <a:srgbClr val="C00000"/>
                </a:solidFill>
                <a:latin typeface="Arial"/>
                <a:cs typeface="Arial"/>
              </a:rPr>
              <a:t>Implementation</a:t>
            </a:r>
          </a:p>
          <a:p>
            <a:pPr marL="755650" lvl="1" indent="-28575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755650" algn="l"/>
              </a:tabLst>
            </a:pPr>
            <a:r>
              <a:rPr lang="en-US" sz="2000" b="1" spc="-10" dirty="0">
                <a:solidFill>
                  <a:srgbClr val="C00000"/>
                </a:solidFill>
                <a:latin typeface="Arial"/>
                <a:cs typeface="Arial"/>
              </a:rPr>
              <a:t>Output</a:t>
            </a:r>
          </a:p>
          <a:p>
            <a:pPr marL="755650" lvl="1" indent="-28575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755650" algn="l"/>
              </a:tabLst>
            </a:pPr>
            <a:r>
              <a:rPr lang="en-US" sz="2000" b="1" spc="-10" dirty="0">
                <a:solidFill>
                  <a:srgbClr val="C00000"/>
                </a:solidFill>
                <a:latin typeface="Arial"/>
                <a:cs typeface="Arial"/>
              </a:rPr>
              <a:t>Conclusion</a:t>
            </a:r>
          </a:p>
          <a:p>
            <a:pPr marL="755650" lvl="1" indent="-28575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755650" algn="l"/>
              </a:tabLst>
            </a:pPr>
            <a:endParaRPr lang="en-US" sz="2000" b="1" spc="-10" dirty="0">
              <a:solidFill>
                <a:srgbClr val="C00000"/>
              </a:solidFill>
              <a:latin typeface="Arial"/>
              <a:cs typeface="Arial"/>
            </a:endParaRPr>
          </a:p>
          <a:p>
            <a:pPr marL="469900" lvl="1">
              <a:lnSpc>
                <a:spcPct val="100000"/>
              </a:lnSpc>
              <a:buClr>
                <a:srgbClr val="000000"/>
              </a:buClr>
              <a:tabLst>
                <a:tab pos="755650" algn="l"/>
              </a:tabLst>
            </a:pPr>
            <a:endParaRPr lang="en-US" sz="2000" b="1" spc="-1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0425" rIns="0" bIns="0" rtlCol="0">
            <a:spAutoFit/>
          </a:bodyPr>
          <a:lstStyle/>
          <a:p>
            <a:pPr marL="1034415">
              <a:lnSpc>
                <a:spcPct val="100000"/>
              </a:lnSpc>
              <a:spcBef>
                <a:spcPts val="90"/>
              </a:spcBef>
            </a:pPr>
            <a:r>
              <a:rPr dirty="0"/>
              <a:t>PROBLEM</a:t>
            </a:r>
            <a:r>
              <a:rPr spc="-125" dirty="0"/>
              <a:t> </a:t>
            </a:r>
            <a:r>
              <a:rPr spc="-20" dirty="0"/>
              <a:t>IDENTIFICATION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6434734"/>
            <a:ext cx="45148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A8A8A"/>
                </a:solidFill>
                <a:latin typeface="Arial MT"/>
                <a:cs typeface="Arial MT"/>
              </a:rPr>
              <a:t>2/7/20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0732FB-5DA3-D7A4-A28F-7C0733785BD1}"/>
              </a:ext>
            </a:extLst>
          </p:cNvPr>
          <p:cNvSpPr txBox="1"/>
          <p:nvPr/>
        </p:nvSpPr>
        <p:spPr>
          <a:xfrm>
            <a:off x="949199" y="2057400"/>
            <a:ext cx="10359686" cy="326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:When working with datasets, issues like duplicate records, missing values, incorrect data, or irrelevant entries can arise. These problems can lead to inaccurate analysis, poor decision-making, and biased machine learning models if not handled properly.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and Removing Duplicates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 Incorrect or Irrelevant 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0199" rIns="0" bIns="0" rtlCol="0">
            <a:spAutoFit/>
          </a:bodyPr>
          <a:lstStyle/>
          <a:p>
            <a:pPr marL="269494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OBJECTIVE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8CB5D0-BF5D-4FD2-2CF4-F8D9C0B5326B}"/>
              </a:ext>
            </a:extLst>
          </p:cNvPr>
          <p:cNvSpPr txBox="1"/>
          <p:nvPr/>
        </p:nvSpPr>
        <p:spPr>
          <a:xfrm>
            <a:off x="990600" y="1981200"/>
            <a:ext cx="10058400" cy="3331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finding and removing entries in a dataset is to ensure data accuracy, consistency, and reliability for effective analysis and decision-making.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 often contain duplicate records, missing values, incorrect data, or irrelevant entries, which can lead to biased results, poor insights, and inefficiencies in data processing.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identifying and eliminating such issues, organizations can improve data quality, optimize machine learning models, and enhance decision-making processes.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5315" y="271309"/>
            <a:ext cx="4110354" cy="104775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0"/>
              </a:spcBef>
            </a:pPr>
            <a:r>
              <a:rPr dirty="0">
                <a:solidFill>
                  <a:srgbClr val="0000FF"/>
                </a:solidFill>
              </a:rPr>
              <a:t>PROPOSED</a:t>
            </a:r>
            <a:r>
              <a:rPr spc="-140" dirty="0">
                <a:solidFill>
                  <a:srgbClr val="0000FF"/>
                </a:solidFill>
              </a:rPr>
              <a:t> </a:t>
            </a:r>
            <a:r>
              <a:rPr spc="-10" dirty="0">
                <a:solidFill>
                  <a:srgbClr val="0000FF"/>
                </a:solidFill>
              </a:rPr>
              <a:t>SYSTEM</a:t>
            </a:r>
          </a:p>
          <a:p>
            <a:pPr marL="113664" algn="ctr">
              <a:lnSpc>
                <a:spcPct val="100000"/>
              </a:lnSpc>
              <a:spcBef>
                <a:spcPts val="400"/>
              </a:spcBef>
              <a:tabLst>
                <a:tab pos="1675764" algn="l"/>
              </a:tabLst>
            </a:pPr>
            <a:r>
              <a:rPr sz="2800" spc="-10" dirty="0">
                <a:solidFill>
                  <a:srgbClr val="FF0000"/>
                </a:solidFill>
              </a:rPr>
              <a:t>BLOCK</a:t>
            </a:r>
            <a:r>
              <a:rPr sz="2800" dirty="0">
                <a:solidFill>
                  <a:srgbClr val="FF0000"/>
                </a:solidFill>
              </a:rPr>
              <a:t>	</a:t>
            </a:r>
            <a:r>
              <a:rPr sz="2800" spc="-10" dirty="0">
                <a:solidFill>
                  <a:srgbClr val="FF0000"/>
                </a:solidFill>
              </a:rPr>
              <a:t>DIAGRAM</a:t>
            </a:r>
            <a:endParaRPr sz="28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96DCFF3-02F8-BCF6-EA19-92235E7BE7BC}"/>
              </a:ext>
            </a:extLst>
          </p:cNvPr>
          <p:cNvSpPr/>
          <p:nvPr/>
        </p:nvSpPr>
        <p:spPr>
          <a:xfrm>
            <a:off x="6003631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098" name="Picture 1">
            <a:extLst>
              <a:ext uri="{FF2B5EF4-FFF2-40B4-BE49-F238E27FC236}">
                <a16:creationId xmlns:a16="http://schemas.microsoft.com/office/drawing/2014/main" id="{E15F34FD-A5AF-49FB-E67E-F52247023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981200"/>
            <a:ext cx="6313763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0236" y="76200"/>
            <a:ext cx="7685532" cy="1286711"/>
          </a:xfrm>
          <a:prstGeom prst="rect">
            <a:avLst/>
          </a:prstGeom>
        </p:spPr>
        <p:txBody>
          <a:bodyPr vert="horz" wrap="square" lIns="0" tIns="512267" rIns="0" bIns="0" rtlCol="0">
            <a:spAutoFit/>
          </a:bodyPr>
          <a:lstStyle/>
          <a:p>
            <a:pPr marL="755650" lvl="1" indent="-285750">
              <a:lnSpc>
                <a:spcPct val="100000"/>
              </a:lnSpc>
              <a:spcBef>
                <a:spcPts val="5"/>
              </a:spcBef>
              <a:tabLst>
                <a:tab pos="755650" algn="l"/>
              </a:tabLst>
            </a:pPr>
            <a:r>
              <a:rPr lang="en-IN" sz="3200" b="1" dirty="0">
                <a:solidFill>
                  <a:srgbClr val="FF0000"/>
                </a:solidFill>
                <a:latin typeface="Arial"/>
                <a:cs typeface="Arial"/>
              </a:rPr>
              <a:t>R LIBRARIES USED </a:t>
            </a:r>
            <a:br>
              <a:rPr lang="en-IN" sz="3200" dirty="0">
                <a:latin typeface="Arial"/>
                <a:cs typeface="Arial"/>
              </a:rPr>
            </a:br>
            <a:endParaRPr lang="en-IN" spc="-2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4AF0F3-0C5E-DDA6-BC4D-BA0AC1426C18}"/>
              </a:ext>
            </a:extLst>
          </p:cNvPr>
          <p:cNvSpPr txBox="1"/>
          <p:nvPr/>
        </p:nvSpPr>
        <p:spPr>
          <a:xfrm>
            <a:off x="1304077" y="1828800"/>
            <a:ext cx="10377850" cy="3673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will utilize various R Libraries:</a:t>
            </a:r>
          </a:p>
          <a:p>
            <a:pPr marL="457200" indent="-4572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shiny</a:t>
            </a:r>
            <a:r>
              <a:rPr lang="en-I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create interactive web applications directly from R.</a:t>
            </a:r>
            <a:endParaRPr lang="en-IN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DT: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display interactive data tables in the Shiny app.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dplyr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data manipulation tasks like filtering, selecting, and removing duplicates in a more readable syntax</a:t>
            </a:r>
            <a:r>
              <a:rPr lang="en-US" sz="2000" dirty="0"/>
              <a:t>.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AD94D-C16A-1E6A-F0CF-DB3316DCD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08F31CB-61F1-0500-B6C9-3FC01C892D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50236" y="76200"/>
            <a:ext cx="7685532" cy="1286711"/>
          </a:xfrm>
          <a:prstGeom prst="rect">
            <a:avLst/>
          </a:prstGeom>
        </p:spPr>
        <p:txBody>
          <a:bodyPr vert="horz" wrap="square" lIns="0" tIns="512267" rIns="0" bIns="0" rtlCol="0">
            <a:spAutoFit/>
          </a:bodyPr>
          <a:lstStyle/>
          <a:p>
            <a:pPr marL="755650" lvl="1" indent="-285750">
              <a:lnSpc>
                <a:spcPct val="100000"/>
              </a:lnSpc>
              <a:spcBef>
                <a:spcPts val="5"/>
              </a:spcBef>
              <a:tabLst>
                <a:tab pos="755650" algn="l"/>
              </a:tabLst>
            </a:pPr>
            <a:r>
              <a:rPr lang="en-IN" sz="3200" b="1" dirty="0">
                <a:solidFill>
                  <a:srgbClr val="FF0000"/>
                </a:solidFill>
                <a:latin typeface="Arial"/>
                <a:cs typeface="Arial"/>
              </a:rPr>
              <a:t>MODULE OF THE SYSTEM  </a:t>
            </a:r>
            <a:br>
              <a:rPr lang="en-IN" sz="3200" dirty="0">
                <a:latin typeface="Arial"/>
                <a:cs typeface="Arial"/>
              </a:rPr>
            </a:br>
            <a:endParaRPr lang="en-IN" spc="-20" dirty="0"/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F4854878-C130-C220-AD76-995A4D2A047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5" name="object 5">
            <a:extLst>
              <a:ext uri="{FF2B5EF4-FFF2-40B4-BE49-F238E27FC236}">
                <a16:creationId xmlns:a16="http://schemas.microsoft.com/office/drawing/2014/main" id="{5133C30C-F76E-D5FF-946E-AED4EA7499E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0195E9-3C36-B7EA-4A25-97FC610DC0CF}"/>
              </a:ext>
            </a:extLst>
          </p:cNvPr>
          <p:cNvSpPr txBox="1"/>
          <p:nvPr/>
        </p:nvSpPr>
        <p:spPr>
          <a:xfrm>
            <a:off x="1304077" y="1828800"/>
            <a:ext cx="10377850" cy="3673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used:</a:t>
            </a:r>
            <a:endParaRPr lang="en-IN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Collection and Import 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Module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Exploration and Preprocessing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Module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Duplicate Detection 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Module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Duplicate Removal and Validation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Module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160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F80D41-A743-82B1-E5DC-2A7C3FA51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CF72A1C-53E1-7F3D-5303-3306D1F9DE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50236" y="76200"/>
            <a:ext cx="7685532" cy="1286711"/>
          </a:xfrm>
          <a:prstGeom prst="rect">
            <a:avLst/>
          </a:prstGeom>
        </p:spPr>
        <p:txBody>
          <a:bodyPr vert="horz" wrap="square" lIns="0" tIns="512267" rIns="0" bIns="0" rtlCol="0">
            <a:spAutoFit/>
          </a:bodyPr>
          <a:lstStyle/>
          <a:p>
            <a:pPr marL="755650" lvl="1" indent="-285750">
              <a:lnSpc>
                <a:spcPct val="100000"/>
              </a:lnSpc>
              <a:spcBef>
                <a:spcPts val="5"/>
              </a:spcBef>
              <a:tabLst>
                <a:tab pos="755650" algn="l"/>
              </a:tabLst>
            </a:pPr>
            <a:r>
              <a:rPr lang="en-IN" sz="3200" b="1" dirty="0">
                <a:solidFill>
                  <a:srgbClr val="FF0000"/>
                </a:solidFill>
                <a:latin typeface="Arial"/>
                <a:cs typeface="Arial"/>
              </a:rPr>
              <a:t>MODULE DESCRIPTION  </a:t>
            </a:r>
            <a:br>
              <a:rPr lang="en-IN" sz="3200" dirty="0">
                <a:latin typeface="Arial"/>
                <a:cs typeface="Arial"/>
              </a:rPr>
            </a:br>
            <a:endParaRPr lang="en-IN" spc="-20" dirty="0"/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532447EF-D50E-EC74-F439-3E971D97ACD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5" name="object 5">
            <a:extLst>
              <a:ext uri="{FF2B5EF4-FFF2-40B4-BE49-F238E27FC236}">
                <a16:creationId xmlns:a16="http://schemas.microsoft.com/office/drawing/2014/main" id="{13ACDF04-8971-AF78-F281-0AD14673BA3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6F4412-3590-DA89-A0BD-F7A2F36885F2}"/>
              </a:ext>
            </a:extLst>
          </p:cNvPr>
          <p:cNvSpPr txBox="1"/>
          <p:nvPr/>
        </p:nvSpPr>
        <p:spPr>
          <a:xfrm>
            <a:off x="1091184" y="1066800"/>
            <a:ext cx="10009632" cy="4993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n-IN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Collection and Import </a:t>
            </a: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gathers datasets from sources like CSV, Excel, or databases.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Exploration and Preprocessing</a:t>
            </a: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Module: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analyzes the dataset’s structure, missing values, and inconsistencies. Preprocessing includes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trimming,standardizing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 and preparing for duplicate checks.</a:t>
            </a:r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Duplicate Detection </a:t>
            </a:r>
            <a:r>
              <a:rPr lang="en-IN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Module:This</a:t>
            </a: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module identifies duplicates using function like duplicate() and string similarity.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Duplicate Removal and Validation</a:t>
            </a: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Module: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removes or merges duplicates while preserving important information.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998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226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ADVANTAGES</a:t>
            </a:r>
            <a:r>
              <a:rPr spc="-60" dirty="0"/>
              <a:t> </a:t>
            </a:r>
            <a:r>
              <a:rPr dirty="0"/>
              <a:t>OF</a:t>
            </a:r>
            <a:r>
              <a:rPr spc="-150" dirty="0"/>
              <a:t> </a:t>
            </a:r>
            <a:r>
              <a:rPr dirty="0"/>
              <a:t>PROPOSED</a:t>
            </a:r>
            <a:r>
              <a:rPr spc="-125" dirty="0"/>
              <a:t> </a:t>
            </a:r>
            <a:r>
              <a:rPr spc="-10" dirty="0"/>
              <a:t>SYSTEM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714" y="222888"/>
            <a:ext cx="1057189" cy="10481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35768" y="259079"/>
            <a:ext cx="1155192" cy="1103376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A3D7A143-6E12-EE9B-8CCD-97552AAC9CC3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71499" y="1752600"/>
            <a:ext cx="11049000" cy="4191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Data Quality : Eliminates redundant information, ensuring accuracy and consistency.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Efficient Processing : Optimized methods in R allow quick identification and removal of duplicates.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Scalability : Can handle large datasets efficiently with minimal computational overhead.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Customizable Rules : Users can define their own criteria for detecting and resolving duplicates.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Enhanced Analytical Accuracy : With clean data, analytical models and reports will be more reliable and insightful.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</TotalTime>
  <Words>549</Words>
  <Application>Microsoft Office PowerPoint</Application>
  <PresentationFormat>Widescreen</PresentationFormat>
  <Paragraphs>64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MT</vt:lpstr>
      <vt:lpstr>Calibri</vt:lpstr>
      <vt:lpstr>Times New Roman</vt:lpstr>
      <vt:lpstr>Wingdings</vt:lpstr>
      <vt:lpstr>Office Theme</vt:lpstr>
      <vt:lpstr>K.RAMAKRISHNAN COLLEGE OF TECHNOLOGY (AUTONOMOUS), TRICHY</vt:lpstr>
      <vt:lpstr>PRESENTATION  OVERVIEW</vt:lpstr>
      <vt:lpstr>PROBLEM IDENTIFICATION</vt:lpstr>
      <vt:lpstr>OBJECTIVE</vt:lpstr>
      <vt:lpstr>PROPOSED SYSTEM BLOCK DIAGRAM</vt:lpstr>
      <vt:lpstr>R LIBRARIES USED  </vt:lpstr>
      <vt:lpstr>MODULE OF THE SYSTEM   </vt:lpstr>
      <vt:lpstr>MODULE DESCRIPTION   </vt:lpstr>
      <vt:lpstr>ADVANTAGES OF PROPOSED SYSTEM</vt:lpstr>
      <vt:lpstr>IMPLEMENTATION</vt:lpstr>
      <vt:lpstr>IMPLEMENTATION</vt:lpstr>
      <vt:lpstr>OUTPUT</vt:lpstr>
      <vt:lpstr>OUTPUT</vt:lpstr>
      <vt:lpstr>             CONCLUSION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K.RAMAKRISHNAN COLLEGE OF TECHNOLOGY (AUTONOMOUS), TRICHY</dc:title>
  <dc:creator>AJMAL AHAMED</dc:creator>
  <cp:lastModifiedBy>RenuSri P</cp:lastModifiedBy>
  <cp:revision>12</cp:revision>
  <dcterms:created xsi:type="dcterms:W3CDTF">2024-06-16T11:32:42Z</dcterms:created>
  <dcterms:modified xsi:type="dcterms:W3CDTF">2025-05-30T11:58:32Z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2024-06-16T00:00:00Z</vt:filetime>
  </property>
  <property fmtid="{D5CDD505-2E9C-101B-9397-08002B2CF9AE}" pid="3" name="Producer">
    <vt:lpwstr>iLovePDF</vt:lpwstr>
  </property>
</Properties>
</file>