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8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93431" y="3091468"/>
            <a:ext cx="55890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</a:rPr>
              <a:t>Loan Recovery Performance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</a:rPr>
              <a:t>Dashboard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9217892" y="6252053"/>
            <a:ext cx="251690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- K. Rishmitha Rao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1853" y="1671827"/>
            <a:ext cx="10867136" cy="4114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design and implement a </a:t>
            </a:r>
            <a:r>
              <a:rPr lang="en-US" b="1" dirty="0"/>
              <a:t>Loan Recovery Performance Dashboard</a:t>
            </a:r>
            <a:r>
              <a:rPr lang="en-US" dirty="0"/>
              <a:t> in Power BI 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To translate raw financial data into </a:t>
            </a:r>
            <a:r>
              <a:rPr lang="en-US" b="1" dirty="0"/>
              <a:t>actionable insights</a:t>
            </a:r>
            <a:r>
              <a:rPr lang="en-US" dirty="0"/>
              <a:t> for collection managers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Skills Demonstrated: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visualizations to </a:t>
            </a:r>
            <a:r>
              <a:rPr lang="en-US" b="1" dirty="0"/>
              <a:t>segment risk</a:t>
            </a:r>
            <a:r>
              <a:rPr lang="en-US" dirty="0"/>
              <a:t> (e.g., age, loan type) and </a:t>
            </a:r>
            <a:r>
              <a:rPr lang="en-US" b="1" dirty="0"/>
              <a:t>measure operational success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Prioritizing high-risk loans (high value, high delinquency) for optimized collection efforts.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997550"/>
            <a:ext cx="6096000" cy="6700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Excel /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/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Techniques:</a:t>
            </a:r>
            <a:r>
              <a:rPr lang="en-US" dirty="0"/>
              <a:t> Scatter plots for risk prioritization, Donut charts for status distribution, and custom bar charts for loss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927" y="1612734"/>
            <a:ext cx="6096000" cy="2678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 Acquisition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 Creation (DAX)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Insight Generation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5636" y="1665509"/>
            <a:ext cx="11480530" cy="382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The Challenge:</a:t>
            </a:r>
            <a:r>
              <a:rPr lang="en-US" dirty="0"/>
              <a:t> Management lacked a real-time, consolidated view of loan health, leading to inefficient collection efforts.</a:t>
            </a:r>
          </a:p>
          <a:p>
            <a:endParaRPr lang="en-US" dirty="0"/>
          </a:p>
          <a:p>
            <a:r>
              <a:rPr lang="en-US" b="1" dirty="0"/>
              <a:t>Key Information Gaps: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Risk:</a:t>
            </a:r>
            <a:r>
              <a:rPr lang="en-US" dirty="0"/>
              <a:t> No quick way to see the total </a:t>
            </a:r>
            <a:r>
              <a:rPr lang="en-US" b="1" dirty="0"/>
              <a:t>Outstanding Loan Amount</a:t>
            </a:r>
            <a:r>
              <a:rPr lang="en-US" dirty="0"/>
              <a:t> at risk or the precise breakdown of </a:t>
            </a:r>
            <a:r>
              <a:rPr lang="en-US" b="1" dirty="0"/>
              <a:t>Written Off</a:t>
            </a:r>
            <a:r>
              <a:rPr lang="en-US" dirty="0"/>
              <a:t>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Prioritization:</a:t>
            </a:r>
            <a:r>
              <a:rPr lang="en-US" dirty="0"/>
              <a:t> Difficulty in identifying which loans were both </a:t>
            </a:r>
            <a:r>
              <a:rPr lang="en-US" b="1" dirty="0"/>
              <a:t>high-value</a:t>
            </a:r>
            <a:r>
              <a:rPr lang="en-US" dirty="0"/>
              <a:t> and </a:t>
            </a:r>
            <a:r>
              <a:rPr lang="en-US" b="1" dirty="0"/>
              <a:t>highly delinquent</a:t>
            </a:r>
            <a:r>
              <a:rPr lang="en-US" dirty="0"/>
              <a:t> (high Days Past Due).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Segmentation:</a:t>
            </a:r>
            <a:r>
              <a:rPr lang="en-US" dirty="0"/>
              <a:t> Failure to segment losses by key borrower demographics like </a:t>
            </a:r>
            <a:r>
              <a:rPr lang="en-US" b="1" dirty="0"/>
              <a:t>Employment Type</a:t>
            </a:r>
            <a:r>
              <a:rPr lang="en-US" dirty="0"/>
              <a:t> to improve future lending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782" y="1777480"/>
            <a:ext cx="11275556" cy="526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 multi-page </a:t>
            </a:r>
            <a:r>
              <a:rPr lang="en-US" b="1" dirty="0"/>
              <a:t>Loan Recovery Dashboard</a:t>
            </a:r>
            <a:r>
              <a:rPr lang="en-US" dirty="0"/>
              <a:t> created in Power BI that addresses all key business questions.</a:t>
            </a:r>
          </a:p>
          <a:p>
            <a:endParaRPr lang="en-US" dirty="0"/>
          </a:p>
          <a:p>
            <a:r>
              <a:rPr lang="en-US" b="1" dirty="0"/>
              <a:t>Dashboard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 Cards:</a:t>
            </a:r>
            <a:r>
              <a:rPr lang="en-US" dirty="0"/>
              <a:t> Track overall </a:t>
            </a:r>
            <a:r>
              <a:rPr lang="en-US" b="1" dirty="0"/>
              <a:t>Recovery Rate</a:t>
            </a:r>
            <a:r>
              <a:rPr lang="en-US" dirty="0"/>
              <a:t> and total </a:t>
            </a:r>
            <a:r>
              <a:rPr lang="en-US" b="1" dirty="0"/>
              <a:t>Written Off Amount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Heatmap:</a:t>
            </a:r>
            <a:r>
              <a:rPr lang="en-US" dirty="0"/>
              <a:t> The scatter plot allows for immediate triage of collection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Strategic Segmentation:</a:t>
            </a:r>
            <a:r>
              <a:rPr lang="en-US" dirty="0"/>
              <a:t> Visuals isolate the </a:t>
            </a:r>
            <a:r>
              <a:rPr lang="en-US" i="1" dirty="0"/>
              <a:t>Written Off</a:t>
            </a:r>
            <a:r>
              <a:rPr lang="en-US" dirty="0"/>
              <a:t> segment to understand which </a:t>
            </a:r>
            <a:r>
              <a:rPr lang="en-US" b="1" dirty="0"/>
              <a:t>Loan Types</a:t>
            </a:r>
            <a:r>
              <a:rPr lang="en-US" dirty="0"/>
              <a:t> and </a:t>
            </a:r>
            <a:r>
              <a:rPr lang="en-US" b="1" dirty="0"/>
              <a:t>Employment Types</a:t>
            </a:r>
            <a:r>
              <a:rPr lang="en-US" dirty="0"/>
              <a:t> drive the highest losses.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D66D6-3E1D-4D15-9ECA-730DDB2E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6505460" cy="4826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6F0F74-992B-48EA-9114-372CAAC8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42" y="1454522"/>
            <a:ext cx="5170357" cy="48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C0E2A-BBFC-425A-A9B3-17C92C3B4975}"/>
              </a:ext>
            </a:extLst>
          </p:cNvPr>
          <p:cNvSpPr txBox="1"/>
          <p:nvPr/>
        </p:nvSpPr>
        <p:spPr>
          <a:xfrm>
            <a:off x="224852" y="869430"/>
            <a:ext cx="891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83A9F-A0D2-4ED8-B298-C010AC24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" y="1379094"/>
            <a:ext cx="6475751" cy="4182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6DAC96-3C74-4091-9CAD-1BB019B9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26" y="1499017"/>
            <a:ext cx="4437089" cy="4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713" y="1556164"/>
            <a:ext cx="11476654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Value Delivered:</a:t>
            </a:r>
            <a:r>
              <a:rPr lang="en-US" dirty="0"/>
              <a:t> Provided collection managers with the ability to </a:t>
            </a:r>
            <a:r>
              <a:rPr lang="en-US" b="1" dirty="0"/>
              <a:t>prioritize collection efforts</a:t>
            </a:r>
            <a:r>
              <a:rPr lang="en-US" dirty="0"/>
              <a:t> based on the highest-risk loans (high delinquency and high value).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Finding:</a:t>
            </a:r>
            <a:r>
              <a:rPr lang="en-US" dirty="0"/>
              <a:t> Identified that despite a high overall recovery rate, the largest financial losses were concentrated within specific segments, notably the </a:t>
            </a:r>
            <a:r>
              <a:rPr lang="en-US" b="1" dirty="0"/>
              <a:t>Salaried</a:t>
            </a:r>
            <a:r>
              <a:rPr lang="en-US" dirty="0"/>
              <a:t> employment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The dashboard enables data-driven decisions to </a:t>
            </a:r>
            <a:r>
              <a:rPr lang="en-US" b="1" dirty="0"/>
              <a:t>reduce financial losses</a:t>
            </a:r>
            <a:r>
              <a:rPr lang="en-US" dirty="0"/>
              <a:t> and improve the efficiency of the collection team.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50</TotalTime>
  <Words>379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rishmitha rao</cp:lastModifiedBy>
  <cp:revision>6</cp:revision>
  <dcterms:created xsi:type="dcterms:W3CDTF">2024-12-31T09:40:01Z</dcterms:created>
  <dcterms:modified xsi:type="dcterms:W3CDTF">2025-10-21T18:49:54Z</dcterms:modified>
</cp:coreProperties>
</file>