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A6403-EDD8-48B5-9D60-BFEE13390253}" v="93" dt="2025-07-09T03:39:10.938"/>
    <p1510:client id="{EFC6C407-45A6-4C56-80ED-33B3D64BADB0}" v="339" dt="2025-07-09T03:28:5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93CF1-B926-4EC6-A652-76268127459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B841635-EE5C-43F4-B553-CAEB5709AF5E}">
      <dgm:prSet/>
      <dgm:spPr/>
      <dgm:t>
        <a:bodyPr/>
        <a:lstStyle/>
        <a:p>
          <a:r>
            <a:rPr lang="en-US"/>
            <a:t>Dataset imbalance → handled with stratification &amp; F1-score</a:t>
          </a:r>
        </a:p>
      </dgm:t>
    </dgm:pt>
    <dgm:pt modelId="{EEF17CA0-C100-490B-943D-139E817ABFFA}" type="parTrans" cxnId="{F93BE54E-14C1-4C9C-9157-3202E24B20CB}">
      <dgm:prSet/>
      <dgm:spPr/>
      <dgm:t>
        <a:bodyPr/>
        <a:lstStyle/>
        <a:p>
          <a:endParaRPr lang="en-US"/>
        </a:p>
      </dgm:t>
    </dgm:pt>
    <dgm:pt modelId="{CEF326A1-71A4-4A1A-822F-FFFD532087B2}" type="sibTrans" cxnId="{F93BE54E-14C1-4C9C-9157-3202E24B20CB}">
      <dgm:prSet/>
      <dgm:spPr/>
      <dgm:t>
        <a:bodyPr/>
        <a:lstStyle/>
        <a:p>
          <a:endParaRPr lang="en-US"/>
        </a:p>
      </dgm:t>
    </dgm:pt>
    <dgm:pt modelId="{F7B0F898-664A-4DEC-9CEB-2F019FA81C0E}">
      <dgm:prSet/>
      <dgm:spPr/>
      <dgm:t>
        <a:bodyPr/>
        <a:lstStyle/>
        <a:p>
          <a:r>
            <a:rPr lang="en-US"/>
            <a:t>Interpretable models preferred for business settings</a:t>
          </a:r>
        </a:p>
      </dgm:t>
    </dgm:pt>
    <dgm:pt modelId="{B515FDE1-4132-438D-8D9D-56228655A65E}" type="parTrans" cxnId="{CE85576B-56C4-40C6-BCD7-1D394D988D48}">
      <dgm:prSet/>
      <dgm:spPr/>
      <dgm:t>
        <a:bodyPr/>
        <a:lstStyle/>
        <a:p>
          <a:endParaRPr lang="en-US"/>
        </a:p>
      </dgm:t>
    </dgm:pt>
    <dgm:pt modelId="{F4A3B7D0-283F-4F1F-8C76-39929C1CFEF0}" type="sibTrans" cxnId="{CE85576B-56C4-40C6-BCD7-1D394D988D48}">
      <dgm:prSet/>
      <dgm:spPr/>
      <dgm:t>
        <a:bodyPr/>
        <a:lstStyle/>
        <a:p>
          <a:endParaRPr lang="en-US"/>
        </a:p>
      </dgm:t>
    </dgm:pt>
    <dgm:pt modelId="{5E8B980E-B5A1-4E47-9FA0-F705D3232583}">
      <dgm:prSet/>
      <dgm:spPr/>
      <dgm:t>
        <a:bodyPr/>
        <a:lstStyle/>
        <a:p>
          <a:r>
            <a:rPr lang="en-US"/>
            <a:t>Ethical concerns:</a:t>
          </a:r>
        </a:p>
      </dgm:t>
    </dgm:pt>
    <dgm:pt modelId="{840E39FD-DD47-4085-A39B-C4A0DEBB49E2}" type="parTrans" cxnId="{74120A51-2C5A-4BB8-AC20-A4827633BD91}">
      <dgm:prSet/>
      <dgm:spPr/>
      <dgm:t>
        <a:bodyPr/>
        <a:lstStyle/>
        <a:p>
          <a:endParaRPr lang="en-US"/>
        </a:p>
      </dgm:t>
    </dgm:pt>
    <dgm:pt modelId="{ED289CD5-2179-4401-85B1-535AB34B00FA}" type="sibTrans" cxnId="{74120A51-2C5A-4BB8-AC20-A4827633BD91}">
      <dgm:prSet/>
      <dgm:spPr/>
      <dgm:t>
        <a:bodyPr/>
        <a:lstStyle/>
        <a:p>
          <a:endParaRPr lang="en-US"/>
        </a:p>
      </dgm:t>
    </dgm:pt>
    <dgm:pt modelId="{ADAE0FA4-F658-428D-9566-5F549FA6D958}">
      <dgm:prSet/>
      <dgm:spPr/>
      <dgm:t>
        <a:bodyPr/>
        <a:lstStyle/>
        <a:p>
          <a:r>
            <a:rPr lang="en-US"/>
            <a:t>Transparency</a:t>
          </a:r>
        </a:p>
      </dgm:t>
    </dgm:pt>
    <dgm:pt modelId="{D9636958-597C-4007-B3D0-27C1856F8110}" type="parTrans" cxnId="{0822DB38-1EC8-43AE-B406-FB3D61057D62}">
      <dgm:prSet/>
      <dgm:spPr/>
      <dgm:t>
        <a:bodyPr/>
        <a:lstStyle/>
        <a:p>
          <a:endParaRPr lang="en-US"/>
        </a:p>
      </dgm:t>
    </dgm:pt>
    <dgm:pt modelId="{FBDB13F3-BF7E-44F6-A344-BDEA67C755B9}" type="sibTrans" cxnId="{0822DB38-1EC8-43AE-B406-FB3D61057D62}">
      <dgm:prSet/>
      <dgm:spPr/>
      <dgm:t>
        <a:bodyPr/>
        <a:lstStyle/>
        <a:p>
          <a:endParaRPr lang="en-US"/>
        </a:p>
      </dgm:t>
    </dgm:pt>
    <dgm:pt modelId="{38CC26A5-369F-45E9-996B-1825A0705B2D}">
      <dgm:prSet/>
      <dgm:spPr/>
      <dgm:t>
        <a:bodyPr/>
        <a:lstStyle/>
        <a:p>
          <a:r>
            <a:rPr lang="en-US"/>
            <a:t>No manipulation</a:t>
          </a:r>
        </a:p>
      </dgm:t>
    </dgm:pt>
    <dgm:pt modelId="{A1FA6D09-116B-4089-A23E-0BB4574D0FB1}" type="parTrans" cxnId="{39EFC17C-9C52-46E4-9CDE-401D60C3B438}">
      <dgm:prSet/>
      <dgm:spPr/>
      <dgm:t>
        <a:bodyPr/>
        <a:lstStyle/>
        <a:p>
          <a:endParaRPr lang="en-US"/>
        </a:p>
      </dgm:t>
    </dgm:pt>
    <dgm:pt modelId="{376D3D1C-9B8A-4F6F-BF7F-5256A1957A43}" type="sibTrans" cxnId="{39EFC17C-9C52-46E4-9CDE-401D60C3B438}">
      <dgm:prSet/>
      <dgm:spPr/>
      <dgm:t>
        <a:bodyPr/>
        <a:lstStyle/>
        <a:p>
          <a:endParaRPr lang="en-US"/>
        </a:p>
      </dgm:t>
    </dgm:pt>
    <dgm:pt modelId="{211ECCA6-EA7F-467E-BA7C-EBAAFE10CE6E}">
      <dgm:prSet/>
      <dgm:spPr/>
      <dgm:t>
        <a:bodyPr/>
        <a:lstStyle/>
        <a:p>
          <a:r>
            <a:rPr lang="en-US"/>
            <a:t>Respect data privacy (Nguyen et al., 2020)</a:t>
          </a:r>
        </a:p>
      </dgm:t>
    </dgm:pt>
    <dgm:pt modelId="{4E1BC8AC-098E-4D5B-8497-8BCD35AEFAA6}" type="parTrans" cxnId="{6A409F49-1924-476B-8F7C-E7CEA75D0103}">
      <dgm:prSet/>
      <dgm:spPr/>
      <dgm:t>
        <a:bodyPr/>
        <a:lstStyle/>
        <a:p>
          <a:endParaRPr lang="en-US"/>
        </a:p>
      </dgm:t>
    </dgm:pt>
    <dgm:pt modelId="{D5DA017C-7F84-4600-B662-01EEFE41FC26}" type="sibTrans" cxnId="{6A409F49-1924-476B-8F7C-E7CEA75D0103}">
      <dgm:prSet/>
      <dgm:spPr/>
      <dgm:t>
        <a:bodyPr/>
        <a:lstStyle/>
        <a:p>
          <a:endParaRPr lang="en-US"/>
        </a:p>
      </dgm:t>
    </dgm:pt>
    <dgm:pt modelId="{90BDE082-D536-4448-BE01-786DBDF67A4D}" type="pres">
      <dgm:prSet presAssocID="{3D093CF1-B926-4EC6-A652-762681274595}" presName="linear" presStyleCnt="0">
        <dgm:presLayoutVars>
          <dgm:dir/>
          <dgm:animLvl val="lvl"/>
          <dgm:resizeHandles val="exact"/>
        </dgm:presLayoutVars>
      </dgm:prSet>
      <dgm:spPr/>
    </dgm:pt>
    <dgm:pt modelId="{6F664426-5A01-4B6F-B1BB-309DEE433C2B}" type="pres">
      <dgm:prSet presAssocID="{5B841635-EE5C-43F4-B553-CAEB5709AF5E}" presName="parentLin" presStyleCnt="0"/>
      <dgm:spPr/>
    </dgm:pt>
    <dgm:pt modelId="{46EE06CF-34C2-4E99-A3A9-61205D8C437C}" type="pres">
      <dgm:prSet presAssocID="{5B841635-EE5C-43F4-B553-CAEB5709AF5E}" presName="parentLeftMargin" presStyleLbl="node1" presStyleIdx="0" presStyleCnt="6"/>
      <dgm:spPr/>
    </dgm:pt>
    <dgm:pt modelId="{737FC0B6-A331-4E84-BCA3-EC077066620E}" type="pres">
      <dgm:prSet presAssocID="{5B841635-EE5C-43F4-B553-CAEB5709AF5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0927670-77DC-46FC-9D53-68BDE6D85D08}" type="pres">
      <dgm:prSet presAssocID="{5B841635-EE5C-43F4-B553-CAEB5709AF5E}" presName="negativeSpace" presStyleCnt="0"/>
      <dgm:spPr/>
    </dgm:pt>
    <dgm:pt modelId="{6CFC5DC4-CB25-4B7D-8941-F80B797198A8}" type="pres">
      <dgm:prSet presAssocID="{5B841635-EE5C-43F4-B553-CAEB5709AF5E}" presName="childText" presStyleLbl="conFgAcc1" presStyleIdx="0" presStyleCnt="6">
        <dgm:presLayoutVars>
          <dgm:bulletEnabled val="1"/>
        </dgm:presLayoutVars>
      </dgm:prSet>
      <dgm:spPr/>
    </dgm:pt>
    <dgm:pt modelId="{B0A4278B-90C9-460B-B8BD-3966F203D8BA}" type="pres">
      <dgm:prSet presAssocID="{CEF326A1-71A4-4A1A-822F-FFFD532087B2}" presName="spaceBetweenRectangles" presStyleCnt="0"/>
      <dgm:spPr/>
    </dgm:pt>
    <dgm:pt modelId="{2EADA9E0-5EE9-436C-9BC1-EFA86623B76C}" type="pres">
      <dgm:prSet presAssocID="{F7B0F898-664A-4DEC-9CEB-2F019FA81C0E}" presName="parentLin" presStyleCnt="0"/>
      <dgm:spPr/>
    </dgm:pt>
    <dgm:pt modelId="{0BA63999-1718-41BD-8862-CA8E85B75A34}" type="pres">
      <dgm:prSet presAssocID="{F7B0F898-664A-4DEC-9CEB-2F019FA81C0E}" presName="parentLeftMargin" presStyleLbl="node1" presStyleIdx="0" presStyleCnt="6"/>
      <dgm:spPr/>
    </dgm:pt>
    <dgm:pt modelId="{31DD34BF-1906-42EB-851D-2CA8B706FE7E}" type="pres">
      <dgm:prSet presAssocID="{F7B0F898-664A-4DEC-9CEB-2F019FA81C0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45271E3-E9E8-498C-B1B9-527318D83E31}" type="pres">
      <dgm:prSet presAssocID="{F7B0F898-664A-4DEC-9CEB-2F019FA81C0E}" presName="negativeSpace" presStyleCnt="0"/>
      <dgm:spPr/>
    </dgm:pt>
    <dgm:pt modelId="{48CFC6BB-BE6B-4EC1-AE87-A36320F7FBAC}" type="pres">
      <dgm:prSet presAssocID="{F7B0F898-664A-4DEC-9CEB-2F019FA81C0E}" presName="childText" presStyleLbl="conFgAcc1" presStyleIdx="1" presStyleCnt="6">
        <dgm:presLayoutVars>
          <dgm:bulletEnabled val="1"/>
        </dgm:presLayoutVars>
      </dgm:prSet>
      <dgm:spPr/>
    </dgm:pt>
    <dgm:pt modelId="{494E99B4-8E78-426F-92A6-ADB931825979}" type="pres">
      <dgm:prSet presAssocID="{F4A3B7D0-283F-4F1F-8C76-39929C1CFEF0}" presName="spaceBetweenRectangles" presStyleCnt="0"/>
      <dgm:spPr/>
    </dgm:pt>
    <dgm:pt modelId="{475410F3-4D47-444C-9ADB-B70E4C3446A1}" type="pres">
      <dgm:prSet presAssocID="{5E8B980E-B5A1-4E47-9FA0-F705D3232583}" presName="parentLin" presStyleCnt="0"/>
      <dgm:spPr/>
    </dgm:pt>
    <dgm:pt modelId="{B29C22EB-B3DF-49D1-9BC9-DFAC5DB85CD9}" type="pres">
      <dgm:prSet presAssocID="{5E8B980E-B5A1-4E47-9FA0-F705D3232583}" presName="parentLeftMargin" presStyleLbl="node1" presStyleIdx="1" presStyleCnt="6"/>
      <dgm:spPr/>
    </dgm:pt>
    <dgm:pt modelId="{31836B69-72EC-4FC5-BE05-35E60F5BDB14}" type="pres">
      <dgm:prSet presAssocID="{5E8B980E-B5A1-4E47-9FA0-F705D323258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D5798CB-95EA-4057-8865-0F03658884FC}" type="pres">
      <dgm:prSet presAssocID="{5E8B980E-B5A1-4E47-9FA0-F705D3232583}" presName="negativeSpace" presStyleCnt="0"/>
      <dgm:spPr/>
    </dgm:pt>
    <dgm:pt modelId="{6D6B7136-1E3F-4E91-ACC5-6CC645B7668C}" type="pres">
      <dgm:prSet presAssocID="{5E8B980E-B5A1-4E47-9FA0-F705D3232583}" presName="childText" presStyleLbl="conFgAcc1" presStyleIdx="2" presStyleCnt="6">
        <dgm:presLayoutVars>
          <dgm:bulletEnabled val="1"/>
        </dgm:presLayoutVars>
      </dgm:prSet>
      <dgm:spPr/>
    </dgm:pt>
    <dgm:pt modelId="{D71AB74D-D37B-4447-8F7D-A6595747C0F8}" type="pres">
      <dgm:prSet presAssocID="{ED289CD5-2179-4401-85B1-535AB34B00FA}" presName="spaceBetweenRectangles" presStyleCnt="0"/>
      <dgm:spPr/>
    </dgm:pt>
    <dgm:pt modelId="{900BD4D8-C789-4A24-ABD7-1CA74A25D232}" type="pres">
      <dgm:prSet presAssocID="{ADAE0FA4-F658-428D-9566-5F549FA6D958}" presName="parentLin" presStyleCnt="0"/>
      <dgm:spPr/>
    </dgm:pt>
    <dgm:pt modelId="{6F5E7BBB-8315-4B7A-A769-3B9E6068C3FE}" type="pres">
      <dgm:prSet presAssocID="{ADAE0FA4-F658-428D-9566-5F549FA6D958}" presName="parentLeftMargin" presStyleLbl="node1" presStyleIdx="2" presStyleCnt="6"/>
      <dgm:spPr/>
    </dgm:pt>
    <dgm:pt modelId="{FBE85690-776A-469E-9A07-0C3546EBD452}" type="pres">
      <dgm:prSet presAssocID="{ADAE0FA4-F658-428D-9566-5F549FA6D95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C94EFBC-9009-467F-B8BA-257F266D2ACA}" type="pres">
      <dgm:prSet presAssocID="{ADAE0FA4-F658-428D-9566-5F549FA6D958}" presName="negativeSpace" presStyleCnt="0"/>
      <dgm:spPr/>
    </dgm:pt>
    <dgm:pt modelId="{4CF1D217-E2FF-470E-B5B9-DBA43FEB0A04}" type="pres">
      <dgm:prSet presAssocID="{ADAE0FA4-F658-428D-9566-5F549FA6D958}" presName="childText" presStyleLbl="conFgAcc1" presStyleIdx="3" presStyleCnt="6">
        <dgm:presLayoutVars>
          <dgm:bulletEnabled val="1"/>
        </dgm:presLayoutVars>
      </dgm:prSet>
      <dgm:spPr/>
    </dgm:pt>
    <dgm:pt modelId="{18C437C6-3412-42B1-89AB-ED1CAF1E163D}" type="pres">
      <dgm:prSet presAssocID="{FBDB13F3-BF7E-44F6-A344-BDEA67C755B9}" presName="spaceBetweenRectangles" presStyleCnt="0"/>
      <dgm:spPr/>
    </dgm:pt>
    <dgm:pt modelId="{8CCFC12E-2E4E-40F1-AC91-3F724BD803CE}" type="pres">
      <dgm:prSet presAssocID="{38CC26A5-369F-45E9-996B-1825A0705B2D}" presName="parentLin" presStyleCnt="0"/>
      <dgm:spPr/>
    </dgm:pt>
    <dgm:pt modelId="{010685A6-C0EA-4C5B-89BE-2DB99D0B86E0}" type="pres">
      <dgm:prSet presAssocID="{38CC26A5-369F-45E9-996B-1825A0705B2D}" presName="parentLeftMargin" presStyleLbl="node1" presStyleIdx="3" presStyleCnt="6"/>
      <dgm:spPr/>
    </dgm:pt>
    <dgm:pt modelId="{F25EFBB1-3B8F-44A1-8E4E-C266528B95DE}" type="pres">
      <dgm:prSet presAssocID="{38CC26A5-369F-45E9-996B-1825A0705B2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9BBC65-40B7-4279-989D-FA25AB4B5DEA}" type="pres">
      <dgm:prSet presAssocID="{38CC26A5-369F-45E9-996B-1825A0705B2D}" presName="negativeSpace" presStyleCnt="0"/>
      <dgm:spPr/>
    </dgm:pt>
    <dgm:pt modelId="{83D45837-A8F3-4597-9699-10ADF80040FB}" type="pres">
      <dgm:prSet presAssocID="{38CC26A5-369F-45E9-996B-1825A0705B2D}" presName="childText" presStyleLbl="conFgAcc1" presStyleIdx="4" presStyleCnt="6">
        <dgm:presLayoutVars>
          <dgm:bulletEnabled val="1"/>
        </dgm:presLayoutVars>
      </dgm:prSet>
      <dgm:spPr/>
    </dgm:pt>
    <dgm:pt modelId="{64BF3DE2-1D45-400C-82BB-65372E9C16A5}" type="pres">
      <dgm:prSet presAssocID="{376D3D1C-9B8A-4F6F-BF7F-5256A1957A43}" presName="spaceBetweenRectangles" presStyleCnt="0"/>
      <dgm:spPr/>
    </dgm:pt>
    <dgm:pt modelId="{3B62626C-D2FE-480A-8391-671D0E295BF6}" type="pres">
      <dgm:prSet presAssocID="{211ECCA6-EA7F-467E-BA7C-EBAAFE10CE6E}" presName="parentLin" presStyleCnt="0"/>
      <dgm:spPr/>
    </dgm:pt>
    <dgm:pt modelId="{57831F3E-27BD-4AEE-8864-8FCA56918716}" type="pres">
      <dgm:prSet presAssocID="{211ECCA6-EA7F-467E-BA7C-EBAAFE10CE6E}" presName="parentLeftMargin" presStyleLbl="node1" presStyleIdx="4" presStyleCnt="6"/>
      <dgm:spPr/>
    </dgm:pt>
    <dgm:pt modelId="{1908307C-CBE3-46AB-B637-FBA4619F5458}" type="pres">
      <dgm:prSet presAssocID="{211ECCA6-EA7F-467E-BA7C-EBAAFE10CE6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D2628A7-BBAD-4F5D-87CB-91D0F83113B1}" type="pres">
      <dgm:prSet presAssocID="{211ECCA6-EA7F-467E-BA7C-EBAAFE10CE6E}" presName="negativeSpace" presStyleCnt="0"/>
      <dgm:spPr/>
    </dgm:pt>
    <dgm:pt modelId="{8AF31DB7-3230-4D5D-8324-59E2239B3DEB}" type="pres">
      <dgm:prSet presAssocID="{211ECCA6-EA7F-467E-BA7C-EBAAFE10CE6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9964C01-D127-423E-B5EA-923C519FEE67}" type="presOf" srcId="{38CC26A5-369F-45E9-996B-1825A0705B2D}" destId="{F25EFBB1-3B8F-44A1-8E4E-C266528B95DE}" srcOrd="1" destOrd="0" presId="urn:microsoft.com/office/officeart/2005/8/layout/list1"/>
    <dgm:cxn modelId="{12060912-76B5-467A-8F98-61ADD434EDEE}" type="presOf" srcId="{5B841635-EE5C-43F4-B553-CAEB5709AF5E}" destId="{737FC0B6-A331-4E84-BCA3-EC077066620E}" srcOrd="1" destOrd="0" presId="urn:microsoft.com/office/officeart/2005/8/layout/list1"/>
    <dgm:cxn modelId="{F08CBC30-E797-4B6F-8D19-3D03878250E2}" type="presOf" srcId="{5B841635-EE5C-43F4-B553-CAEB5709AF5E}" destId="{46EE06CF-34C2-4E99-A3A9-61205D8C437C}" srcOrd="0" destOrd="0" presId="urn:microsoft.com/office/officeart/2005/8/layout/list1"/>
    <dgm:cxn modelId="{419DCB34-90F0-4246-9D7F-5D9122BD8A2E}" type="presOf" srcId="{5E8B980E-B5A1-4E47-9FA0-F705D3232583}" destId="{B29C22EB-B3DF-49D1-9BC9-DFAC5DB85CD9}" srcOrd="0" destOrd="0" presId="urn:microsoft.com/office/officeart/2005/8/layout/list1"/>
    <dgm:cxn modelId="{0822DB38-1EC8-43AE-B406-FB3D61057D62}" srcId="{3D093CF1-B926-4EC6-A652-762681274595}" destId="{ADAE0FA4-F658-428D-9566-5F549FA6D958}" srcOrd="3" destOrd="0" parTransId="{D9636958-597C-4007-B3D0-27C1856F8110}" sibTransId="{FBDB13F3-BF7E-44F6-A344-BDEA67C755B9}"/>
    <dgm:cxn modelId="{6A409F49-1924-476B-8F7C-E7CEA75D0103}" srcId="{3D093CF1-B926-4EC6-A652-762681274595}" destId="{211ECCA6-EA7F-467E-BA7C-EBAAFE10CE6E}" srcOrd="5" destOrd="0" parTransId="{4E1BC8AC-098E-4D5B-8497-8BCD35AEFAA6}" sibTransId="{D5DA017C-7F84-4600-B662-01EEFE41FC26}"/>
    <dgm:cxn modelId="{CE85576B-56C4-40C6-BCD7-1D394D988D48}" srcId="{3D093CF1-B926-4EC6-A652-762681274595}" destId="{F7B0F898-664A-4DEC-9CEB-2F019FA81C0E}" srcOrd="1" destOrd="0" parTransId="{B515FDE1-4132-438D-8D9D-56228655A65E}" sibTransId="{F4A3B7D0-283F-4F1F-8C76-39929C1CFEF0}"/>
    <dgm:cxn modelId="{73D70D6E-BAB8-47BE-9614-256322B874E3}" type="presOf" srcId="{38CC26A5-369F-45E9-996B-1825A0705B2D}" destId="{010685A6-C0EA-4C5B-89BE-2DB99D0B86E0}" srcOrd="0" destOrd="0" presId="urn:microsoft.com/office/officeart/2005/8/layout/list1"/>
    <dgm:cxn modelId="{F93BE54E-14C1-4C9C-9157-3202E24B20CB}" srcId="{3D093CF1-B926-4EC6-A652-762681274595}" destId="{5B841635-EE5C-43F4-B553-CAEB5709AF5E}" srcOrd="0" destOrd="0" parTransId="{EEF17CA0-C100-490B-943D-139E817ABFFA}" sibTransId="{CEF326A1-71A4-4A1A-822F-FFFD532087B2}"/>
    <dgm:cxn modelId="{74120A51-2C5A-4BB8-AC20-A4827633BD91}" srcId="{3D093CF1-B926-4EC6-A652-762681274595}" destId="{5E8B980E-B5A1-4E47-9FA0-F705D3232583}" srcOrd="2" destOrd="0" parTransId="{840E39FD-DD47-4085-A39B-C4A0DEBB49E2}" sibTransId="{ED289CD5-2179-4401-85B1-535AB34B00FA}"/>
    <dgm:cxn modelId="{39EFC17C-9C52-46E4-9CDE-401D60C3B438}" srcId="{3D093CF1-B926-4EC6-A652-762681274595}" destId="{38CC26A5-369F-45E9-996B-1825A0705B2D}" srcOrd="4" destOrd="0" parTransId="{A1FA6D09-116B-4089-A23E-0BB4574D0FB1}" sibTransId="{376D3D1C-9B8A-4F6F-BF7F-5256A1957A43}"/>
    <dgm:cxn modelId="{89A7DE8E-341A-4A90-B872-66D6C7FDA2B9}" type="presOf" srcId="{3D093CF1-B926-4EC6-A652-762681274595}" destId="{90BDE082-D536-4448-BE01-786DBDF67A4D}" srcOrd="0" destOrd="0" presId="urn:microsoft.com/office/officeart/2005/8/layout/list1"/>
    <dgm:cxn modelId="{42BE1290-5B35-4D99-87BA-F64F8B0E47E5}" type="presOf" srcId="{F7B0F898-664A-4DEC-9CEB-2F019FA81C0E}" destId="{31DD34BF-1906-42EB-851D-2CA8B706FE7E}" srcOrd="1" destOrd="0" presId="urn:microsoft.com/office/officeart/2005/8/layout/list1"/>
    <dgm:cxn modelId="{EBA8EB9A-FD64-42F6-930E-43484B3DABAC}" type="presOf" srcId="{5E8B980E-B5A1-4E47-9FA0-F705D3232583}" destId="{31836B69-72EC-4FC5-BE05-35E60F5BDB14}" srcOrd="1" destOrd="0" presId="urn:microsoft.com/office/officeart/2005/8/layout/list1"/>
    <dgm:cxn modelId="{CD8EB5CE-0F12-4D8C-9031-A3DB5E738816}" type="presOf" srcId="{ADAE0FA4-F658-428D-9566-5F549FA6D958}" destId="{FBE85690-776A-469E-9A07-0C3546EBD452}" srcOrd="1" destOrd="0" presId="urn:microsoft.com/office/officeart/2005/8/layout/list1"/>
    <dgm:cxn modelId="{5EA405D4-01C4-455B-BDA2-C11EF154D2E2}" type="presOf" srcId="{211ECCA6-EA7F-467E-BA7C-EBAAFE10CE6E}" destId="{57831F3E-27BD-4AEE-8864-8FCA56918716}" srcOrd="0" destOrd="0" presId="urn:microsoft.com/office/officeart/2005/8/layout/list1"/>
    <dgm:cxn modelId="{16CDBBE3-D3A8-457E-905B-6003708D7BF3}" type="presOf" srcId="{F7B0F898-664A-4DEC-9CEB-2F019FA81C0E}" destId="{0BA63999-1718-41BD-8862-CA8E85B75A34}" srcOrd="0" destOrd="0" presId="urn:microsoft.com/office/officeart/2005/8/layout/list1"/>
    <dgm:cxn modelId="{E248DAEA-0343-41EC-8BD5-272CCA6386C0}" type="presOf" srcId="{211ECCA6-EA7F-467E-BA7C-EBAAFE10CE6E}" destId="{1908307C-CBE3-46AB-B637-FBA4619F5458}" srcOrd="1" destOrd="0" presId="urn:microsoft.com/office/officeart/2005/8/layout/list1"/>
    <dgm:cxn modelId="{FFCD0EF7-35BA-43D9-8303-6C07E58A7B53}" type="presOf" srcId="{ADAE0FA4-F658-428D-9566-5F549FA6D958}" destId="{6F5E7BBB-8315-4B7A-A769-3B9E6068C3FE}" srcOrd="0" destOrd="0" presId="urn:microsoft.com/office/officeart/2005/8/layout/list1"/>
    <dgm:cxn modelId="{F6356C79-B46D-412A-A5D9-CE4542BB6898}" type="presParOf" srcId="{90BDE082-D536-4448-BE01-786DBDF67A4D}" destId="{6F664426-5A01-4B6F-B1BB-309DEE433C2B}" srcOrd="0" destOrd="0" presId="urn:microsoft.com/office/officeart/2005/8/layout/list1"/>
    <dgm:cxn modelId="{22A58451-EAF7-4676-A3E8-EF7B651AB6A7}" type="presParOf" srcId="{6F664426-5A01-4B6F-B1BB-309DEE433C2B}" destId="{46EE06CF-34C2-4E99-A3A9-61205D8C437C}" srcOrd="0" destOrd="0" presId="urn:microsoft.com/office/officeart/2005/8/layout/list1"/>
    <dgm:cxn modelId="{511B4412-DC27-4D33-9B3E-802412087795}" type="presParOf" srcId="{6F664426-5A01-4B6F-B1BB-309DEE433C2B}" destId="{737FC0B6-A331-4E84-BCA3-EC077066620E}" srcOrd="1" destOrd="0" presId="urn:microsoft.com/office/officeart/2005/8/layout/list1"/>
    <dgm:cxn modelId="{79433B93-091C-49CB-9BB8-61F5498151CF}" type="presParOf" srcId="{90BDE082-D536-4448-BE01-786DBDF67A4D}" destId="{F0927670-77DC-46FC-9D53-68BDE6D85D08}" srcOrd="1" destOrd="0" presId="urn:microsoft.com/office/officeart/2005/8/layout/list1"/>
    <dgm:cxn modelId="{5C6569DD-D564-48E6-8081-66FCA53C56EB}" type="presParOf" srcId="{90BDE082-D536-4448-BE01-786DBDF67A4D}" destId="{6CFC5DC4-CB25-4B7D-8941-F80B797198A8}" srcOrd="2" destOrd="0" presId="urn:microsoft.com/office/officeart/2005/8/layout/list1"/>
    <dgm:cxn modelId="{109B08A5-62EE-4061-BF82-D5638D6A076D}" type="presParOf" srcId="{90BDE082-D536-4448-BE01-786DBDF67A4D}" destId="{B0A4278B-90C9-460B-B8BD-3966F203D8BA}" srcOrd="3" destOrd="0" presId="urn:microsoft.com/office/officeart/2005/8/layout/list1"/>
    <dgm:cxn modelId="{5B9214D6-12ED-4FC8-A748-15FF48E2E2B7}" type="presParOf" srcId="{90BDE082-D536-4448-BE01-786DBDF67A4D}" destId="{2EADA9E0-5EE9-436C-9BC1-EFA86623B76C}" srcOrd="4" destOrd="0" presId="urn:microsoft.com/office/officeart/2005/8/layout/list1"/>
    <dgm:cxn modelId="{0FF02875-62BF-493B-8799-C6B5FF8E4D88}" type="presParOf" srcId="{2EADA9E0-5EE9-436C-9BC1-EFA86623B76C}" destId="{0BA63999-1718-41BD-8862-CA8E85B75A34}" srcOrd="0" destOrd="0" presId="urn:microsoft.com/office/officeart/2005/8/layout/list1"/>
    <dgm:cxn modelId="{D74870C4-B65F-4607-B4CB-3F63BDAC343A}" type="presParOf" srcId="{2EADA9E0-5EE9-436C-9BC1-EFA86623B76C}" destId="{31DD34BF-1906-42EB-851D-2CA8B706FE7E}" srcOrd="1" destOrd="0" presId="urn:microsoft.com/office/officeart/2005/8/layout/list1"/>
    <dgm:cxn modelId="{1176E028-1175-4E58-8BD7-F18016CE347B}" type="presParOf" srcId="{90BDE082-D536-4448-BE01-786DBDF67A4D}" destId="{345271E3-E9E8-498C-B1B9-527318D83E31}" srcOrd="5" destOrd="0" presId="urn:microsoft.com/office/officeart/2005/8/layout/list1"/>
    <dgm:cxn modelId="{4AD73917-1B70-40C5-8816-F3700C8DEFA3}" type="presParOf" srcId="{90BDE082-D536-4448-BE01-786DBDF67A4D}" destId="{48CFC6BB-BE6B-4EC1-AE87-A36320F7FBAC}" srcOrd="6" destOrd="0" presId="urn:microsoft.com/office/officeart/2005/8/layout/list1"/>
    <dgm:cxn modelId="{C8729790-A21E-4B75-B34A-49FAB4E1B8D2}" type="presParOf" srcId="{90BDE082-D536-4448-BE01-786DBDF67A4D}" destId="{494E99B4-8E78-426F-92A6-ADB931825979}" srcOrd="7" destOrd="0" presId="urn:microsoft.com/office/officeart/2005/8/layout/list1"/>
    <dgm:cxn modelId="{35497C3E-E3CB-4081-B9B1-1CC2556639E8}" type="presParOf" srcId="{90BDE082-D536-4448-BE01-786DBDF67A4D}" destId="{475410F3-4D47-444C-9ADB-B70E4C3446A1}" srcOrd="8" destOrd="0" presId="urn:microsoft.com/office/officeart/2005/8/layout/list1"/>
    <dgm:cxn modelId="{DB66B3FB-7823-4027-8A50-4A0CB6165061}" type="presParOf" srcId="{475410F3-4D47-444C-9ADB-B70E4C3446A1}" destId="{B29C22EB-B3DF-49D1-9BC9-DFAC5DB85CD9}" srcOrd="0" destOrd="0" presId="urn:microsoft.com/office/officeart/2005/8/layout/list1"/>
    <dgm:cxn modelId="{263F2571-40A3-4B2B-BD47-50D978150FE0}" type="presParOf" srcId="{475410F3-4D47-444C-9ADB-B70E4C3446A1}" destId="{31836B69-72EC-4FC5-BE05-35E60F5BDB14}" srcOrd="1" destOrd="0" presId="urn:microsoft.com/office/officeart/2005/8/layout/list1"/>
    <dgm:cxn modelId="{B09F6508-4399-470D-B4D8-0FE791C63EDF}" type="presParOf" srcId="{90BDE082-D536-4448-BE01-786DBDF67A4D}" destId="{8D5798CB-95EA-4057-8865-0F03658884FC}" srcOrd="9" destOrd="0" presId="urn:microsoft.com/office/officeart/2005/8/layout/list1"/>
    <dgm:cxn modelId="{EFAC20A6-FA8D-48EC-8834-5BBF5FC69887}" type="presParOf" srcId="{90BDE082-D536-4448-BE01-786DBDF67A4D}" destId="{6D6B7136-1E3F-4E91-ACC5-6CC645B7668C}" srcOrd="10" destOrd="0" presId="urn:microsoft.com/office/officeart/2005/8/layout/list1"/>
    <dgm:cxn modelId="{0AEAB022-D8C1-4C16-8C9A-23453E75A8B3}" type="presParOf" srcId="{90BDE082-D536-4448-BE01-786DBDF67A4D}" destId="{D71AB74D-D37B-4447-8F7D-A6595747C0F8}" srcOrd="11" destOrd="0" presId="urn:microsoft.com/office/officeart/2005/8/layout/list1"/>
    <dgm:cxn modelId="{159C9CE5-F40A-4277-90B8-2BB5103D41DF}" type="presParOf" srcId="{90BDE082-D536-4448-BE01-786DBDF67A4D}" destId="{900BD4D8-C789-4A24-ABD7-1CA74A25D232}" srcOrd="12" destOrd="0" presId="urn:microsoft.com/office/officeart/2005/8/layout/list1"/>
    <dgm:cxn modelId="{08435C1A-02BD-4B4D-A3DC-6D5096EEE9FC}" type="presParOf" srcId="{900BD4D8-C789-4A24-ABD7-1CA74A25D232}" destId="{6F5E7BBB-8315-4B7A-A769-3B9E6068C3FE}" srcOrd="0" destOrd="0" presId="urn:microsoft.com/office/officeart/2005/8/layout/list1"/>
    <dgm:cxn modelId="{5ABF4FE8-D6CB-4E40-9F51-A35D5D6A17F4}" type="presParOf" srcId="{900BD4D8-C789-4A24-ABD7-1CA74A25D232}" destId="{FBE85690-776A-469E-9A07-0C3546EBD452}" srcOrd="1" destOrd="0" presId="urn:microsoft.com/office/officeart/2005/8/layout/list1"/>
    <dgm:cxn modelId="{EDB028CD-5C7D-4CBD-BC15-6EBCFE4B6817}" type="presParOf" srcId="{90BDE082-D536-4448-BE01-786DBDF67A4D}" destId="{8C94EFBC-9009-467F-B8BA-257F266D2ACA}" srcOrd="13" destOrd="0" presId="urn:microsoft.com/office/officeart/2005/8/layout/list1"/>
    <dgm:cxn modelId="{539A9DE9-9C57-426E-B288-FD390D287D81}" type="presParOf" srcId="{90BDE082-D536-4448-BE01-786DBDF67A4D}" destId="{4CF1D217-E2FF-470E-B5B9-DBA43FEB0A04}" srcOrd="14" destOrd="0" presId="urn:microsoft.com/office/officeart/2005/8/layout/list1"/>
    <dgm:cxn modelId="{2A8442D6-7C8E-4F69-A8E9-EFAF01721C3C}" type="presParOf" srcId="{90BDE082-D536-4448-BE01-786DBDF67A4D}" destId="{18C437C6-3412-42B1-89AB-ED1CAF1E163D}" srcOrd="15" destOrd="0" presId="urn:microsoft.com/office/officeart/2005/8/layout/list1"/>
    <dgm:cxn modelId="{6706162B-053D-4BBD-B9EA-12E31ADA3AFF}" type="presParOf" srcId="{90BDE082-D536-4448-BE01-786DBDF67A4D}" destId="{8CCFC12E-2E4E-40F1-AC91-3F724BD803CE}" srcOrd="16" destOrd="0" presId="urn:microsoft.com/office/officeart/2005/8/layout/list1"/>
    <dgm:cxn modelId="{D5F687BC-A47A-4812-8DDF-A37B510D7906}" type="presParOf" srcId="{8CCFC12E-2E4E-40F1-AC91-3F724BD803CE}" destId="{010685A6-C0EA-4C5B-89BE-2DB99D0B86E0}" srcOrd="0" destOrd="0" presId="urn:microsoft.com/office/officeart/2005/8/layout/list1"/>
    <dgm:cxn modelId="{741F624C-70B0-477E-A570-5792C187BBEF}" type="presParOf" srcId="{8CCFC12E-2E4E-40F1-AC91-3F724BD803CE}" destId="{F25EFBB1-3B8F-44A1-8E4E-C266528B95DE}" srcOrd="1" destOrd="0" presId="urn:microsoft.com/office/officeart/2005/8/layout/list1"/>
    <dgm:cxn modelId="{3A1D10C5-1B87-4F73-BC83-AAC96596EE7F}" type="presParOf" srcId="{90BDE082-D536-4448-BE01-786DBDF67A4D}" destId="{509BBC65-40B7-4279-989D-FA25AB4B5DEA}" srcOrd="17" destOrd="0" presId="urn:microsoft.com/office/officeart/2005/8/layout/list1"/>
    <dgm:cxn modelId="{5E691054-D561-4671-85CF-185BADA3FE36}" type="presParOf" srcId="{90BDE082-D536-4448-BE01-786DBDF67A4D}" destId="{83D45837-A8F3-4597-9699-10ADF80040FB}" srcOrd="18" destOrd="0" presId="urn:microsoft.com/office/officeart/2005/8/layout/list1"/>
    <dgm:cxn modelId="{0E4696B9-0FCC-499F-A49F-24434CC89CB3}" type="presParOf" srcId="{90BDE082-D536-4448-BE01-786DBDF67A4D}" destId="{64BF3DE2-1D45-400C-82BB-65372E9C16A5}" srcOrd="19" destOrd="0" presId="urn:microsoft.com/office/officeart/2005/8/layout/list1"/>
    <dgm:cxn modelId="{8F28294C-F554-4DAE-BC2B-E7B7632A7F6E}" type="presParOf" srcId="{90BDE082-D536-4448-BE01-786DBDF67A4D}" destId="{3B62626C-D2FE-480A-8391-671D0E295BF6}" srcOrd="20" destOrd="0" presId="urn:microsoft.com/office/officeart/2005/8/layout/list1"/>
    <dgm:cxn modelId="{653E7FAA-99A3-422E-A7CA-B80AF4FE51EB}" type="presParOf" srcId="{3B62626C-D2FE-480A-8391-671D0E295BF6}" destId="{57831F3E-27BD-4AEE-8864-8FCA56918716}" srcOrd="0" destOrd="0" presId="urn:microsoft.com/office/officeart/2005/8/layout/list1"/>
    <dgm:cxn modelId="{DD613D6E-98D8-4A09-8AB5-58AAB1E86E1A}" type="presParOf" srcId="{3B62626C-D2FE-480A-8391-671D0E295BF6}" destId="{1908307C-CBE3-46AB-B637-FBA4619F5458}" srcOrd="1" destOrd="0" presId="urn:microsoft.com/office/officeart/2005/8/layout/list1"/>
    <dgm:cxn modelId="{F3769E3E-537D-4EEC-AB4F-BF8E42BB6FFD}" type="presParOf" srcId="{90BDE082-D536-4448-BE01-786DBDF67A4D}" destId="{ED2628A7-BBAD-4F5D-87CB-91D0F83113B1}" srcOrd="21" destOrd="0" presId="urn:microsoft.com/office/officeart/2005/8/layout/list1"/>
    <dgm:cxn modelId="{49CE5940-6AD1-4BD7-A94D-A969A3B1062F}" type="presParOf" srcId="{90BDE082-D536-4448-BE01-786DBDF67A4D}" destId="{8AF31DB7-3230-4D5D-8324-59E2239B3DE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C5DC4-CB25-4B7D-8941-F80B797198A8}">
      <dsp:nvSpPr>
        <dsp:cNvPr id="0" name=""/>
        <dsp:cNvSpPr/>
      </dsp:nvSpPr>
      <dsp:spPr>
        <a:xfrm>
          <a:off x="0" y="1185304"/>
          <a:ext cx="956534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FC0B6-A331-4E84-BCA3-EC077066620E}">
      <dsp:nvSpPr>
        <dsp:cNvPr id="0" name=""/>
        <dsp:cNvSpPr/>
      </dsp:nvSpPr>
      <dsp:spPr>
        <a:xfrm>
          <a:off x="478267" y="904864"/>
          <a:ext cx="6695738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083" tIns="0" rIns="25308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Dataset imbalance → handled with stratification &amp; F1-score</a:t>
          </a:r>
        </a:p>
      </dsp:txBody>
      <dsp:txXfrm>
        <a:off x="505647" y="932244"/>
        <a:ext cx="6640978" cy="506120"/>
      </dsp:txXfrm>
    </dsp:sp>
    <dsp:sp modelId="{48CFC6BB-BE6B-4EC1-AE87-A36320F7FBAC}">
      <dsp:nvSpPr>
        <dsp:cNvPr id="0" name=""/>
        <dsp:cNvSpPr/>
      </dsp:nvSpPr>
      <dsp:spPr>
        <a:xfrm>
          <a:off x="0" y="2047144"/>
          <a:ext cx="956534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D34BF-1906-42EB-851D-2CA8B706FE7E}">
      <dsp:nvSpPr>
        <dsp:cNvPr id="0" name=""/>
        <dsp:cNvSpPr/>
      </dsp:nvSpPr>
      <dsp:spPr>
        <a:xfrm>
          <a:off x="478267" y="1766704"/>
          <a:ext cx="6695738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083" tIns="0" rIns="25308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Interpretable models preferred for business settings</a:t>
          </a:r>
        </a:p>
      </dsp:txBody>
      <dsp:txXfrm>
        <a:off x="505647" y="1794084"/>
        <a:ext cx="6640978" cy="506120"/>
      </dsp:txXfrm>
    </dsp:sp>
    <dsp:sp modelId="{6D6B7136-1E3F-4E91-ACC5-6CC645B7668C}">
      <dsp:nvSpPr>
        <dsp:cNvPr id="0" name=""/>
        <dsp:cNvSpPr/>
      </dsp:nvSpPr>
      <dsp:spPr>
        <a:xfrm>
          <a:off x="0" y="2908984"/>
          <a:ext cx="956534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36B69-72EC-4FC5-BE05-35E60F5BDB14}">
      <dsp:nvSpPr>
        <dsp:cNvPr id="0" name=""/>
        <dsp:cNvSpPr/>
      </dsp:nvSpPr>
      <dsp:spPr>
        <a:xfrm>
          <a:off x="478267" y="2628544"/>
          <a:ext cx="6695738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083" tIns="0" rIns="25308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Ethical concerns:</a:t>
          </a:r>
        </a:p>
      </dsp:txBody>
      <dsp:txXfrm>
        <a:off x="505647" y="2655924"/>
        <a:ext cx="6640978" cy="506120"/>
      </dsp:txXfrm>
    </dsp:sp>
    <dsp:sp modelId="{4CF1D217-E2FF-470E-B5B9-DBA43FEB0A04}">
      <dsp:nvSpPr>
        <dsp:cNvPr id="0" name=""/>
        <dsp:cNvSpPr/>
      </dsp:nvSpPr>
      <dsp:spPr>
        <a:xfrm>
          <a:off x="0" y="3770824"/>
          <a:ext cx="956534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85690-776A-469E-9A07-0C3546EBD452}">
      <dsp:nvSpPr>
        <dsp:cNvPr id="0" name=""/>
        <dsp:cNvSpPr/>
      </dsp:nvSpPr>
      <dsp:spPr>
        <a:xfrm>
          <a:off x="478267" y="3490384"/>
          <a:ext cx="6695738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083" tIns="0" rIns="25308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Transparency</a:t>
          </a:r>
        </a:p>
      </dsp:txBody>
      <dsp:txXfrm>
        <a:off x="505647" y="3517764"/>
        <a:ext cx="6640978" cy="506120"/>
      </dsp:txXfrm>
    </dsp:sp>
    <dsp:sp modelId="{83D45837-A8F3-4597-9699-10ADF80040FB}">
      <dsp:nvSpPr>
        <dsp:cNvPr id="0" name=""/>
        <dsp:cNvSpPr/>
      </dsp:nvSpPr>
      <dsp:spPr>
        <a:xfrm>
          <a:off x="0" y="4632664"/>
          <a:ext cx="956534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EFBB1-3B8F-44A1-8E4E-C266528B95DE}">
      <dsp:nvSpPr>
        <dsp:cNvPr id="0" name=""/>
        <dsp:cNvSpPr/>
      </dsp:nvSpPr>
      <dsp:spPr>
        <a:xfrm>
          <a:off x="478267" y="4352224"/>
          <a:ext cx="6695738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083" tIns="0" rIns="25308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manipulation</a:t>
          </a:r>
        </a:p>
      </dsp:txBody>
      <dsp:txXfrm>
        <a:off x="505647" y="4379604"/>
        <a:ext cx="6640978" cy="506120"/>
      </dsp:txXfrm>
    </dsp:sp>
    <dsp:sp modelId="{8AF31DB7-3230-4D5D-8324-59E2239B3DEB}">
      <dsp:nvSpPr>
        <dsp:cNvPr id="0" name=""/>
        <dsp:cNvSpPr/>
      </dsp:nvSpPr>
      <dsp:spPr>
        <a:xfrm>
          <a:off x="0" y="5494504"/>
          <a:ext cx="956534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8307C-CBE3-46AB-B637-FBA4619F5458}">
      <dsp:nvSpPr>
        <dsp:cNvPr id="0" name=""/>
        <dsp:cNvSpPr/>
      </dsp:nvSpPr>
      <dsp:spPr>
        <a:xfrm>
          <a:off x="478267" y="5214064"/>
          <a:ext cx="6695738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083" tIns="0" rIns="25308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Respect data privacy (Nguyen et al., 2020)</a:t>
          </a:r>
        </a:p>
      </dsp:txBody>
      <dsp:txXfrm>
        <a:off x="505647" y="5241444"/>
        <a:ext cx="664097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65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5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0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2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4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1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6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0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9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0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6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01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00" y="170555"/>
            <a:ext cx="10406641" cy="2829759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ngsana New"/>
                <a:cs typeface="Angsana New"/>
              </a:rPr>
              <a:t>Understandig</a:t>
            </a:r>
            <a:r>
              <a:rPr lang="en-US" sz="4000" dirty="0">
                <a:latin typeface="Angsana New"/>
                <a:cs typeface="Angsana New"/>
              </a:rPr>
              <a:t> and Predicting Customer Purchase Intent on E-Commerce Platforms Using Machine Learning</a:t>
            </a:r>
            <a:endParaRPr lang="en-US" sz="4000" b="0" dirty="0">
              <a:solidFill>
                <a:srgbClr val="000000"/>
              </a:solidFill>
              <a:latin typeface="Angsana New"/>
              <a:cs typeface="Angsana New"/>
            </a:endParaRPr>
          </a:p>
          <a:p>
            <a:pPr>
              <a:lnSpc>
                <a:spcPct val="90000"/>
              </a:lnSpc>
            </a:pPr>
            <a:endParaRPr lang="en-US" sz="3600" dirty="0">
              <a:latin typeface="Angsana New"/>
              <a:cs typeface="Angsana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088" y="4885362"/>
            <a:ext cx="5680938" cy="14355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b="1" dirty="0">
                <a:latin typeface="Angsana New"/>
                <a:cs typeface="Angsana New"/>
              </a:rPr>
              <a:t>Presented By :- Rishu Dixit </a:t>
            </a:r>
          </a:p>
          <a:p>
            <a:r>
              <a:rPr lang="en-US" sz="3200" b="1" dirty="0">
                <a:latin typeface="Angsana New"/>
                <a:cs typeface="Angsana New"/>
              </a:rPr>
              <a:t>Instructor :- Dr. </a:t>
            </a:r>
            <a:r>
              <a:rPr lang="en-US" sz="3200" b="1" dirty="0" err="1">
                <a:latin typeface="Angsana New"/>
                <a:cs typeface="Angsana New"/>
              </a:rPr>
              <a:t>Itauma</a:t>
            </a:r>
            <a:r>
              <a:rPr lang="en-US" sz="3200" b="1" dirty="0">
                <a:latin typeface="Angsana New"/>
                <a:cs typeface="Angsana New"/>
              </a:rPr>
              <a:t> </a:t>
            </a:r>
            <a:r>
              <a:rPr lang="en-US" sz="3200" b="1" dirty="0" err="1">
                <a:latin typeface="Angsana New"/>
                <a:cs typeface="Angsana New"/>
              </a:rPr>
              <a:t>Itauma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090E-B8E2-AD96-D55C-C8395E1A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gsana New"/>
                <a:cs typeface="Angsana New"/>
              </a:rPr>
              <a:t>Model Comparison </a:t>
            </a:r>
          </a:p>
        </p:txBody>
      </p:sp>
      <p:pic>
        <p:nvPicPr>
          <p:cNvPr id="4" name="Content Placeholder 3" descr="A graph of different colored rectangular shapes&#10;&#10;AI-generated content may be incorrect.">
            <a:extLst>
              <a:ext uri="{FF2B5EF4-FFF2-40B4-BE49-F238E27FC236}">
                <a16:creationId xmlns:a16="http://schemas.microsoft.com/office/drawing/2014/main" id="{23193294-B512-BA0F-ECBF-D3CD9079A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794" y="2286000"/>
            <a:ext cx="7778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A994-C9D6-7119-1004-4833B688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ngsana New"/>
                <a:ea typeface="+mj-lt"/>
                <a:cs typeface="+mj-lt"/>
              </a:rPr>
              <a:t>Challenges &amp; Ethics</a:t>
            </a:r>
            <a:endParaRPr lang="en-US">
              <a:solidFill>
                <a:schemeClr val="bg1"/>
              </a:solidFill>
              <a:latin typeface="Angsana New"/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654AAE45-9530-5D17-5FB7-6B49A6309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655830"/>
              </p:ext>
            </p:extLst>
          </p:nvPr>
        </p:nvGraphicFramePr>
        <p:xfrm>
          <a:off x="1479176" y="-4481"/>
          <a:ext cx="9565341" cy="6878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846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EC05-E3DE-F796-FA64-AFF47F20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ngsana New"/>
                <a:ea typeface="+mj-lt"/>
                <a:cs typeface="+mj-lt"/>
              </a:rPr>
              <a:t>Conclusion &amp; Future Work</a:t>
            </a:r>
            <a:endParaRPr lang="en-US" sz="4000"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9E84-8892-F7E1-EEA9-72A83F54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Angsana New"/>
                <a:ea typeface="+mn-lt"/>
                <a:cs typeface="+mn-lt"/>
              </a:rPr>
              <a:t>ML can predict purchase intent using session data</a:t>
            </a:r>
            <a:endParaRPr lang="en-US" sz="2400">
              <a:latin typeface="Angsana New"/>
              <a:cs typeface="Angsana New"/>
            </a:endParaRPr>
          </a:p>
          <a:p>
            <a:r>
              <a:rPr lang="en-US" sz="2400" dirty="0">
                <a:latin typeface="Angsana New"/>
                <a:ea typeface="+mn-lt"/>
                <a:cs typeface="+mn-lt"/>
              </a:rPr>
              <a:t>Random Forest = most accurate + interpretable</a:t>
            </a:r>
            <a:endParaRPr lang="en-US" sz="2400">
              <a:latin typeface="Angsana New"/>
              <a:cs typeface="Angsana New"/>
            </a:endParaRPr>
          </a:p>
          <a:p>
            <a:r>
              <a:rPr lang="en-US" sz="2400" dirty="0">
                <a:latin typeface="Angsana New"/>
                <a:ea typeface="+mn-lt"/>
                <a:cs typeface="+mn-lt"/>
              </a:rPr>
              <a:t>Actionable strategy for small e-commerce teams</a:t>
            </a:r>
            <a:endParaRPr lang="en-US" sz="2400">
              <a:latin typeface="Angsana New"/>
              <a:cs typeface="Angsana New"/>
            </a:endParaRPr>
          </a:p>
          <a:p>
            <a:r>
              <a:rPr lang="en-US" sz="2400" dirty="0">
                <a:latin typeface="Angsana New"/>
                <a:ea typeface="+mn-lt"/>
                <a:cs typeface="+mn-lt"/>
              </a:rPr>
              <a:t>Future:</a:t>
            </a:r>
            <a:endParaRPr lang="en-US" sz="2400">
              <a:latin typeface="Angsana New"/>
              <a:cs typeface="Angsana New"/>
            </a:endParaRPr>
          </a:p>
          <a:p>
            <a:r>
              <a:rPr lang="en-US" sz="2400" dirty="0">
                <a:latin typeface="Angsana New"/>
                <a:ea typeface="+mn-lt"/>
                <a:cs typeface="+mn-lt"/>
              </a:rPr>
              <a:t>Real-time deployment</a:t>
            </a:r>
            <a:endParaRPr lang="en-US" sz="2400">
              <a:latin typeface="Angsana New"/>
              <a:cs typeface="Angsana New"/>
            </a:endParaRPr>
          </a:p>
          <a:p>
            <a:r>
              <a:rPr lang="en-US" sz="2400" dirty="0">
                <a:latin typeface="Angsana New"/>
                <a:ea typeface="+mn-lt"/>
                <a:cs typeface="+mn-lt"/>
              </a:rPr>
              <a:t>Deep learning on sequential sessions</a:t>
            </a:r>
            <a:endParaRPr lang="en-US" sz="2400">
              <a:latin typeface="Angsana New"/>
              <a:cs typeface="Angsana New"/>
            </a:endParaRPr>
          </a:p>
          <a:p>
            <a:r>
              <a:rPr lang="en-US" sz="2400" dirty="0">
                <a:latin typeface="Angsana New"/>
                <a:ea typeface="+mn-lt"/>
                <a:cs typeface="+mn-lt"/>
              </a:rPr>
              <a:t>Add demographic data</a:t>
            </a:r>
            <a:endParaRPr lang="en-US" sz="2400">
              <a:latin typeface="Angsana New"/>
              <a:cs typeface="Angsana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8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15B7-0D08-42F1-E903-DEAAD12E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gsana New"/>
                <a:cs typeface="Angsana New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A9E9-0CD6-9613-656B-51DCDB71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ngsana New"/>
                <a:cs typeface="Arial"/>
              </a:rPr>
              <a:t>Sharma, A., Adhikary, A., &amp; Borah, S. B. (2020). Covid-19′ s impact on supply chain decisions: Strategic insights from NASDAQ 100 firms using Twitter data. </a:t>
            </a:r>
            <a:r>
              <a:rPr lang="en-US" sz="2400" i="1" dirty="0">
                <a:latin typeface="Angsana New"/>
                <a:cs typeface="Arial"/>
              </a:rPr>
              <a:t>Journal of business research</a:t>
            </a:r>
            <a:r>
              <a:rPr lang="en-US" sz="2400" dirty="0">
                <a:latin typeface="Angsana New"/>
                <a:cs typeface="Arial"/>
              </a:rPr>
              <a:t>, </a:t>
            </a:r>
            <a:r>
              <a:rPr lang="en-US" sz="2400" i="1" dirty="0">
                <a:latin typeface="Angsana New"/>
                <a:cs typeface="Arial"/>
              </a:rPr>
              <a:t>117</a:t>
            </a:r>
            <a:r>
              <a:rPr lang="en-US" sz="2400" dirty="0">
                <a:latin typeface="Angsana New"/>
                <a:cs typeface="Arial"/>
              </a:rPr>
              <a:t>, 444-449</a:t>
            </a:r>
          </a:p>
          <a:p>
            <a:r>
              <a:rPr lang="en-US" sz="2400" dirty="0">
                <a:latin typeface="Angsana New"/>
                <a:cs typeface="Arial"/>
              </a:rPr>
              <a:t>Sakar, C. O., Polat, S. O., </a:t>
            </a:r>
            <a:r>
              <a:rPr lang="en-US" sz="2400" err="1">
                <a:latin typeface="Angsana New"/>
                <a:cs typeface="Arial"/>
              </a:rPr>
              <a:t>Katircioglu</a:t>
            </a:r>
            <a:r>
              <a:rPr lang="en-US" sz="2400" dirty="0">
                <a:latin typeface="Angsana New"/>
                <a:cs typeface="Arial"/>
              </a:rPr>
              <a:t>, M., &amp; </a:t>
            </a:r>
            <a:r>
              <a:rPr lang="en-US" sz="2400" err="1">
                <a:latin typeface="Angsana New"/>
                <a:cs typeface="Arial"/>
              </a:rPr>
              <a:t>Kastro</a:t>
            </a:r>
            <a:r>
              <a:rPr lang="en-US" sz="2400" dirty="0">
                <a:latin typeface="Angsana New"/>
                <a:cs typeface="Arial"/>
              </a:rPr>
              <a:t>, Y. (2019). Real-time prediction of online shoppers’ purchasing intention using multilayer perceptron and LSTM recurrent neural networks. </a:t>
            </a:r>
            <a:r>
              <a:rPr lang="en-US" sz="2400" i="1" dirty="0">
                <a:latin typeface="Angsana New"/>
                <a:cs typeface="Arial"/>
              </a:rPr>
              <a:t>Neural Computing and Applications</a:t>
            </a:r>
            <a:r>
              <a:rPr lang="en-US" sz="2400" dirty="0">
                <a:latin typeface="Angsana New"/>
                <a:cs typeface="Arial"/>
              </a:rPr>
              <a:t>, </a:t>
            </a:r>
            <a:r>
              <a:rPr lang="en-US" sz="2400" i="1" dirty="0">
                <a:latin typeface="Angsana New"/>
                <a:cs typeface="Arial"/>
              </a:rPr>
              <a:t>31</a:t>
            </a:r>
            <a:r>
              <a:rPr lang="en-US" sz="2400" dirty="0">
                <a:latin typeface="Angsana New"/>
                <a:cs typeface="Arial"/>
              </a:rPr>
              <a:t>(10), 6893-6908.</a:t>
            </a:r>
          </a:p>
          <a:p>
            <a:r>
              <a:rPr lang="en-US" sz="2400" dirty="0">
                <a:latin typeface="Angsana New"/>
                <a:cs typeface="Arial"/>
              </a:rPr>
              <a:t>Sakar, C., &amp; </a:t>
            </a:r>
            <a:r>
              <a:rPr lang="en-US" sz="2400" err="1">
                <a:latin typeface="Angsana New"/>
                <a:cs typeface="Arial"/>
              </a:rPr>
              <a:t>Kastro</a:t>
            </a:r>
            <a:r>
              <a:rPr lang="en-US" sz="2400" dirty="0">
                <a:latin typeface="Angsana New"/>
                <a:cs typeface="Arial"/>
              </a:rPr>
              <a:t>, Y. (2018). Online shoppers purchasing intention dataset. </a:t>
            </a:r>
            <a:r>
              <a:rPr lang="en-US" sz="2400" i="1" dirty="0">
                <a:latin typeface="Angsana New"/>
                <a:cs typeface="Arial"/>
              </a:rPr>
              <a:t>UCI machine learning Repository</a:t>
            </a:r>
            <a:r>
              <a:rPr lang="en-US" sz="2400" dirty="0">
                <a:latin typeface="Angsana New"/>
                <a:cs typeface="Arial"/>
              </a:rPr>
              <a:t>, </a:t>
            </a:r>
            <a:r>
              <a:rPr lang="en-US" sz="2400" i="1" dirty="0">
                <a:latin typeface="Angsana New"/>
                <a:cs typeface="Arial"/>
              </a:rPr>
              <a:t>10</a:t>
            </a:r>
            <a:r>
              <a:rPr lang="en-US" sz="2400" dirty="0">
                <a:latin typeface="Angsana New"/>
                <a:cs typeface="Arial"/>
              </a:rPr>
              <a:t>, C5F88Q.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8DE0A-3C71-DC20-04DE-941D77D7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8F2-B4AE-4E65-8DD1-7D32852F313E}" type="datetime1"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6EFF-8A4D-6A86-9AE2-E2D80A58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0CB06-C0C2-F669-D27F-84FEA036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74B3-2445-32AC-D832-F4B9F847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ngsana New"/>
                <a:ea typeface="+mj-lt"/>
                <a:cs typeface="+mj-lt"/>
              </a:rPr>
              <a:t>Project Overview Ecommerce </a:t>
            </a:r>
            <a:endParaRPr lang="en-US" sz="3200" b="1" dirty="0"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D46E-64BE-F2A9-3225-C5AAB0D1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latin typeface="Angsana New"/>
                <a:ea typeface="+mn-lt"/>
                <a:cs typeface="+mn-lt"/>
              </a:rPr>
              <a:t>Real-world problem: Predict if a user will purchase during their session </a:t>
            </a:r>
            <a:endParaRPr lang="en-US" sz="3200" dirty="0">
              <a:latin typeface="Angsana New"/>
              <a:cs typeface="Angsana New"/>
            </a:endParaRPr>
          </a:p>
          <a:p>
            <a:r>
              <a:rPr lang="en-US" sz="3200" dirty="0">
                <a:latin typeface="Angsana New"/>
                <a:ea typeface="+mn-lt"/>
                <a:cs typeface="+mn-lt"/>
              </a:rPr>
              <a:t>Dataset: 12,330 user sessions from UCI</a:t>
            </a:r>
            <a:endParaRPr lang="en-US" sz="3200" dirty="0">
              <a:latin typeface="Angsana New"/>
              <a:cs typeface="Angsana New"/>
            </a:endParaRPr>
          </a:p>
          <a:p>
            <a:r>
              <a:rPr lang="en-US" sz="3200" dirty="0">
                <a:latin typeface="Angsana New"/>
                <a:ea typeface="+mn-lt"/>
                <a:cs typeface="+mn-lt"/>
              </a:rPr>
              <a:t>Approach: Logistic Regression, Decision Tree, Random Forest</a:t>
            </a:r>
            <a:endParaRPr lang="en-US" sz="3200" dirty="0">
              <a:latin typeface="Angsana New"/>
              <a:cs typeface="Angsana New"/>
            </a:endParaRPr>
          </a:p>
          <a:p>
            <a:r>
              <a:rPr lang="en-US" sz="3200" dirty="0">
                <a:latin typeface="Angsana New"/>
                <a:ea typeface="+mn-lt"/>
                <a:cs typeface="+mn-lt"/>
              </a:rPr>
              <a:t>Goal: Actionable insights + high accuracy model</a:t>
            </a:r>
            <a:endParaRPr lang="en-US" sz="3200" dirty="0">
              <a:latin typeface="Angsana New"/>
              <a:cs typeface="Angsana New"/>
            </a:endParaRPr>
          </a:p>
          <a:p>
            <a:endParaRPr lang="en-US" sz="3200" dirty="0">
              <a:latin typeface="Angsana New"/>
              <a:cs typeface="Angsana New"/>
            </a:endParaRPr>
          </a:p>
        </p:txBody>
      </p:sp>
      <p:pic>
        <p:nvPicPr>
          <p:cNvPr id="5" name="Picture 4" descr="A map of the world with icons of different types of objects&#10;&#10;AI-generated content may be incorrect.">
            <a:extLst>
              <a:ext uri="{FF2B5EF4-FFF2-40B4-BE49-F238E27FC236}">
                <a16:creationId xmlns:a16="http://schemas.microsoft.com/office/drawing/2014/main" id="{67CDF2DA-00B0-AA39-7DC7-F3DF36D23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21" r="27621"/>
          <a:stretch>
            <a:fillRect/>
          </a:stretch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6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C1CA-E770-FDAC-286C-DB4466CA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65689"/>
            <a:ext cx="5195889" cy="864702"/>
          </a:xfrm>
        </p:spPr>
        <p:txBody>
          <a:bodyPr>
            <a:normAutofit/>
          </a:bodyPr>
          <a:lstStyle/>
          <a:p>
            <a:r>
              <a:rPr lang="en-US" dirty="0">
                <a:latin typeface="Angsana New"/>
                <a:ea typeface="+mj-lt"/>
                <a:cs typeface="+mj-lt"/>
              </a:rPr>
              <a:t>Introduction</a:t>
            </a:r>
            <a:endParaRPr lang="en-US" dirty="0"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1E19-6839-108A-2576-0D166163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992" y="1719657"/>
            <a:ext cx="6114464" cy="48713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latin typeface="Angsana New"/>
                <a:ea typeface="+mn-lt"/>
                <a:cs typeface="+mn-lt"/>
              </a:rPr>
              <a:t>Online stores lose 18 B $ due to unconverted sessions</a:t>
            </a:r>
            <a:endParaRPr lang="en-US" sz="2800" dirty="0">
              <a:latin typeface="Angsana New"/>
              <a:ea typeface="+mn-lt"/>
              <a:cs typeface="Angsana New"/>
            </a:endParaRPr>
          </a:p>
          <a:p>
            <a:pPr marL="0" indent="0">
              <a:buNone/>
            </a:pPr>
            <a:r>
              <a:rPr lang="en-US" sz="2800" dirty="0">
                <a:latin typeface="Angsana New"/>
                <a:ea typeface="+mn-lt"/>
                <a:cs typeface="+mn-lt"/>
              </a:rPr>
              <a:t>(</a:t>
            </a:r>
            <a:r>
              <a:rPr lang="en-US" dirty="0">
                <a:latin typeface="Angsana New"/>
                <a:ea typeface="+mn-lt"/>
                <a:cs typeface="+mn-lt"/>
              </a:rPr>
              <a:t>Source Forrester Research Statista </a:t>
            </a:r>
            <a:r>
              <a:rPr lang="en-US" dirty="0" err="1">
                <a:latin typeface="Angsana New"/>
                <a:ea typeface="+mn-lt"/>
                <a:cs typeface="+mn-lt"/>
              </a:rPr>
              <a:t>Baymard</a:t>
            </a:r>
            <a:r>
              <a:rPr lang="en-US" dirty="0">
                <a:latin typeface="Angsana New"/>
                <a:ea typeface="+mn-lt"/>
                <a:cs typeface="+mn-lt"/>
              </a:rPr>
              <a:t> Institute</a:t>
            </a:r>
            <a:r>
              <a:rPr lang="en-US" sz="1600" dirty="0">
                <a:latin typeface="Angsana New"/>
                <a:ea typeface="+mn-lt"/>
                <a:cs typeface="+mn-lt"/>
              </a:rPr>
              <a:t> </a:t>
            </a:r>
            <a:r>
              <a:rPr lang="en-US" sz="2800" dirty="0">
                <a:latin typeface="Angsana New"/>
                <a:ea typeface="+mn-lt"/>
                <a:cs typeface="+mn-lt"/>
              </a:rPr>
              <a:t>)</a:t>
            </a:r>
            <a:endParaRPr lang="en-US" sz="2800" dirty="0">
              <a:latin typeface="Angsana New"/>
              <a:ea typeface="+mn-lt"/>
              <a:cs typeface="Angsana New"/>
            </a:endParaRPr>
          </a:p>
          <a:p>
            <a:r>
              <a:rPr lang="en-US" sz="2800" dirty="0">
                <a:latin typeface="Angsana New"/>
                <a:ea typeface="+mn-lt"/>
                <a:cs typeface="+mn-lt"/>
              </a:rPr>
              <a:t>Can behavior during a session predict purchase intent?</a:t>
            </a:r>
            <a:endParaRPr lang="en-US" sz="2800" dirty="0">
              <a:latin typeface="Angsana New"/>
              <a:cs typeface="Angsana New"/>
            </a:endParaRPr>
          </a:p>
          <a:p>
            <a:r>
              <a:rPr lang="en-US" sz="2800" dirty="0">
                <a:latin typeface="Angsana New"/>
                <a:ea typeface="+mn-lt"/>
                <a:cs typeface="+mn-lt"/>
              </a:rPr>
              <a:t>Prior studies: Neural nets were effective but less interpretable (Sakar et al., 2019)</a:t>
            </a:r>
            <a:endParaRPr lang="en-US" sz="2800" dirty="0">
              <a:latin typeface="Angsana New"/>
              <a:cs typeface="Angsana New"/>
            </a:endParaRPr>
          </a:p>
          <a:p>
            <a:r>
              <a:rPr lang="en-US" sz="2800" dirty="0">
                <a:latin typeface="Angsana New"/>
                <a:ea typeface="+mn-lt"/>
                <a:cs typeface="+mn-lt"/>
              </a:rPr>
              <a:t>Our project balances performance and </a:t>
            </a:r>
            <a:r>
              <a:rPr lang="en-US" sz="2800" dirty="0" err="1">
                <a:latin typeface="Angsana New"/>
                <a:ea typeface="+mn-lt"/>
                <a:cs typeface="+mn-lt"/>
              </a:rPr>
              <a:t>transpare</a:t>
            </a:r>
            <a:endParaRPr lang="en-US" sz="2800" dirty="0" err="1">
              <a:latin typeface="Angsana New"/>
              <a:cs typeface="Angsana New"/>
            </a:endParaRPr>
          </a:p>
          <a:p>
            <a:endParaRPr lang="en-US" sz="2800" dirty="0">
              <a:latin typeface="Angsana New"/>
              <a:cs typeface="Angsana New"/>
            </a:endParaRPr>
          </a:p>
        </p:txBody>
      </p:sp>
      <p:pic>
        <p:nvPicPr>
          <p:cNvPr id="5" name="Picture 4" descr="A person holding a phone&#10;&#10;AI-generated content may be incorrect.">
            <a:extLst>
              <a:ext uri="{FF2B5EF4-FFF2-40B4-BE49-F238E27FC236}">
                <a16:creationId xmlns:a16="http://schemas.microsoft.com/office/drawing/2014/main" id="{CF7E248D-3A5E-E597-3574-475B912C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05" r="29905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8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CC68-987D-A7CC-81DE-38FD030F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 dirty="0">
                <a:latin typeface="Angsana New"/>
                <a:ea typeface="+mj-lt"/>
                <a:cs typeface="+mj-lt"/>
              </a:rPr>
              <a:t>Dataset &amp; Features</a:t>
            </a:r>
            <a:endParaRPr lang="en-US" dirty="0"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3485-C229-D29F-DE1F-20EFCE0F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Angsana New"/>
                <a:ea typeface="+mn-lt"/>
                <a:cs typeface="+mn-lt"/>
              </a:rPr>
              <a:t>Source: UCI Online Shoppers Purchasing Intention Dataset</a:t>
            </a:r>
            <a:endParaRPr lang="en-US" sz="2800">
              <a:latin typeface="Angsana New"/>
              <a:cs typeface="Angsana New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ngsana New"/>
                <a:ea typeface="+mn-lt"/>
                <a:cs typeface="+mn-lt"/>
              </a:rPr>
              <a:t>Records: 12,330 sessions</a:t>
            </a:r>
            <a:endParaRPr lang="en-US" sz="2800">
              <a:latin typeface="Angsana New"/>
              <a:cs typeface="Angsana New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ngsana New"/>
                <a:ea typeface="+mn-lt"/>
                <a:cs typeface="+mn-lt"/>
              </a:rPr>
              <a:t>Features:</a:t>
            </a:r>
            <a:endParaRPr lang="en-US" sz="2800">
              <a:latin typeface="Angsana New"/>
              <a:cs typeface="Angsana New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ngsana New"/>
                <a:ea typeface="+mn-lt"/>
                <a:cs typeface="+mn-lt"/>
              </a:rPr>
              <a:t>Product &amp; Admin pageviews</a:t>
            </a:r>
            <a:endParaRPr lang="en-US" sz="2800">
              <a:latin typeface="Angsana New"/>
              <a:cs typeface="Angsana New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ngsana New"/>
                <a:ea typeface="+mn-lt"/>
                <a:cs typeface="+mn-lt"/>
              </a:rPr>
              <a:t>Exit/Bounce rates</a:t>
            </a:r>
            <a:endParaRPr lang="en-US" sz="2800">
              <a:latin typeface="Angsana New"/>
              <a:cs typeface="Angsana New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ngsana New"/>
                <a:ea typeface="+mn-lt"/>
                <a:cs typeface="+mn-lt"/>
              </a:rPr>
              <a:t>Session duration</a:t>
            </a:r>
            <a:endParaRPr lang="en-US" sz="2800">
              <a:latin typeface="Angsana New"/>
              <a:cs typeface="Angsana New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ngsana New"/>
                <a:ea typeface="+mn-lt"/>
                <a:cs typeface="+mn-lt"/>
              </a:rPr>
              <a:t>Month, Visitor Type, Weekend</a:t>
            </a:r>
            <a:endParaRPr lang="en-US" sz="2800">
              <a:latin typeface="Angsana New"/>
              <a:cs typeface="Angsana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ngsana New"/>
              <a:cs typeface="Angsana New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ngsana New"/>
              <a:cs typeface="Angsana New"/>
            </a:endParaRPr>
          </a:p>
        </p:txBody>
      </p:sp>
      <p:pic>
        <p:nvPicPr>
          <p:cNvPr id="5" name="Picture 4" descr="A shopping cart with small shopping bags on it&#10;&#10;AI-generated content may be incorrect.">
            <a:extLst>
              <a:ext uri="{FF2B5EF4-FFF2-40B4-BE49-F238E27FC236}">
                <a16:creationId xmlns:a16="http://schemas.microsoft.com/office/drawing/2014/main" id="{F3B33E92-D105-0E68-6153-21C802C6DC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3" r="21993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5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9570-7C13-655C-3879-B159EFAA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>
                <a:latin typeface="Angsana New"/>
                <a:ea typeface="+mj-lt"/>
                <a:cs typeface="+mj-lt"/>
              </a:rPr>
              <a:t>Data Preprocessing &amp; EDA</a:t>
            </a:r>
            <a:endParaRPr lang="en-US" sz="3600">
              <a:latin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C116-74DC-9843-2FAF-D6FD836E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latin typeface="Angsana New"/>
                <a:ea typeface="+mn-lt"/>
                <a:cs typeface="+mn-lt"/>
              </a:rPr>
              <a:t>No missing values</a:t>
            </a:r>
            <a:endParaRPr lang="en-US" sz="2800" dirty="0">
              <a:latin typeface="Angsana New"/>
              <a:cs typeface="Angsana New"/>
            </a:endParaRPr>
          </a:p>
          <a:p>
            <a:r>
              <a:rPr lang="en-US" sz="2800" dirty="0">
                <a:latin typeface="Angsana New"/>
                <a:ea typeface="+mn-lt"/>
                <a:cs typeface="+mn-lt"/>
              </a:rPr>
              <a:t>Label Encoding for categorical features</a:t>
            </a:r>
            <a:endParaRPr lang="en-US" sz="2800" dirty="0">
              <a:latin typeface="Angsana New"/>
              <a:cs typeface="Angsana New"/>
            </a:endParaRPr>
          </a:p>
          <a:p>
            <a:r>
              <a:rPr lang="en-US" sz="2800" dirty="0">
                <a:latin typeface="Angsana New"/>
                <a:ea typeface="+mn-lt"/>
                <a:cs typeface="+mn-lt"/>
              </a:rPr>
              <a:t>Standardization of continuous features</a:t>
            </a:r>
            <a:endParaRPr lang="en-US" sz="2800" dirty="0">
              <a:latin typeface="Angsana New"/>
              <a:cs typeface="Angsana New"/>
            </a:endParaRPr>
          </a:p>
          <a:p>
            <a:r>
              <a:rPr lang="en-US" sz="2800" dirty="0">
                <a:latin typeface="Angsana New"/>
                <a:ea typeface="+mn-lt"/>
                <a:cs typeface="+mn-lt"/>
              </a:rPr>
              <a:t>70-30 Train-Test split (Stratified)</a:t>
            </a:r>
            <a:endParaRPr lang="en-US" sz="2800" dirty="0">
              <a:latin typeface="Angsana New"/>
              <a:cs typeface="Angsana New"/>
            </a:endParaRPr>
          </a:p>
          <a:p>
            <a:endParaRPr lang="en-US" sz="2800" dirty="0">
              <a:latin typeface="Angsana New"/>
              <a:cs typeface="Angsana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3DDF6-41E0-D4C3-C13A-D75F7B3C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319" b="-1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7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E8CC-1BB0-71E8-CF5E-068E856A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183" y="1822537"/>
            <a:ext cx="3833265" cy="1119701"/>
          </a:xfrm>
        </p:spPr>
        <p:txBody>
          <a:bodyPr/>
          <a:lstStyle/>
          <a:p>
            <a:r>
              <a:rPr lang="en-US" err="1">
                <a:latin typeface="Angsana New"/>
                <a:cs typeface="Angsana New"/>
              </a:rPr>
              <a:t>HeatMap</a:t>
            </a:r>
            <a:endParaRPr lang="en-US">
              <a:latin typeface="Angsana New"/>
              <a:cs typeface="Angsana New"/>
            </a:endParaRPr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25DB0FCF-0C5A-3983-CF34-6C968C2CE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13" y="723900"/>
            <a:ext cx="728646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7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05B7-B720-2D22-4778-38A533E3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 dirty="0">
                <a:latin typeface="Angsana New"/>
                <a:ea typeface="+mj-lt"/>
                <a:cs typeface="+mj-lt"/>
              </a:rPr>
              <a:t>Machine Learning Models</a:t>
            </a:r>
            <a:endParaRPr lang="en-US" dirty="0">
              <a:latin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9497-2A29-F2A6-70E5-E8A2955C1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Angsana New"/>
                <a:ea typeface="+mn-lt"/>
                <a:cs typeface="+mn-lt"/>
              </a:rPr>
              <a:t>Logistic Regression → baseline model</a:t>
            </a:r>
            <a:endParaRPr lang="en-US" sz="2800" dirty="0">
              <a:latin typeface="Angsana New"/>
              <a:cs typeface="Angsana New"/>
            </a:endParaRPr>
          </a:p>
          <a:p>
            <a:r>
              <a:rPr lang="en-US" sz="2800" dirty="0">
                <a:latin typeface="Angsana New"/>
                <a:ea typeface="+mn-lt"/>
                <a:cs typeface="+mn-lt"/>
              </a:rPr>
              <a:t>Decision Tree → better on feature interaction</a:t>
            </a:r>
            <a:endParaRPr lang="en-US" sz="2800" dirty="0">
              <a:latin typeface="Angsana New"/>
              <a:cs typeface="Angsana New"/>
            </a:endParaRPr>
          </a:p>
          <a:p>
            <a:r>
              <a:rPr lang="en-US" sz="2800" dirty="0">
                <a:latin typeface="Angsana New"/>
                <a:ea typeface="+mn-lt"/>
                <a:cs typeface="+mn-lt"/>
              </a:rPr>
              <a:t>Random Forest → best performance</a:t>
            </a:r>
            <a:endParaRPr lang="en-US" sz="2800" dirty="0">
              <a:latin typeface="Angsana New"/>
              <a:cs typeface="Angsana New"/>
            </a:endParaRPr>
          </a:p>
          <a:p>
            <a:r>
              <a:rPr lang="en-US" sz="2800" dirty="0">
                <a:latin typeface="Angsana New"/>
                <a:ea typeface="+mn-lt"/>
                <a:cs typeface="+mn-lt"/>
              </a:rPr>
              <a:t>Tools used: Python, Scikit-learn, </a:t>
            </a:r>
            <a:r>
              <a:rPr lang="en-US" sz="2800" dirty="0" err="1">
                <a:latin typeface="Angsana New"/>
                <a:ea typeface="+mn-lt"/>
                <a:cs typeface="+mn-lt"/>
              </a:rPr>
              <a:t>Jupyter</a:t>
            </a:r>
            <a:r>
              <a:rPr lang="en-US" sz="2800" dirty="0">
                <a:latin typeface="Angsana New"/>
                <a:ea typeface="+mn-lt"/>
                <a:cs typeface="+mn-lt"/>
              </a:rPr>
              <a:t> Notebook</a:t>
            </a:r>
            <a:endParaRPr lang="en-US" sz="2800" dirty="0">
              <a:latin typeface="Angsana New"/>
              <a:cs typeface="Angsana New"/>
            </a:endParaRPr>
          </a:p>
          <a:p>
            <a:r>
              <a:rPr lang="en-US" sz="2800" dirty="0">
                <a:latin typeface="Angsana New"/>
                <a:ea typeface="+mn-lt"/>
                <a:cs typeface="+mn-lt"/>
              </a:rPr>
              <a:t>Tuned with </a:t>
            </a:r>
            <a:r>
              <a:rPr lang="en-US" sz="2800" dirty="0" err="1">
                <a:latin typeface="Angsana New"/>
                <a:ea typeface="+mn-lt"/>
                <a:cs typeface="+mn-lt"/>
              </a:rPr>
              <a:t>GridSearchCV</a:t>
            </a:r>
            <a:r>
              <a:rPr lang="en-US" sz="2800" dirty="0">
                <a:latin typeface="Angsana New"/>
                <a:ea typeface="+mn-lt"/>
                <a:cs typeface="+mn-lt"/>
              </a:rPr>
              <a:t> &amp; 5-fold CV</a:t>
            </a:r>
            <a:endParaRPr lang="en-US" sz="2800" dirty="0">
              <a:latin typeface="Angsana New"/>
              <a:cs typeface="Angsana New"/>
            </a:endParaRPr>
          </a:p>
          <a:p>
            <a:endParaRPr lang="en-US" sz="2800" dirty="0">
              <a:latin typeface="Angsana New"/>
              <a:cs typeface="Angsana New"/>
            </a:endParaRPr>
          </a:p>
        </p:txBody>
      </p:sp>
      <p:pic>
        <p:nvPicPr>
          <p:cNvPr id="5" name="Picture 4" descr="A graph of a logistic regression&#10;&#10;AI-generated content may be incorrect.">
            <a:extLst>
              <a:ext uri="{FF2B5EF4-FFF2-40B4-BE49-F238E27FC236}">
                <a16:creationId xmlns:a16="http://schemas.microsoft.com/office/drawing/2014/main" id="{B5317751-762E-B0C1-73A1-5B8523A8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7" r="5358"/>
          <a:stretch>
            <a:fillRect/>
          </a:stretch>
        </p:blipFill>
        <p:spPr>
          <a:xfrm>
            <a:off x="6420752" y="731520"/>
            <a:ext cx="5055865" cy="54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4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2B4B-7ADC-8371-56D6-2882859A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ngsana New"/>
                <a:cs typeface="Angsana New"/>
              </a:rPr>
              <a:t>Decision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1EC36C-1D71-0B42-3DC3-CF7838E41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8930" y="723901"/>
            <a:ext cx="511263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7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CB76-2271-D044-6AD3-39EF0BCE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ngsana New"/>
                <a:cs typeface="Angsana New"/>
              </a:rPr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619DFE-69F9-C6FC-78FB-244A385D23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38600" y="1772653"/>
          <a:ext cx="7353302" cy="3312696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570080">
                  <a:extLst>
                    <a:ext uri="{9D8B030D-6E8A-4147-A177-3AD203B41FA5}">
                      <a16:colId xmlns:a16="http://schemas.microsoft.com/office/drawing/2014/main" val="2589921812"/>
                    </a:ext>
                  </a:extLst>
                </a:gridCol>
                <a:gridCol w="1356445">
                  <a:extLst>
                    <a:ext uri="{9D8B030D-6E8A-4147-A177-3AD203B41FA5}">
                      <a16:colId xmlns:a16="http://schemas.microsoft.com/office/drawing/2014/main" val="3574181986"/>
                    </a:ext>
                  </a:extLst>
                </a:gridCol>
                <a:gridCol w="1356445">
                  <a:extLst>
                    <a:ext uri="{9D8B030D-6E8A-4147-A177-3AD203B41FA5}">
                      <a16:colId xmlns:a16="http://schemas.microsoft.com/office/drawing/2014/main" val="2448705912"/>
                    </a:ext>
                  </a:extLst>
                </a:gridCol>
                <a:gridCol w="1065493">
                  <a:extLst>
                    <a:ext uri="{9D8B030D-6E8A-4147-A177-3AD203B41FA5}">
                      <a16:colId xmlns:a16="http://schemas.microsoft.com/office/drawing/2014/main" val="540947245"/>
                    </a:ext>
                  </a:extLst>
                </a:gridCol>
                <a:gridCol w="1065493">
                  <a:extLst>
                    <a:ext uri="{9D8B030D-6E8A-4147-A177-3AD203B41FA5}">
                      <a16:colId xmlns:a16="http://schemas.microsoft.com/office/drawing/2014/main" val="4253810514"/>
                    </a:ext>
                  </a:extLst>
                </a:gridCol>
                <a:gridCol w="939346">
                  <a:extLst>
                    <a:ext uri="{9D8B030D-6E8A-4147-A177-3AD203B41FA5}">
                      <a16:colId xmlns:a16="http://schemas.microsoft.com/office/drawing/2014/main" val="2929085026"/>
                    </a:ext>
                  </a:extLst>
                </a:gridCol>
              </a:tblGrid>
              <a:tr h="8281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cap="none" spc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152353" marR="117194" marT="117194" marB="117194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cap="none" spc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52353" marR="117194" marT="117194" marB="11719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cap="none" spc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152353" marR="117194" marT="117194" marB="11719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cap="none" spc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marL="152353" marR="117194" marT="117194" marB="11719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cap="none" spc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152353" marR="117194" marT="117194" marB="11719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cap="none" spc="0">
                          <a:solidFill>
                            <a:schemeClr val="bg1"/>
                          </a:solidFill>
                        </a:rPr>
                        <a:t>ROC-AUC</a:t>
                      </a:r>
                    </a:p>
                  </a:txBody>
                  <a:tcPr marL="152353" marR="117194" marT="117194" marB="11719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60390"/>
                  </a:ext>
                </a:extLst>
              </a:tr>
              <a:tr h="8281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152353" marR="117194" marT="117194" marB="11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84.1%</a:t>
                      </a:r>
                    </a:p>
                  </a:txBody>
                  <a:tcPr marL="152353" marR="117194" marT="117194" marB="11719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72.4%</a:t>
                      </a:r>
                    </a:p>
                  </a:txBody>
                  <a:tcPr marL="152353" marR="117194" marT="117194" marB="11719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68.9%</a:t>
                      </a:r>
                    </a:p>
                  </a:txBody>
                  <a:tcPr marL="152353" marR="117194" marT="117194" marB="11719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70.6%</a:t>
                      </a:r>
                    </a:p>
                  </a:txBody>
                  <a:tcPr marL="152353" marR="117194" marT="117194" marB="11719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0.78</a:t>
                      </a:r>
                    </a:p>
                  </a:txBody>
                  <a:tcPr marL="152353" marR="117194" marT="117194" marB="11719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999625"/>
                  </a:ext>
                </a:extLst>
              </a:tr>
              <a:tr h="8281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 marL="152353" marR="117194" marT="117194" marB="11719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86.7%</a:t>
                      </a:r>
                    </a:p>
                  </a:txBody>
                  <a:tcPr marL="152353" marR="117194" marT="117194" marB="11719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75.1%</a:t>
                      </a:r>
                    </a:p>
                  </a:txBody>
                  <a:tcPr marL="152353" marR="117194" marT="117194" marB="11719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72.3%</a:t>
                      </a:r>
                    </a:p>
                  </a:txBody>
                  <a:tcPr marL="152353" marR="117194" marT="117194" marB="11719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73.7%</a:t>
                      </a:r>
                    </a:p>
                  </a:txBody>
                  <a:tcPr marL="152353" marR="117194" marT="117194" marB="11719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0.81</a:t>
                      </a:r>
                    </a:p>
                  </a:txBody>
                  <a:tcPr marL="152353" marR="117194" marT="117194" marB="117194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090580"/>
                  </a:ext>
                </a:extLst>
              </a:tr>
              <a:tr h="8281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152353" marR="117194" marT="117194" marB="11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89.3%</a:t>
                      </a:r>
                    </a:p>
                  </a:txBody>
                  <a:tcPr marL="152353" marR="117194" marT="117194" marB="11719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78.9%</a:t>
                      </a:r>
                    </a:p>
                  </a:txBody>
                  <a:tcPr marL="152353" marR="117194" marT="117194" marB="11719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76.4%</a:t>
                      </a:r>
                    </a:p>
                  </a:txBody>
                  <a:tcPr marL="152353" marR="117194" marT="117194" marB="11719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77.6%</a:t>
                      </a:r>
                    </a:p>
                  </a:txBody>
                  <a:tcPr marL="152353" marR="117194" marT="117194" marB="11719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 marL="152353" marR="117194" marT="117194" marB="11719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1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73317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PortalVTI</vt:lpstr>
      <vt:lpstr>Understandig and Predicting Customer Purchase Intent on E-Commerce Platforms Using Machine Learning </vt:lpstr>
      <vt:lpstr>Project Overview Ecommerce </vt:lpstr>
      <vt:lpstr>Introduction</vt:lpstr>
      <vt:lpstr>Dataset &amp; Features</vt:lpstr>
      <vt:lpstr>Data Preprocessing &amp; EDA</vt:lpstr>
      <vt:lpstr>HeatMap</vt:lpstr>
      <vt:lpstr>Machine Learning Models</vt:lpstr>
      <vt:lpstr>Decision TREE</vt:lpstr>
      <vt:lpstr>Results</vt:lpstr>
      <vt:lpstr>Model Comparison </vt:lpstr>
      <vt:lpstr>Challenges &amp; Ethics</vt:lpstr>
      <vt:lpstr>Conclusion &amp; 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297</cp:revision>
  <dcterms:created xsi:type="dcterms:W3CDTF">2025-07-09T02:34:38Z</dcterms:created>
  <dcterms:modified xsi:type="dcterms:W3CDTF">2025-07-09T03:40:54Z</dcterms:modified>
</cp:coreProperties>
</file>