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04" r:id="rId33"/>
    <p:sldId id="308" r:id="rId34"/>
    <p:sldId id="309" r:id="rId35"/>
    <p:sldId id="322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5870D-D30A-4A62-8D5F-053F654FFAB1}" v="38" dt="2025-04-27T17:26:13.083"/>
    <p1510:client id="{D75E4B59-60FA-436A-8E20-0BF3ADEFE67F}" v="35" dt="2025-04-27T03:35:32.1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t patel" userId="0866ec2cab740991" providerId="LiveId" clId="{2565870D-D30A-4A62-8D5F-053F654FFAB1}"/>
    <pc:docChg chg="undo custSel addSld delSld modSld">
      <pc:chgData name="meet patel" userId="0866ec2cab740991" providerId="LiveId" clId="{2565870D-D30A-4A62-8D5F-053F654FFAB1}" dt="2025-04-27T17:27:57.845" v="139" actId="1038"/>
      <pc:docMkLst>
        <pc:docMk/>
      </pc:docMkLst>
      <pc:sldChg chg="modSp mod">
        <pc:chgData name="meet patel" userId="0866ec2cab740991" providerId="LiveId" clId="{2565870D-D30A-4A62-8D5F-053F654FFAB1}" dt="2025-04-27T17:27:57.845" v="139" actId="1038"/>
        <pc:sldMkLst>
          <pc:docMk/>
          <pc:sldMk cId="0" sldId="256"/>
        </pc:sldMkLst>
        <pc:spChg chg="mod">
          <ac:chgData name="meet patel" userId="0866ec2cab740991" providerId="LiveId" clId="{2565870D-D30A-4A62-8D5F-053F654FFAB1}" dt="2025-04-27T17:27:57.845" v="139" actId="103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eet patel" userId="0866ec2cab740991" providerId="LiveId" clId="{2565870D-D30A-4A62-8D5F-053F654FFAB1}" dt="2025-04-27T17:27:38.049" v="134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meet patel" userId="0866ec2cab740991" providerId="LiveId" clId="{2565870D-D30A-4A62-8D5F-053F654FFAB1}" dt="2025-04-27T17:26:13.083" v="101"/>
        <pc:sldMkLst>
          <pc:docMk/>
          <pc:sldMk cId="0" sldId="359"/>
        </pc:sldMkLst>
        <pc:graphicFrameChg chg="mod modGraphic">
          <ac:chgData name="meet patel" userId="0866ec2cab740991" providerId="LiveId" clId="{2565870D-D30A-4A62-8D5F-053F654FFAB1}" dt="2025-04-27T17:26:13.083" v="101"/>
          <ac:graphicFrameMkLst>
            <pc:docMk/>
            <pc:sldMk cId="0" sldId="359"/>
            <ac:graphicFrameMk id="3" creationId="{00000000-0000-0000-0000-000000000000}"/>
          </ac:graphicFrameMkLst>
        </pc:graphicFrameChg>
      </pc:sldChg>
      <pc:sldChg chg="addSp delSp modSp mod">
        <pc:chgData name="meet patel" userId="0866ec2cab740991" providerId="LiveId" clId="{2565870D-D30A-4A62-8D5F-053F654FFAB1}" dt="2025-04-27T17:17:56.826" v="76"/>
        <pc:sldMkLst>
          <pc:docMk/>
          <pc:sldMk cId="0" sldId="361"/>
        </pc:sldMkLst>
        <pc:spChg chg="add del mod">
          <ac:chgData name="meet patel" userId="0866ec2cab740991" providerId="LiveId" clId="{2565870D-D30A-4A62-8D5F-053F654FFAB1}" dt="2025-04-27T17:17:56.826" v="76"/>
          <ac:spMkLst>
            <pc:docMk/>
            <pc:sldMk cId="0" sldId="361"/>
            <ac:spMk id="5" creationId="{00000000-0000-0000-0000-000000000000}"/>
          </ac:spMkLst>
        </pc:spChg>
        <pc:spChg chg="add del">
          <ac:chgData name="meet patel" userId="0866ec2cab740991" providerId="LiveId" clId="{2565870D-D30A-4A62-8D5F-053F654FFAB1}" dt="2025-04-27T17:15:20.663" v="5" actId="478"/>
          <ac:spMkLst>
            <pc:docMk/>
            <pc:sldMk cId="0" sldId="361"/>
            <ac:spMk id="8" creationId="{79BBF58B-0B72-A8D8-1584-BAC5DE218CB1}"/>
          </ac:spMkLst>
        </pc:spChg>
        <pc:spChg chg="add">
          <ac:chgData name="meet patel" userId="0866ec2cab740991" providerId="LiveId" clId="{2565870D-D30A-4A62-8D5F-053F654FFAB1}" dt="2025-04-27T17:14:54.231" v="3"/>
          <ac:spMkLst>
            <pc:docMk/>
            <pc:sldMk cId="0" sldId="361"/>
            <ac:spMk id="9" creationId="{FF2AB299-3436-63A7-00AE-1E420686FAAF}"/>
          </ac:spMkLst>
        </pc:spChg>
        <pc:spChg chg="add">
          <ac:chgData name="meet patel" userId="0866ec2cab740991" providerId="LiveId" clId="{2565870D-D30A-4A62-8D5F-053F654FFAB1}" dt="2025-04-27T17:15:01.203" v="4"/>
          <ac:spMkLst>
            <pc:docMk/>
            <pc:sldMk cId="0" sldId="361"/>
            <ac:spMk id="10" creationId="{9FE7B1B9-CA8E-0F6B-932E-F7C8E73ECE9D}"/>
          </ac:spMkLst>
        </pc:spChg>
        <pc:spChg chg="add">
          <ac:chgData name="meet patel" userId="0866ec2cab740991" providerId="LiveId" clId="{2565870D-D30A-4A62-8D5F-053F654FFAB1}" dt="2025-04-27T17:15:24.513" v="7"/>
          <ac:spMkLst>
            <pc:docMk/>
            <pc:sldMk cId="0" sldId="361"/>
            <ac:spMk id="11" creationId="{5110852F-3341-8BBC-C667-4197EF688C18}"/>
          </ac:spMkLst>
        </pc:spChg>
        <pc:spChg chg="add">
          <ac:chgData name="meet patel" userId="0866ec2cab740991" providerId="LiveId" clId="{2565870D-D30A-4A62-8D5F-053F654FFAB1}" dt="2025-04-27T17:15:56.933" v="12"/>
          <ac:spMkLst>
            <pc:docMk/>
            <pc:sldMk cId="0" sldId="361"/>
            <ac:spMk id="12" creationId="{D7990466-6C1A-2B77-A3F4-36964594F589}"/>
          </ac:spMkLst>
        </pc:spChg>
        <pc:spChg chg="add mod">
          <ac:chgData name="meet patel" userId="0866ec2cab740991" providerId="LiveId" clId="{2565870D-D30A-4A62-8D5F-053F654FFAB1}" dt="2025-04-27T17:16:03.730" v="14"/>
          <ac:spMkLst>
            <pc:docMk/>
            <pc:sldMk cId="0" sldId="361"/>
            <ac:spMk id="13" creationId="{6A5A0602-F15E-AEA2-C460-C3EC0F06C64C}"/>
          </ac:spMkLst>
        </pc:spChg>
        <pc:spChg chg="add">
          <ac:chgData name="meet patel" userId="0866ec2cab740991" providerId="LiveId" clId="{2565870D-D30A-4A62-8D5F-053F654FFAB1}" dt="2025-04-27T17:16:06.076" v="17"/>
          <ac:spMkLst>
            <pc:docMk/>
            <pc:sldMk cId="0" sldId="361"/>
            <ac:spMk id="14" creationId="{84F8DFE9-B37B-D5D9-8CFF-176272444820}"/>
          </ac:spMkLst>
        </pc:spChg>
        <pc:spChg chg="add">
          <ac:chgData name="meet patel" userId="0866ec2cab740991" providerId="LiveId" clId="{2565870D-D30A-4A62-8D5F-053F654FFAB1}" dt="2025-04-27T17:16:15.044" v="21"/>
          <ac:spMkLst>
            <pc:docMk/>
            <pc:sldMk cId="0" sldId="361"/>
            <ac:spMk id="15" creationId="{65DA6C4A-E1E3-EF3C-325F-6FD060014416}"/>
          </ac:spMkLst>
        </pc:spChg>
        <pc:spChg chg="add">
          <ac:chgData name="meet patel" userId="0866ec2cab740991" providerId="LiveId" clId="{2565870D-D30A-4A62-8D5F-053F654FFAB1}" dt="2025-04-27T17:16:35.816" v="24"/>
          <ac:spMkLst>
            <pc:docMk/>
            <pc:sldMk cId="0" sldId="361"/>
            <ac:spMk id="16" creationId="{FB08FEC0-5C17-784F-15E3-B0E42B468625}"/>
          </ac:spMkLst>
        </pc:spChg>
        <pc:spChg chg="add">
          <ac:chgData name="meet patel" userId="0866ec2cab740991" providerId="LiveId" clId="{2565870D-D30A-4A62-8D5F-053F654FFAB1}" dt="2025-04-27T17:16:44.993" v="25"/>
          <ac:spMkLst>
            <pc:docMk/>
            <pc:sldMk cId="0" sldId="361"/>
            <ac:spMk id="17" creationId="{34A497E7-F357-D885-A368-557080C4DEE7}"/>
          </ac:spMkLst>
        </pc:spChg>
        <pc:spChg chg="add">
          <ac:chgData name="meet patel" userId="0866ec2cab740991" providerId="LiveId" clId="{2565870D-D30A-4A62-8D5F-053F654FFAB1}" dt="2025-04-27T17:16:49.032" v="27"/>
          <ac:spMkLst>
            <pc:docMk/>
            <pc:sldMk cId="0" sldId="361"/>
            <ac:spMk id="18" creationId="{3CE15791-E86E-6003-0451-C99DC76CADC6}"/>
          </ac:spMkLst>
        </pc:spChg>
        <pc:spChg chg="add">
          <ac:chgData name="meet patel" userId="0866ec2cab740991" providerId="LiveId" clId="{2565870D-D30A-4A62-8D5F-053F654FFAB1}" dt="2025-04-27T17:16:59.948" v="42"/>
          <ac:spMkLst>
            <pc:docMk/>
            <pc:sldMk cId="0" sldId="361"/>
            <ac:spMk id="19" creationId="{77D8401C-A8E6-4CD2-BB5D-FF9138DC36EF}"/>
          </ac:spMkLst>
        </pc:spChg>
        <pc:spChg chg="add">
          <ac:chgData name="meet patel" userId="0866ec2cab740991" providerId="LiveId" clId="{2565870D-D30A-4A62-8D5F-053F654FFAB1}" dt="2025-04-27T17:17:10.020" v="57"/>
          <ac:spMkLst>
            <pc:docMk/>
            <pc:sldMk cId="0" sldId="361"/>
            <ac:spMk id="20" creationId="{DD6D4EC6-6A8E-9794-FD70-87505D2DDCF8}"/>
          </ac:spMkLst>
        </pc:spChg>
        <pc:spChg chg="add del mod">
          <ac:chgData name="meet patel" userId="0866ec2cab740991" providerId="LiveId" clId="{2565870D-D30A-4A62-8D5F-053F654FFAB1}" dt="2025-04-27T17:17:27.202" v="60" actId="478"/>
          <ac:spMkLst>
            <pc:docMk/>
            <pc:sldMk cId="0" sldId="361"/>
            <ac:spMk id="21" creationId="{65EEA73C-48C4-6571-B0C9-0B4EEE2BEBC8}"/>
          </ac:spMkLst>
        </pc:spChg>
      </pc:sldChg>
      <pc:sldChg chg="new del">
        <pc:chgData name="meet patel" userId="0866ec2cab740991" providerId="LiveId" clId="{2565870D-D30A-4A62-8D5F-053F654FFAB1}" dt="2025-04-27T17:22:10.270" v="77" actId="47"/>
        <pc:sldMkLst>
          <pc:docMk/>
          <pc:sldMk cId="3946365835" sldId="3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62288" y="0"/>
            <a:ext cx="1997849" cy="578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4705" y="62865"/>
            <a:ext cx="612258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1949" y="2957364"/>
            <a:ext cx="11366500" cy="327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7803" y="6581154"/>
            <a:ext cx="404370" cy="189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.ed.gov/?id=EJ11616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ric.ed.gov/?id=ed605316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B7C8CD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marR="5080" algn="ctr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rgbClr val="980000"/>
                </a:solidFill>
              </a:rPr>
              <a:t>School</a:t>
            </a:r>
            <a:r>
              <a:rPr u="none" spc="-30" dirty="0">
                <a:solidFill>
                  <a:srgbClr val="980000"/>
                </a:solidFill>
              </a:rPr>
              <a:t> </a:t>
            </a:r>
            <a:r>
              <a:rPr u="none" dirty="0">
                <a:solidFill>
                  <a:srgbClr val="980000"/>
                </a:solidFill>
              </a:rPr>
              <a:t>of</a:t>
            </a:r>
            <a:r>
              <a:rPr u="none" spc="-55" dirty="0">
                <a:solidFill>
                  <a:srgbClr val="980000"/>
                </a:solidFill>
              </a:rPr>
              <a:t> </a:t>
            </a:r>
            <a:r>
              <a:rPr u="none" spc="-25" dirty="0">
                <a:solidFill>
                  <a:srgbClr val="980000"/>
                </a:solidFill>
              </a:rPr>
              <a:t>Technology,</a:t>
            </a:r>
            <a:r>
              <a:rPr u="none" spc="-15" dirty="0">
                <a:solidFill>
                  <a:srgbClr val="980000"/>
                </a:solidFill>
              </a:rPr>
              <a:t> </a:t>
            </a:r>
            <a:r>
              <a:rPr u="none" dirty="0">
                <a:solidFill>
                  <a:srgbClr val="980000"/>
                </a:solidFill>
              </a:rPr>
              <a:t>Design</a:t>
            </a:r>
            <a:r>
              <a:rPr u="none" spc="-20" dirty="0">
                <a:solidFill>
                  <a:srgbClr val="980000"/>
                </a:solidFill>
              </a:rPr>
              <a:t> </a:t>
            </a:r>
            <a:r>
              <a:rPr u="none" dirty="0">
                <a:solidFill>
                  <a:srgbClr val="980000"/>
                </a:solidFill>
              </a:rPr>
              <a:t>and</a:t>
            </a:r>
            <a:r>
              <a:rPr u="none" spc="-20" dirty="0">
                <a:solidFill>
                  <a:srgbClr val="980000"/>
                </a:solidFill>
              </a:rPr>
              <a:t> </a:t>
            </a:r>
            <a:r>
              <a:rPr u="none" spc="-10" dirty="0">
                <a:solidFill>
                  <a:srgbClr val="980000"/>
                </a:solidFill>
              </a:rPr>
              <a:t>Computer</a:t>
            </a:r>
            <a:r>
              <a:rPr u="none" spc="-150" dirty="0">
                <a:solidFill>
                  <a:srgbClr val="980000"/>
                </a:solidFill>
              </a:rPr>
              <a:t> </a:t>
            </a:r>
            <a:r>
              <a:rPr u="none" spc="-10" dirty="0">
                <a:solidFill>
                  <a:srgbClr val="980000"/>
                </a:solidFill>
              </a:rPr>
              <a:t>Application </a:t>
            </a:r>
            <a:r>
              <a:rPr u="none" dirty="0">
                <a:solidFill>
                  <a:srgbClr val="980000"/>
                </a:solidFill>
              </a:rPr>
              <a:t>Silver</a:t>
            </a:r>
            <a:r>
              <a:rPr u="none" spc="-50" dirty="0">
                <a:solidFill>
                  <a:srgbClr val="980000"/>
                </a:solidFill>
              </a:rPr>
              <a:t> </a:t>
            </a:r>
            <a:r>
              <a:rPr u="none" dirty="0">
                <a:solidFill>
                  <a:srgbClr val="980000"/>
                </a:solidFill>
              </a:rPr>
              <a:t>Oak</a:t>
            </a:r>
            <a:r>
              <a:rPr u="none" spc="-10" dirty="0">
                <a:solidFill>
                  <a:srgbClr val="980000"/>
                </a:solidFill>
              </a:rPr>
              <a:t> </a:t>
            </a:r>
            <a:r>
              <a:rPr u="none" dirty="0">
                <a:solidFill>
                  <a:srgbClr val="980000"/>
                </a:solidFill>
              </a:rPr>
              <a:t>College</a:t>
            </a:r>
            <a:r>
              <a:rPr u="none" spc="-10" dirty="0">
                <a:solidFill>
                  <a:srgbClr val="980000"/>
                </a:solidFill>
              </a:rPr>
              <a:t> </a:t>
            </a:r>
            <a:r>
              <a:rPr u="none" dirty="0">
                <a:solidFill>
                  <a:srgbClr val="980000"/>
                </a:solidFill>
              </a:rPr>
              <a:t>of</a:t>
            </a:r>
            <a:r>
              <a:rPr u="none" spc="-5" dirty="0">
                <a:solidFill>
                  <a:srgbClr val="980000"/>
                </a:solidFill>
              </a:rPr>
              <a:t> </a:t>
            </a:r>
            <a:r>
              <a:rPr u="none" spc="-10" dirty="0">
                <a:solidFill>
                  <a:srgbClr val="980000"/>
                </a:solidFill>
              </a:rPr>
              <a:t>Compter</a:t>
            </a:r>
            <a:r>
              <a:rPr u="none" spc="-150" dirty="0">
                <a:solidFill>
                  <a:srgbClr val="980000"/>
                </a:solidFill>
              </a:rPr>
              <a:t> </a:t>
            </a:r>
            <a:r>
              <a:rPr u="none" spc="-10" dirty="0">
                <a:solidFill>
                  <a:srgbClr val="980000"/>
                </a:solidFill>
              </a:rPr>
              <a:t>Application</a:t>
            </a:r>
          </a:p>
          <a:p>
            <a:pPr algn="ctr">
              <a:lnSpc>
                <a:spcPct val="100000"/>
              </a:lnSpc>
            </a:pPr>
            <a:r>
              <a:rPr u="none" dirty="0">
                <a:solidFill>
                  <a:srgbClr val="980000"/>
                </a:solidFill>
              </a:rPr>
              <a:t>Department</a:t>
            </a:r>
            <a:r>
              <a:rPr u="none" spc="5" dirty="0">
                <a:solidFill>
                  <a:srgbClr val="980000"/>
                </a:solidFill>
              </a:rPr>
              <a:t> </a:t>
            </a:r>
            <a:r>
              <a:rPr u="none" dirty="0">
                <a:solidFill>
                  <a:srgbClr val="980000"/>
                </a:solidFill>
              </a:rPr>
              <a:t>of</a:t>
            </a:r>
            <a:r>
              <a:rPr u="none" spc="15" dirty="0">
                <a:solidFill>
                  <a:srgbClr val="980000"/>
                </a:solidFill>
              </a:rPr>
              <a:t> </a:t>
            </a:r>
            <a:r>
              <a:rPr u="none" spc="-10" dirty="0">
                <a:solidFill>
                  <a:srgbClr val="980000"/>
                </a:solidFill>
              </a:rPr>
              <a:t>Computer</a:t>
            </a:r>
            <a:r>
              <a:rPr u="none" spc="-135" dirty="0">
                <a:solidFill>
                  <a:srgbClr val="980000"/>
                </a:solidFill>
              </a:rPr>
              <a:t> </a:t>
            </a:r>
            <a:r>
              <a:rPr u="none" spc="-10" dirty="0">
                <a:solidFill>
                  <a:srgbClr val="980000"/>
                </a:solidFill>
              </a:rPr>
              <a:t>Application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7601" y="1143000"/>
            <a:ext cx="5029200" cy="3724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196850" algn="ctr">
              <a:lnSpc>
                <a:spcPct val="1223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A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PROJECT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PRESENTATION </a:t>
            </a:r>
            <a:r>
              <a:rPr sz="1400" b="1" spc="-25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 marR="80645" algn="ctr">
              <a:lnSpc>
                <a:spcPct val="100000"/>
              </a:lnSpc>
              <a:spcBef>
                <a:spcPts val="370"/>
              </a:spcBef>
            </a:pPr>
            <a:r>
              <a:rPr lang="en-US" sz="1400" b="1" spc="-10" dirty="0">
                <a:latin typeface="Times New Roman"/>
                <a:cs typeface="Times New Roman"/>
              </a:rPr>
              <a:t>E-Learning</a:t>
            </a:r>
            <a:endParaRPr sz="1400" dirty="0">
              <a:latin typeface="Times New Roman"/>
              <a:cs typeface="Times New Roman"/>
            </a:endParaRPr>
          </a:p>
          <a:p>
            <a:pPr marR="80010" algn="ctr">
              <a:lnSpc>
                <a:spcPct val="100000"/>
              </a:lnSpc>
              <a:spcBef>
                <a:spcPts val="1335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</a:t>
            </a:r>
            <a:r>
              <a:rPr sz="1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  <a:p>
            <a:pPr marL="246379" algn="ctr">
              <a:lnSpc>
                <a:spcPct val="100000"/>
              </a:lnSpc>
              <a:spcBef>
                <a:spcPts val="1210"/>
              </a:spcBef>
            </a:pPr>
            <a:r>
              <a:rPr lang="en-US" sz="900" spc="-10" dirty="0">
                <a:latin typeface="Times New Roman"/>
                <a:cs typeface="Times New Roman"/>
              </a:rPr>
              <a:t>Rajput Rishu 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(En.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No.: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lang="en-US" sz="900" spc="-10" dirty="0">
                <a:latin typeface="Times New Roman"/>
                <a:cs typeface="Times New Roman"/>
              </a:rPr>
              <a:t>2204030101130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lang="en-IN" sz="900" dirty="0">
              <a:latin typeface="Times New Roman"/>
              <a:cs typeface="Times New Roman"/>
            </a:endParaRPr>
          </a:p>
          <a:p>
            <a:pPr marL="12700" marR="93980" algn="ctr">
              <a:lnSpc>
                <a:spcPct val="192300"/>
              </a:lnSpc>
              <a:spcBef>
                <a:spcPts val="229"/>
              </a:spcBef>
            </a:pPr>
            <a:r>
              <a:rPr sz="1400" b="1" spc="-10" dirty="0">
                <a:latin typeface="Times New Roman"/>
                <a:cs typeface="Times New Roman"/>
              </a:rPr>
              <a:t>Bachelor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Computer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Application Semester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VI</a:t>
            </a:r>
            <a:endParaRPr lang="en-IN" sz="1400" spc="-25" dirty="0">
              <a:latin typeface="Times New Roman"/>
              <a:cs typeface="Times New Roman"/>
            </a:endParaRPr>
          </a:p>
          <a:p>
            <a:pPr marL="12700" marR="93980" algn="ctr">
              <a:lnSpc>
                <a:spcPct val="192300"/>
              </a:lnSpc>
              <a:spcBef>
                <a:spcPts val="229"/>
              </a:spcBef>
            </a:pPr>
            <a:r>
              <a:rPr sz="1400" b="1" dirty="0">
                <a:latin typeface="Times New Roman"/>
                <a:cs typeface="Times New Roman"/>
              </a:rPr>
              <a:t>Group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No: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lang="en-US" sz="1400" b="1" spc="-50" dirty="0">
                <a:latin typeface="Times New Roman"/>
                <a:cs typeface="Times New Roman"/>
              </a:rPr>
              <a:t>286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marR="93980" algn="ctr">
              <a:lnSpc>
                <a:spcPct val="192300"/>
              </a:lnSpc>
              <a:spcBef>
                <a:spcPts val="229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Guide</a:t>
            </a:r>
            <a:endParaRPr sz="1400" dirty="0">
              <a:latin typeface="Times New Roman"/>
              <a:cs typeface="Times New Roman"/>
            </a:endParaRPr>
          </a:p>
          <a:p>
            <a:pPr marR="81280" algn="ctr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Times New Roman"/>
                <a:cs typeface="Times New Roman"/>
              </a:rPr>
              <a:t>Ms.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lang="en-US" sz="900" spc="-20" dirty="0">
                <a:latin typeface="Times New Roman"/>
                <a:cs typeface="Times New Roman"/>
              </a:rPr>
              <a:t>Shailee Patel</a:t>
            </a:r>
            <a:endParaRPr sz="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R="80010" algn="ctr">
              <a:lnSpc>
                <a:spcPct val="100000"/>
              </a:lnSpc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</a:t>
            </a:r>
            <a:r>
              <a:rPr sz="11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endParaRPr sz="1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R="81280" algn="ctr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Department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Computer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Application</a:t>
            </a:r>
            <a:endParaRPr sz="1200" dirty="0">
              <a:latin typeface="Times New Roman"/>
              <a:cs typeface="Times New Roman"/>
            </a:endParaRPr>
          </a:p>
          <a:p>
            <a:pPr marL="708660" marR="60960" indent="-328295" algn="ctr">
              <a:lnSpc>
                <a:spcPct val="126800"/>
              </a:lnSpc>
              <a:spcBef>
                <a:spcPts val="10"/>
              </a:spcBef>
            </a:pPr>
            <a:r>
              <a:rPr sz="900" dirty="0">
                <a:latin typeface="Times New Roman"/>
                <a:cs typeface="Times New Roman"/>
              </a:rPr>
              <a:t>Silver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Oak</a:t>
            </a:r>
            <a:r>
              <a:rPr sz="900" spc="-10" dirty="0">
                <a:latin typeface="Times New Roman"/>
                <a:cs typeface="Times New Roman"/>
              </a:rPr>
              <a:t> University,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Gota,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Ahmedabad,</a:t>
            </a:r>
            <a:r>
              <a:rPr sz="900" spc="-10" dirty="0">
                <a:latin typeface="Times New Roman"/>
                <a:cs typeface="Times New Roman"/>
              </a:rPr>
              <a:t> 382481 Academic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Year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2024-</a:t>
            </a:r>
            <a:r>
              <a:rPr sz="900" spc="-20" dirty="0">
                <a:latin typeface="Times New Roman"/>
                <a:cs typeface="Times New Roman"/>
              </a:rPr>
              <a:t>2025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30763" y="243842"/>
            <a:ext cx="3331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50" dirty="0"/>
              <a:t> </a:t>
            </a:r>
            <a:r>
              <a:rPr spc="-10" dirty="0"/>
              <a:t>REQUIREMENT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6450" y="1670050"/>
          <a:ext cx="1056640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1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2.8</a:t>
                      </a:r>
                      <a:r>
                        <a:rPr sz="16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GHz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800" b="1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disk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GB(Free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Space)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6450" y="4032250"/>
          <a:ext cx="10566400" cy="182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Client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1.33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GHz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GB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800" b="1" spc="4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disk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GB(Free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Space)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721168" y="867564"/>
            <a:ext cx="474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5.2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MINIMUM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HARDWARE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10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7842" y="2822256"/>
            <a:ext cx="367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6.</a:t>
            </a:r>
            <a:r>
              <a:rPr sz="2400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SYSTEM</a:t>
            </a:r>
            <a:r>
              <a:rPr sz="2400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FLOWCHART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11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12</a:t>
            </a:fld>
            <a:endParaRPr sz="1100">
              <a:latin typeface="Cambria"/>
              <a:cs typeface="Cambria"/>
            </a:endParaRPr>
          </a:p>
        </p:txBody>
      </p:sp>
      <p:pic>
        <p:nvPicPr>
          <p:cNvPr id="7" name="Picture 6" descr="A diagram of a program&#10;&#10;Description automatically generated">
            <a:extLst>
              <a:ext uri="{FF2B5EF4-FFF2-40B4-BE49-F238E27FC236}">
                <a16:creationId xmlns:a16="http://schemas.microsoft.com/office/drawing/2014/main" id="{C1C79AA0-0366-4135-AC9E-6AC4D70C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1" y="626602"/>
            <a:ext cx="9994900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561" y="2672334"/>
            <a:ext cx="1964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7.</a:t>
            </a:r>
            <a:r>
              <a:rPr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ER</a:t>
            </a:r>
            <a:r>
              <a:rPr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13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14</a:t>
            </a:fld>
            <a:endParaRPr sz="1100">
              <a:latin typeface="Cambria"/>
              <a:cs typeface="Cambria"/>
            </a:endParaRPr>
          </a:p>
        </p:txBody>
      </p:sp>
      <p:pic>
        <p:nvPicPr>
          <p:cNvPr id="7" name="Picture 6" descr="A diagram of a student and course&#10;&#10;Description automatically generated">
            <a:extLst>
              <a:ext uri="{FF2B5EF4-FFF2-40B4-BE49-F238E27FC236}">
                <a16:creationId xmlns:a16="http://schemas.microsoft.com/office/drawing/2014/main" id="{033B837D-1A5C-2BAD-5D1F-72939E432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787400"/>
            <a:ext cx="908050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0219" y="2996725"/>
            <a:ext cx="38246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8.</a:t>
            </a:r>
            <a:r>
              <a:rPr sz="25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5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DATAFLOW</a:t>
            </a:r>
            <a:r>
              <a:rPr sz="2500" u="heavy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5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DIAGRAM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15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984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z="25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8.</a:t>
            </a:r>
            <a:r>
              <a:rPr sz="25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5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DATAFLOW</a:t>
            </a:r>
            <a:r>
              <a:rPr sz="2500" u="heavy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5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DIAGRAM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16</a:t>
            </a:fld>
            <a:endParaRPr sz="1100">
              <a:latin typeface="Cambria"/>
              <a:cs typeface="Cambria"/>
            </a:endParaRPr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E55616A-871E-CC78-F09F-97A649C5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06" y="1147240"/>
            <a:ext cx="9842500" cy="5404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7031" y="213233"/>
            <a:ext cx="3395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588770" algn="l"/>
                <a:tab pos="2756535" algn="l"/>
              </a:tabLst>
            </a:pPr>
            <a:r>
              <a:rPr sz="24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8.2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	</a:t>
            </a:r>
            <a:r>
              <a:rPr sz="24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FIRST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	</a:t>
            </a:r>
            <a:r>
              <a:rPr sz="24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LEVEL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	</a:t>
            </a:r>
            <a:r>
              <a:rPr sz="24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DFD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17</a:t>
            </a:fld>
            <a:endParaRPr sz="1100">
              <a:latin typeface="Cambria"/>
              <a:cs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210A2-2DF8-0D88-CC21-3EDD59022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91642"/>
            <a:ext cx="10355458" cy="60139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655" y="62865"/>
            <a:ext cx="4815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FIRST</a:t>
            </a:r>
            <a:r>
              <a:rPr u="heavy" spc="3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LEVEL</a:t>
            </a:r>
            <a:r>
              <a:rPr u="heavy" spc="3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DFD</a:t>
            </a:r>
            <a:r>
              <a:rPr u="heavy" spc="-11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AUCTIONEER</a:t>
            </a:r>
            <a:r>
              <a:rPr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SIDE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18</a:t>
            </a:fld>
            <a:endParaRPr sz="1100">
              <a:latin typeface="Cambria"/>
              <a:cs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A12F4-1E47-2F19-5E97-5D445251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0065897" cy="57388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9.</a:t>
            </a:r>
            <a:r>
              <a:rPr u="heavy" spc="-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</a:t>
            </a:r>
            <a:r>
              <a:rPr u="heavy" spc="20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DICTIONARY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19</a:t>
            </a:fld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018" y="1050631"/>
            <a:ext cx="1971675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indent="-433705">
              <a:lnSpc>
                <a:spcPct val="100000"/>
              </a:lnSpc>
              <a:spcBef>
                <a:spcPts val="100"/>
              </a:spcBef>
              <a:buFont typeface="Yu Gothic UI"/>
              <a:buChar char="❖"/>
              <a:tabLst>
                <a:tab pos="446405" algn="l"/>
              </a:tabLst>
            </a:pP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18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Yu Gothic UI"/>
              <a:buChar char="❖"/>
            </a:pPr>
            <a:endParaRPr sz="1800" dirty="0">
              <a:latin typeface="Times New Roman"/>
              <a:cs typeface="Times New Roman"/>
            </a:endParaRPr>
          </a:p>
          <a:p>
            <a:pPr marL="894080" lvl="1" indent="-405765">
              <a:lnSpc>
                <a:spcPct val="100000"/>
              </a:lnSpc>
              <a:buFont typeface="Calibri"/>
              <a:buAutoNum type="arabicParenR"/>
              <a:tabLst>
                <a:tab pos="894080" algn="l"/>
              </a:tabLst>
            </a:pPr>
            <a:r>
              <a:rPr sz="1600" spc="-10" dirty="0">
                <a:latin typeface="Times New Roman"/>
                <a:cs typeface="Times New Roman"/>
              </a:rPr>
              <a:t>users</a:t>
            </a:r>
            <a:endParaRPr sz="1600" dirty="0">
              <a:latin typeface="Times New Roman"/>
              <a:cs typeface="Times New Roman"/>
            </a:endParaRPr>
          </a:p>
          <a:p>
            <a:pPr marL="894080" lvl="1" indent="-405765">
              <a:lnSpc>
                <a:spcPct val="100000"/>
              </a:lnSpc>
              <a:spcBef>
                <a:spcPts val="960"/>
              </a:spcBef>
              <a:buFont typeface="Calibri"/>
              <a:buAutoNum type="arabicParenR"/>
              <a:tabLst>
                <a:tab pos="894080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Instructor</a:t>
            </a:r>
            <a:endParaRPr sz="1600" dirty="0">
              <a:latin typeface="Times New Roman"/>
              <a:cs typeface="Times New Roman"/>
            </a:endParaRPr>
          </a:p>
          <a:p>
            <a:pPr marL="894080" lvl="1" indent="-405765">
              <a:lnSpc>
                <a:spcPct val="100000"/>
              </a:lnSpc>
              <a:spcBef>
                <a:spcPts val="960"/>
              </a:spcBef>
              <a:buFont typeface="Calibri"/>
              <a:buAutoNum type="arabicParenR"/>
              <a:tabLst>
                <a:tab pos="894080" algn="l"/>
              </a:tabLst>
            </a:pPr>
            <a:r>
              <a:rPr sz="1600" spc="-20" dirty="0">
                <a:latin typeface="Times New Roman"/>
                <a:cs typeface="Times New Roman"/>
              </a:rPr>
              <a:t>bids</a:t>
            </a:r>
            <a:endParaRPr sz="1600" dirty="0">
              <a:latin typeface="Times New Roman"/>
              <a:cs typeface="Times New Roman"/>
            </a:endParaRPr>
          </a:p>
          <a:p>
            <a:pPr marL="894080" lvl="1" indent="-405765">
              <a:lnSpc>
                <a:spcPct val="100000"/>
              </a:lnSpc>
              <a:spcBef>
                <a:spcPts val="960"/>
              </a:spcBef>
              <a:buFont typeface="Calibri"/>
              <a:buAutoNum type="arabicParenR"/>
              <a:tabLst>
                <a:tab pos="894080" algn="l"/>
              </a:tabLst>
            </a:pPr>
            <a:r>
              <a:rPr sz="1600" spc="-10" dirty="0">
                <a:latin typeface="Times New Roman"/>
                <a:cs typeface="Times New Roman"/>
              </a:rPr>
              <a:t>pwd_reset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117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1.</a:t>
            </a:r>
            <a:r>
              <a:rPr sz="24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PROJECT</a:t>
            </a:r>
            <a:r>
              <a:rPr sz="2400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PROFILE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65355"/>
              </p:ext>
            </p:extLst>
          </p:nvPr>
        </p:nvGraphicFramePr>
        <p:xfrm>
          <a:off x="892199" y="1041350"/>
          <a:ext cx="10153650" cy="513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Profile: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D0D0D"/>
                          </a:solidFill>
                          <a:ea typeface="+mn-lt"/>
                          <a:cs typeface="+mn-lt"/>
                        </a:rPr>
                        <a:t>Facilitates online education management and delivery.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7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Objective: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82550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600" dirty="0"/>
                        <a:t>Enable flexible online learning. Enhance educational experiences. Facilitate communication and collaboration. Provide data-driven insights for decision-making. 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Application: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Application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Front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Tool: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600" dirty="0">
                          <a:solidFill>
                            <a:srgbClr val="0D0D0D"/>
                          </a:solidFill>
                          <a:ea typeface="+mn-lt"/>
                          <a:cs typeface="+mn-lt"/>
                        </a:rPr>
                        <a:t>HTML, CSS, JavaScript, React.js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Back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Tool: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600" dirty="0">
                          <a:solidFill>
                            <a:srgbClr val="0D0D0D"/>
                          </a:solidFill>
                          <a:ea typeface="+mn-lt"/>
                          <a:cs typeface="+mn-lt"/>
                        </a:rPr>
                        <a:t>Node.js/MongoDB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Duration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Guide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 Mrs. Shailee Patel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Submitted By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Rajput Rishu : 2204030101130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Submitted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Science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2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2432051"/>
          <a:ext cx="11280139" cy="3897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57150" marR="316230">
                        <a:lnSpc>
                          <a:spcPts val="2160"/>
                        </a:lnSpc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Sr.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DataType(Size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213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Constraint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9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Sample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(3)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95885">
                        <a:lnSpc>
                          <a:spcPts val="1920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user_id.&amp;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Auto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Increm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ent.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(50)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Username.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user_email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(50)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User’s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  <a:hlinkClick r:id="rId2"/>
                        </a:rPr>
                        <a:t>myemail@gmail.com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user_password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(150)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User’s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Passw--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ord.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112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$2y$10$5v0DlzDlSXfyExAB dHr/dOe…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user_image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User’s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path.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user_image.jpg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user_phone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Int(10)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User’s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number.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9675465756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user_role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(15)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User’s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Role.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831850"/>
          <a:ext cx="11277600" cy="11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  <a:tabLst>
                          <a:tab pos="1254125" algn="l"/>
                        </a:tabLst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6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: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user_id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  <a:tabLst>
                          <a:tab pos="1273810" algn="l"/>
                        </a:tabLst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: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0119" y="243840"/>
            <a:ext cx="631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Users</a:t>
            </a:r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20</a:t>
            </a:fld>
            <a:endParaRPr spc="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65226"/>
              </p:ext>
            </p:extLst>
          </p:nvPr>
        </p:nvGraphicFramePr>
        <p:xfrm>
          <a:off x="400050" y="755650"/>
          <a:ext cx="11378565" cy="165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  <a:tabLst>
                          <a:tab pos="1244600" algn="l"/>
                        </a:tabLst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6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: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Foreign</a:t>
                      </a: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600" b="1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:-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_user_id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(Ref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(user_id))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  <a:tabLst>
                          <a:tab pos="1264285" algn="l"/>
                        </a:tabLst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65" dirty="0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Details.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24119"/>
              </p:ext>
            </p:extLst>
          </p:nvPr>
        </p:nvGraphicFramePr>
        <p:xfrm>
          <a:off x="400053" y="3117850"/>
          <a:ext cx="11379200" cy="302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065">
                <a:tc>
                  <a:txBody>
                    <a:bodyPr/>
                    <a:lstStyle/>
                    <a:p>
                      <a:pPr marL="57150" marR="265430">
                        <a:lnSpc>
                          <a:spcPts val="2160"/>
                        </a:lnSpc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Sr.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DataType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(Size)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Constraint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Sample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Int(3)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227965">
                        <a:lnSpc>
                          <a:spcPts val="1920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_id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Auto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Increment.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Varchar(50)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name.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Laptop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_desc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description.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laptop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fast.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_price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Int(10)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1234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_image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path.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newimage.jpg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9042" y="228600"/>
            <a:ext cx="118275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Instructor</a:t>
            </a:r>
            <a:endParaRPr u="heavy" spc="-1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21</a:t>
            </a:fld>
            <a:endParaRPr spc="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88385"/>
              </p:ext>
            </p:extLst>
          </p:nvPr>
        </p:nvGraphicFramePr>
        <p:xfrm>
          <a:off x="1702625" y="1834651"/>
          <a:ext cx="8534400" cy="193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14935">
                        <a:lnSpc>
                          <a:spcPts val="1920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_create_d</a:t>
                      </a:r>
                      <a:r>
                        <a:rPr sz="1600" spc="-25" dirty="0" err="1">
                          <a:latin typeface="Times New Roman"/>
                          <a:cs typeface="Times New Roman"/>
                        </a:rPr>
                        <a:t>ate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41605">
                        <a:lnSpc>
                          <a:spcPts val="1920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creat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date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2021-12-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lang="en-IN" sz="1600" spc="-10" dirty="0">
                          <a:latin typeface="Times New Roman"/>
                          <a:cs typeface="Times New Roman"/>
                        </a:rPr>
                        <a:t>_status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(10)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574675">
                        <a:lnSpc>
                          <a:spcPts val="1920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status.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Active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lang="en-US" sz="1600" spc="-1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spc="-10" dirty="0" err="1">
                          <a:latin typeface="Times New Roman"/>
                          <a:cs typeface="Times New Roman"/>
                        </a:rPr>
                        <a:t>_user_id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(3)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Foreign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85420">
                        <a:lnSpc>
                          <a:spcPts val="1920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id.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(3)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’s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Id.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22</a:t>
            </a:fld>
            <a:endParaRPr spc="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76201"/>
            <a:ext cx="609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20" dirty="0">
                <a:solidFill>
                  <a:srgbClr val="000000"/>
                </a:solidFill>
              </a:rPr>
              <a:t>Quiz</a:t>
            </a:r>
            <a:endParaRPr u="none" spc="-2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23</a:t>
            </a:fld>
            <a:endParaRPr spc="4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08468"/>
              </p:ext>
            </p:extLst>
          </p:nvPr>
        </p:nvGraphicFramePr>
        <p:xfrm>
          <a:off x="542673" y="760849"/>
          <a:ext cx="8458835" cy="214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  <a:tabLst>
                          <a:tab pos="1393190" algn="l"/>
                        </a:tabLst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: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lang="en-US" sz="1600" spc="-20" dirty="0">
                          <a:latin typeface="Times New Roman"/>
                          <a:cs typeface="Times New Roman"/>
                        </a:rPr>
                        <a:t>quiz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0" lvl="0" indent="0" defTabSz="914400" eaLnBrk="1" fontAlgn="auto" latinLnBrk="0" hangingPunct="1">
                        <a:lnSpc>
                          <a:spcPts val="18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20" dirty="0">
                          <a:latin typeface="Times New Roman"/>
                          <a:cs typeface="Times New Roman"/>
                        </a:rPr>
                        <a:t>quiz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Foreign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800" b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:-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67715" lvl="0" indent="0" defTabSz="914400" eaLnBrk="1" fontAlgn="auto" latinLnBrk="0" hangingPunct="1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20" dirty="0">
                          <a:latin typeface="Times New Roman"/>
                          <a:cs typeface="Times New Roman"/>
                        </a:rPr>
                        <a:t>quiz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66675" marR="76771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lang="en-US" sz="1600" dirty="0" err="1">
                          <a:latin typeface="Times New Roman"/>
                          <a:cs typeface="Times New Roman"/>
                        </a:rPr>
                        <a:t>instructor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_id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(Ref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products(product_id))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bid_user_id(Ref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users(user_id))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57150">
                        <a:lnSpc>
                          <a:spcPts val="2090"/>
                        </a:lnSpc>
                        <a:tabLst>
                          <a:tab pos="1415415" algn="l"/>
                        </a:tabLst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6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6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10" dirty="0">
                          <a:latin typeface="Times New Roman"/>
                          <a:cs typeface="Times New Roman"/>
                        </a:rPr>
                        <a:t>quiz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2288" y="0"/>
            <a:ext cx="1997849" cy="578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1659" y="3253742"/>
            <a:ext cx="2228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10.</a:t>
            </a:r>
            <a:r>
              <a:rPr spc="-45" dirty="0"/>
              <a:t> </a:t>
            </a:r>
            <a:r>
              <a:rPr dirty="0"/>
              <a:t>INPUT</a:t>
            </a:r>
            <a:r>
              <a:rPr spc="-80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24</a:t>
            </a:fld>
            <a:endParaRPr spc="4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2288" y="0"/>
            <a:ext cx="1997849" cy="578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1379" y="3253785"/>
            <a:ext cx="4548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10.1</a:t>
            </a:r>
            <a:r>
              <a:rPr u="heavy" spc="-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INPUT</a:t>
            </a:r>
            <a:r>
              <a:rPr u="heavy" spc="-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DESIGN</a:t>
            </a:r>
            <a:r>
              <a:rPr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FOR</a:t>
            </a:r>
            <a:r>
              <a:rPr u="heavy" spc="-11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ADMIN</a:t>
            </a:r>
            <a:r>
              <a:rPr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SIDE</a:t>
            </a:r>
          </a:p>
        </p:txBody>
      </p:sp>
      <p:sp>
        <p:nvSpPr>
          <p:cNvPr id="4" name="object 4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25</a:t>
            </a:fld>
            <a:endParaRPr spc="4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4451" y="5870392"/>
            <a:ext cx="6022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Description:</a:t>
            </a:r>
            <a:r>
              <a:rPr sz="16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-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login</a:t>
            </a:r>
            <a:r>
              <a:rPr sz="16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page.</a:t>
            </a:r>
            <a:r>
              <a:rPr sz="16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Admin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can</a:t>
            </a:r>
            <a:r>
              <a:rPr sz="16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login</a:t>
            </a:r>
            <a:r>
              <a:rPr sz="16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by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providing</a:t>
            </a:r>
            <a:r>
              <a:rPr sz="16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information.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0263" y="411534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Login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26</a:t>
            </a:fld>
            <a:endParaRPr spc="4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11F4A-A010-851B-8CE5-008258E8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" y="793187"/>
            <a:ext cx="12192000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696" y="5659038"/>
            <a:ext cx="9860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Description: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-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login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page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with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validation.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any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field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empty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then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login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page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will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give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one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error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message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as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popup.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4705" y="62865"/>
            <a:ext cx="6122589" cy="641897"/>
          </a:xfrm>
          <a:prstGeom prst="rect">
            <a:avLst/>
          </a:prstGeom>
        </p:spPr>
        <p:txBody>
          <a:bodyPr vert="horz" wrap="square" lIns="0" tIns="361369" rIns="0" bIns="0" rtlCol="0">
            <a:spAutoFit/>
          </a:bodyPr>
          <a:lstStyle/>
          <a:p>
            <a:pPr marL="1755775">
              <a:lnSpc>
                <a:spcPct val="100000"/>
              </a:lnSpc>
              <a:spcBef>
                <a:spcPts val="100"/>
              </a:spcBef>
            </a:pPr>
            <a:r>
              <a:rPr lang="en-US" sz="1800" u="none" dirty="0">
                <a:solidFill>
                  <a:srgbClr val="000000"/>
                </a:solidFill>
              </a:rPr>
              <a:t>Signup </a:t>
            </a:r>
            <a:r>
              <a:rPr sz="1800" u="none" dirty="0">
                <a:solidFill>
                  <a:srgbClr val="000000"/>
                </a:solidFill>
              </a:rPr>
              <a:t>page</a:t>
            </a:r>
            <a:r>
              <a:rPr sz="1800" u="none" spc="-2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with</a:t>
            </a:r>
            <a:r>
              <a:rPr lang="en-US" sz="1800" u="none" dirty="0">
                <a:solidFill>
                  <a:srgbClr val="000000"/>
                </a:solidFill>
              </a:rPr>
              <a:t> Student</a:t>
            </a:r>
            <a:endParaRPr sz="1800" dirty="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27</a:t>
            </a:fld>
            <a:endParaRPr spc="4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B23CA-6D5E-E4AD-250B-4C4E6F67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926258"/>
            <a:ext cx="12192000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913" y="5503672"/>
            <a:ext cx="10593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Description:</a:t>
            </a:r>
            <a:r>
              <a:rPr sz="16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-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add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product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page.</a:t>
            </a:r>
            <a:r>
              <a:rPr sz="16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Admin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add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product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by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click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on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“add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product”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button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providing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product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information.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4705" y="62865"/>
            <a:ext cx="6122589" cy="641897"/>
          </a:xfrm>
          <a:prstGeom prst="rect">
            <a:avLst/>
          </a:prstGeom>
        </p:spPr>
        <p:txBody>
          <a:bodyPr vert="horz" wrap="square" lIns="0" tIns="361369" rIns="0" bIns="0" rtlCol="0">
            <a:spAutoFit/>
          </a:bodyPr>
          <a:lstStyle/>
          <a:p>
            <a:pPr marL="2179955">
              <a:lnSpc>
                <a:spcPct val="100000"/>
              </a:lnSpc>
              <a:spcBef>
                <a:spcPts val="100"/>
              </a:spcBef>
            </a:pPr>
            <a:r>
              <a:rPr lang="en-US" sz="1800" u="none" dirty="0">
                <a:solidFill>
                  <a:srgbClr val="000000"/>
                </a:solidFill>
              </a:rPr>
              <a:t>Signup page</a:t>
            </a:r>
            <a:r>
              <a:rPr lang="en-US" sz="1800" u="none" spc="-20" dirty="0">
                <a:solidFill>
                  <a:srgbClr val="000000"/>
                </a:solidFill>
              </a:rPr>
              <a:t> </a:t>
            </a:r>
            <a:r>
              <a:rPr lang="en-US" sz="1800" u="none" dirty="0">
                <a:solidFill>
                  <a:srgbClr val="000000"/>
                </a:solidFill>
              </a:rPr>
              <a:t>with Instructor</a:t>
            </a:r>
            <a:endParaRPr sz="1800" dirty="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28</a:t>
            </a:fld>
            <a:endParaRPr spc="4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5656C7-97E4-BC55-B544-69FC4F86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09005"/>
            <a:ext cx="11353800" cy="54417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4705" y="62865"/>
            <a:ext cx="6122589" cy="641897"/>
          </a:xfrm>
          <a:prstGeom prst="rect">
            <a:avLst/>
          </a:prstGeom>
        </p:spPr>
        <p:txBody>
          <a:bodyPr vert="horz" wrap="square" lIns="0" tIns="361369" rIns="0" bIns="0" rtlCol="0">
            <a:spAutoFit/>
          </a:bodyPr>
          <a:lstStyle/>
          <a:p>
            <a:pPr marL="1417955" algn="l">
              <a:lnSpc>
                <a:spcPct val="100000"/>
              </a:lnSpc>
              <a:spcBef>
                <a:spcPts val="100"/>
              </a:spcBef>
            </a:pPr>
            <a:r>
              <a:rPr lang="en-US" sz="1800" u="none" dirty="0">
                <a:solidFill>
                  <a:srgbClr val="000000"/>
                </a:solidFill>
              </a:rPr>
              <a:t>         Home page</a:t>
            </a:r>
            <a:endParaRPr sz="1800" dirty="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29</a:t>
            </a:fld>
            <a:endParaRPr spc="4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5524264-C6B2-D3C7-F811-A0C6F3AE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90600"/>
            <a:ext cx="3505200" cy="533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25" y="222250"/>
            <a:ext cx="7729855" cy="914400"/>
          </a:xfrm>
          <a:prstGeom prst="rect">
            <a:avLst/>
          </a:prstGeom>
          <a:solidFill>
            <a:srgbClr val="FFFFFF"/>
          </a:solidFill>
          <a:ln w="31749">
            <a:solidFill>
              <a:srgbClr val="404040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2432685">
              <a:lnSpc>
                <a:spcPct val="100000"/>
              </a:lnSpc>
              <a:spcBef>
                <a:spcPts val="1005"/>
              </a:spcBef>
            </a:pPr>
            <a:r>
              <a:rPr sz="2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2.</a:t>
            </a:r>
            <a:r>
              <a:rPr sz="22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EXISTING</a:t>
            </a:r>
            <a:r>
              <a:rPr sz="22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2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SYSTEM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085192" y="1724405"/>
            <a:ext cx="9926955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2067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The LMS may lack personalization features</a:t>
            </a:r>
            <a:r>
              <a:rPr lang="en-US" dirty="0">
                <a:latin typeface="Times New Roman"/>
                <a:cs typeface="Times New Roman"/>
              </a:rPr>
              <a:t>, resulting in a one-size-fits-all approach that fails to cater to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675" algn="l"/>
              </a:tabLst>
            </a:pPr>
            <a:r>
              <a:rPr lang="en-US" dirty="0">
                <a:latin typeface="Times New Roman"/>
                <a:cs typeface="Times New Roman"/>
              </a:rPr>
              <a:t>      individual learning preferences and needs. 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Segoe UI Symbol"/>
              <a:buChar char="□"/>
            </a:pPr>
            <a:endParaRPr sz="1800" dirty="0">
              <a:latin typeface="Times New Roman"/>
              <a:cs typeface="Times New Roman"/>
            </a:endParaRPr>
          </a:p>
          <a:p>
            <a:pPr marL="321310" marR="5080" indent="-309245">
              <a:lnSpc>
                <a:spcPct val="100000"/>
              </a:lnSpc>
              <a:buFont typeface="Segoe UI Symbol"/>
              <a:buChar char="□"/>
              <a:tabLst>
                <a:tab pos="321310" algn="l"/>
              </a:tabLst>
            </a:pPr>
            <a:r>
              <a:rPr lang="en-US" dirty="0">
                <a:latin typeface="Times New Roman"/>
                <a:cs typeface="Times New Roman"/>
              </a:rPr>
              <a:t>The LMS may lack interactive and engaging learning experiences, replying primarily on static content delivery methods such as text-based lectures and readings.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Segoe UI Symbol"/>
              <a:buChar char="□"/>
            </a:pPr>
            <a:endParaRPr sz="1800" dirty="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buFont typeface="Segoe UI Symbol"/>
              <a:buChar char="□"/>
              <a:tabLst>
                <a:tab pos="320675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Implement personalization features that allows users to customize their learning experience based on preferences such as course recommendations, content filters, and learning pathways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Segoe UI Symbol"/>
              <a:buChar char="□"/>
            </a:pPr>
            <a:endParaRPr sz="1800" dirty="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buFont typeface="Segoe UI Symbol"/>
              <a:buChar char="□"/>
              <a:tabLst>
                <a:tab pos="320675" algn="l"/>
              </a:tabLst>
            </a:pPr>
            <a:r>
              <a:rPr lang="en-US" spc="-30" dirty="0">
                <a:latin typeface="Times New Roman"/>
                <a:cs typeface="Times New Roman"/>
              </a:rPr>
              <a:t>Integrate interactive elements such as multimedia content, simulations, gamification, discussion forums, and collaborative activities to </a:t>
            </a:r>
            <a:r>
              <a:rPr lang="en-US" spc="-30" dirty="0" err="1">
                <a:latin typeface="Times New Roman"/>
                <a:cs typeface="Times New Roman"/>
              </a:rPr>
              <a:t>enchance</a:t>
            </a:r>
            <a:r>
              <a:rPr lang="en-US" spc="-30" dirty="0">
                <a:latin typeface="Times New Roman"/>
                <a:cs typeface="Times New Roman"/>
              </a:rPr>
              <a:t> learner engagement and participant  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3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662" rIns="0" bIns="0" rtlCol="0">
            <a:spAutoFit/>
          </a:bodyPr>
          <a:lstStyle/>
          <a:p>
            <a:pPr marL="218059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000000"/>
                </a:solidFill>
              </a:rPr>
              <a:t>Edit</a:t>
            </a:r>
            <a:r>
              <a:rPr sz="1800" u="none" spc="-3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product</a:t>
            </a:r>
            <a:r>
              <a:rPr sz="1800" u="none" spc="-20" dirty="0">
                <a:solidFill>
                  <a:srgbClr val="000000"/>
                </a:solidFill>
              </a:rPr>
              <a:t> page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30</a:t>
            </a:fld>
            <a:endParaRPr spc="40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DB270F2D-E229-871D-84F0-072B4D7F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762000"/>
            <a:ext cx="47244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4705" y="62865"/>
            <a:ext cx="6122589" cy="641897"/>
          </a:xfrm>
          <a:prstGeom prst="rect">
            <a:avLst/>
          </a:prstGeom>
        </p:spPr>
        <p:txBody>
          <a:bodyPr vert="horz" wrap="square" lIns="0" tIns="361369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100"/>
              </a:spcBef>
            </a:pPr>
            <a:r>
              <a:rPr lang="en-US" sz="1800" u="none" dirty="0">
                <a:solidFill>
                  <a:srgbClr val="000000"/>
                </a:solidFill>
              </a:rPr>
              <a:t>Forgot password page</a:t>
            </a:r>
            <a:endParaRPr sz="1800" dirty="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31</a:t>
            </a:fld>
            <a:endParaRPr spc="4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5E0AE-A1E4-1FD2-4340-DA7407DD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27" y="916360"/>
            <a:ext cx="10804973" cy="55606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4705" y="62865"/>
            <a:ext cx="6122589" cy="641897"/>
          </a:xfrm>
          <a:prstGeom prst="rect">
            <a:avLst/>
          </a:prstGeom>
        </p:spPr>
        <p:txBody>
          <a:bodyPr vert="horz" wrap="square" lIns="0" tIns="361369" rIns="0" bIns="0" rtlCol="0">
            <a:spAutoFit/>
          </a:bodyPr>
          <a:lstStyle/>
          <a:p>
            <a:pPr marL="1336040">
              <a:lnSpc>
                <a:spcPct val="100000"/>
              </a:lnSpc>
              <a:spcBef>
                <a:spcPts val="100"/>
              </a:spcBef>
            </a:pPr>
            <a:r>
              <a:rPr lang="en-US" sz="1800" u="none" dirty="0"/>
              <a:t>Profile page</a:t>
            </a:r>
            <a:endParaRPr sz="1800" u="none" dirty="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32</a:t>
            </a:fld>
            <a:endParaRPr spc="4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8F73B-5F46-B43E-8607-EC3EC40E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91525"/>
            <a:ext cx="11478544" cy="530161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660" rIns="0" bIns="0" rtlCol="0">
            <a:spAutoFit/>
          </a:bodyPr>
          <a:lstStyle/>
          <a:p>
            <a:pPr marL="138176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000000"/>
                </a:solidFill>
              </a:rPr>
              <a:t>Forget</a:t>
            </a:r>
            <a:r>
              <a:rPr sz="1800" u="none" spc="-2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password</a:t>
            </a:r>
            <a:r>
              <a:rPr sz="1800" u="none" spc="-3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link</a:t>
            </a:r>
            <a:r>
              <a:rPr sz="1800" u="none" spc="-2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sent</a:t>
            </a:r>
            <a:r>
              <a:rPr sz="1800" u="none" spc="-2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to</a:t>
            </a:r>
            <a:r>
              <a:rPr sz="1800" u="none" spc="-25" dirty="0">
                <a:solidFill>
                  <a:srgbClr val="000000"/>
                </a:solidFill>
              </a:rPr>
              <a:t> </a:t>
            </a:r>
            <a:r>
              <a:rPr sz="1800" u="none" spc="-10" dirty="0">
                <a:solidFill>
                  <a:srgbClr val="000000"/>
                </a:solidFill>
              </a:rPr>
              <a:t>email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33</a:t>
            </a:fld>
            <a:endParaRPr spc="4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9A688-E85D-093E-8068-18B0A530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28" y="1091525"/>
            <a:ext cx="11155471" cy="37090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369" rIns="0" bIns="0" rtlCol="0">
            <a:spAutoFit/>
          </a:bodyPr>
          <a:lstStyle/>
          <a:p>
            <a:pPr marL="2044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000000"/>
                </a:solidFill>
              </a:rPr>
              <a:t>Reset</a:t>
            </a:r>
            <a:r>
              <a:rPr sz="1800" u="none" spc="-4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password</a:t>
            </a:r>
            <a:r>
              <a:rPr sz="1800" u="none" spc="-45" dirty="0">
                <a:solidFill>
                  <a:srgbClr val="000000"/>
                </a:solidFill>
              </a:rPr>
              <a:t> </a:t>
            </a:r>
            <a:r>
              <a:rPr sz="1800" u="none" spc="-20" dirty="0">
                <a:solidFill>
                  <a:srgbClr val="000000"/>
                </a:solidFill>
              </a:rPr>
              <a:t>page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34</a:t>
            </a:fld>
            <a:endParaRPr spc="4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04B3A-2C22-6B97-F691-F2E3AE7C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18" y="1066800"/>
            <a:ext cx="10860582" cy="499337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662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000000"/>
                </a:solidFill>
              </a:rPr>
              <a:t>Update</a:t>
            </a:r>
            <a:r>
              <a:rPr sz="1800" u="none" spc="-6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profile</a:t>
            </a:r>
            <a:r>
              <a:rPr sz="1800" u="none" spc="-65" dirty="0">
                <a:solidFill>
                  <a:srgbClr val="000000"/>
                </a:solidFill>
              </a:rPr>
              <a:t> </a:t>
            </a:r>
            <a:r>
              <a:rPr sz="1800" u="none" spc="-20" dirty="0">
                <a:solidFill>
                  <a:srgbClr val="000000"/>
                </a:solidFill>
              </a:rPr>
              <a:t>page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0799622" y="649229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1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35</a:t>
            </a:fld>
            <a:endParaRPr spc="4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3F852-1E98-378C-8EBC-D83AA10B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6" y="914400"/>
            <a:ext cx="10867534" cy="556168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627" y="6492299"/>
            <a:ext cx="562610" cy="365760"/>
          </a:xfrm>
          <a:custGeom>
            <a:avLst/>
            <a:gdLst/>
            <a:ahLst/>
            <a:cxnLst/>
            <a:rect l="l" t="t" r="r" b="b"/>
            <a:pathLst>
              <a:path w="562609" h="365759">
                <a:moveTo>
                  <a:pt x="281249" y="365699"/>
                </a:moveTo>
                <a:lnTo>
                  <a:pt x="224568" y="361985"/>
                </a:lnTo>
                <a:lnTo>
                  <a:pt x="171774" y="351330"/>
                </a:lnTo>
                <a:lnTo>
                  <a:pt x="124000" y="334472"/>
                </a:lnTo>
                <a:lnTo>
                  <a:pt x="82376" y="312144"/>
                </a:lnTo>
                <a:lnTo>
                  <a:pt x="48032" y="285083"/>
                </a:lnTo>
                <a:lnTo>
                  <a:pt x="22101" y="254023"/>
                </a:lnTo>
                <a:lnTo>
                  <a:pt x="0" y="182849"/>
                </a:lnTo>
                <a:lnTo>
                  <a:pt x="5713" y="145999"/>
                </a:lnTo>
                <a:lnTo>
                  <a:pt x="48032" y="80616"/>
                </a:lnTo>
                <a:lnTo>
                  <a:pt x="82376" y="53555"/>
                </a:lnTo>
                <a:lnTo>
                  <a:pt x="124000" y="31227"/>
                </a:lnTo>
                <a:lnTo>
                  <a:pt x="171774" y="14369"/>
                </a:lnTo>
                <a:lnTo>
                  <a:pt x="224568" y="3714"/>
                </a:lnTo>
                <a:lnTo>
                  <a:pt x="281249" y="0"/>
                </a:lnTo>
                <a:lnTo>
                  <a:pt x="337931" y="3714"/>
                </a:lnTo>
                <a:lnTo>
                  <a:pt x="390724" y="14369"/>
                </a:lnTo>
                <a:lnTo>
                  <a:pt x="438499" y="31227"/>
                </a:lnTo>
                <a:lnTo>
                  <a:pt x="480123" y="53555"/>
                </a:lnTo>
                <a:lnTo>
                  <a:pt x="514466" y="80616"/>
                </a:lnTo>
                <a:lnTo>
                  <a:pt x="540397" y="111676"/>
                </a:lnTo>
                <a:lnTo>
                  <a:pt x="562499" y="182849"/>
                </a:lnTo>
                <a:lnTo>
                  <a:pt x="556785" y="219700"/>
                </a:lnTo>
                <a:lnTo>
                  <a:pt x="514466" y="285083"/>
                </a:lnTo>
                <a:lnTo>
                  <a:pt x="480123" y="312144"/>
                </a:lnTo>
                <a:lnTo>
                  <a:pt x="438499" y="334472"/>
                </a:lnTo>
                <a:lnTo>
                  <a:pt x="390724" y="351330"/>
                </a:lnTo>
                <a:lnTo>
                  <a:pt x="337931" y="361985"/>
                </a:lnTo>
                <a:lnTo>
                  <a:pt x="2812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90717"/>
              </p:ext>
            </p:extLst>
          </p:nvPr>
        </p:nvGraphicFramePr>
        <p:xfrm>
          <a:off x="496753" y="1251392"/>
          <a:ext cx="11429364" cy="473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105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8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7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Registration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431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207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4925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“All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fields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required”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431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207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4925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“All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fields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required”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431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invalid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mobile number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207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4925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“Enter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phone number”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14629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6827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user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4925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“Registration successful”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36</a:t>
            </a:fld>
            <a:endParaRPr spc="4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149" rIns="0" bIns="0" rtlCol="0">
            <a:spAutoFit/>
          </a:bodyPr>
          <a:lstStyle/>
          <a:p>
            <a:pPr marL="1242060">
              <a:lnSpc>
                <a:spcPct val="100000"/>
              </a:lnSpc>
              <a:spcBef>
                <a:spcPts val="100"/>
              </a:spcBef>
            </a:pPr>
            <a:r>
              <a:rPr dirty="0"/>
              <a:t>12.</a:t>
            </a:r>
            <a:r>
              <a:rPr spc="-40" dirty="0"/>
              <a:t> </a:t>
            </a: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627" y="6492299"/>
            <a:ext cx="562610" cy="365760"/>
          </a:xfrm>
          <a:custGeom>
            <a:avLst/>
            <a:gdLst/>
            <a:ahLst/>
            <a:cxnLst/>
            <a:rect l="l" t="t" r="r" b="b"/>
            <a:pathLst>
              <a:path w="562609" h="365759">
                <a:moveTo>
                  <a:pt x="281249" y="365699"/>
                </a:moveTo>
                <a:lnTo>
                  <a:pt x="224568" y="361985"/>
                </a:lnTo>
                <a:lnTo>
                  <a:pt x="171774" y="351330"/>
                </a:lnTo>
                <a:lnTo>
                  <a:pt x="124000" y="334472"/>
                </a:lnTo>
                <a:lnTo>
                  <a:pt x="82376" y="312144"/>
                </a:lnTo>
                <a:lnTo>
                  <a:pt x="48032" y="285083"/>
                </a:lnTo>
                <a:lnTo>
                  <a:pt x="22101" y="254023"/>
                </a:lnTo>
                <a:lnTo>
                  <a:pt x="0" y="182849"/>
                </a:lnTo>
                <a:lnTo>
                  <a:pt x="5713" y="145999"/>
                </a:lnTo>
                <a:lnTo>
                  <a:pt x="48032" y="80616"/>
                </a:lnTo>
                <a:lnTo>
                  <a:pt x="82376" y="53555"/>
                </a:lnTo>
                <a:lnTo>
                  <a:pt x="124000" y="31227"/>
                </a:lnTo>
                <a:lnTo>
                  <a:pt x="171774" y="14369"/>
                </a:lnTo>
                <a:lnTo>
                  <a:pt x="224568" y="3714"/>
                </a:lnTo>
                <a:lnTo>
                  <a:pt x="281249" y="0"/>
                </a:lnTo>
                <a:lnTo>
                  <a:pt x="337931" y="3714"/>
                </a:lnTo>
                <a:lnTo>
                  <a:pt x="390724" y="14369"/>
                </a:lnTo>
                <a:lnTo>
                  <a:pt x="438499" y="31227"/>
                </a:lnTo>
                <a:lnTo>
                  <a:pt x="480123" y="53555"/>
                </a:lnTo>
                <a:lnTo>
                  <a:pt x="514466" y="80616"/>
                </a:lnTo>
                <a:lnTo>
                  <a:pt x="540397" y="111676"/>
                </a:lnTo>
                <a:lnTo>
                  <a:pt x="562499" y="182849"/>
                </a:lnTo>
                <a:lnTo>
                  <a:pt x="556785" y="219700"/>
                </a:lnTo>
                <a:lnTo>
                  <a:pt x="514466" y="285083"/>
                </a:lnTo>
                <a:lnTo>
                  <a:pt x="480123" y="312144"/>
                </a:lnTo>
                <a:lnTo>
                  <a:pt x="438499" y="334472"/>
                </a:lnTo>
                <a:lnTo>
                  <a:pt x="390724" y="351330"/>
                </a:lnTo>
                <a:lnTo>
                  <a:pt x="337931" y="361985"/>
                </a:lnTo>
                <a:lnTo>
                  <a:pt x="2812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3" y="1060450"/>
          <a:ext cx="11429364" cy="479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56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8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4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Login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Non-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Registered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user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43751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allow Non-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Registered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login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1496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“Can’t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find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user”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2067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invalid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email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684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login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1496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“Invalid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details”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40957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email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login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1496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“Login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successful”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37</a:t>
            </a:fld>
            <a:endParaRPr spc="4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627" y="6492299"/>
            <a:ext cx="562610" cy="365760"/>
          </a:xfrm>
          <a:custGeom>
            <a:avLst/>
            <a:gdLst/>
            <a:ahLst/>
            <a:cxnLst/>
            <a:rect l="l" t="t" r="r" b="b"/>
            <a:pathLst>
              <a:path w="562609" h="365759">
                <a:moveTo>
                  <a:pt x="281249" y="365699"/>
                </a:moveTo>
                <a:lnTo>
                  <a:pt x="224568" y="361985"/>
                </a:lnTo>
                <a:lnTo>
                  <a:pt x="171774" y="351330"/>
                </a:lnTo>
                <a:lnTo>
                  <a:pt x="124000" y="334472"/>
                </a:lnTo>
                <a:lnTo>
                  <a:pt x="82376" y="312144"/>
                </a:lnTo>
                <a:lnTo>
                  <a:pt x="48032" y="285083"/>
                </a:lnTo>
                <a:lnTo>
                  <a:pt x="22101" y="254023"/>
                </a:lnTo>
                <a:lnTo>
                  <a:pt x="0" y="182849"/>
                </a:lnTo>
                <a:lnTo>
                  <a:pt x="5713" y="145999"/>
                </a:lnTo>
                <a:lnTo>
                  <a:pt x="48032" y="80616"/>
                </a:lnTo>
                <a:lnTo>
                  <a:pt x="82376" y="53555"/>
                </a:lnTo>
                <a:lnTo>
                  <a:pt x="124000" y="31227"/>
                </a:lnTo>
                <a:lnTo>
                  <a:pt x="171774" y="14369"/>
                </a:lnTo>
                <a:lnTo>
                  <a:pt x="224568" y="3714"/>
                </a:lnTo>
                <a:lnTo>
                  <a:pt x="281249" y="0"/>
                </a:lnTo>
                <a:lnTo>
                  <a:pt x="337931" y="3714"/>
                </a:lnTo>
                <a:lnTo>
                  <a:pt x="390724" y="14369"/>
                </a:lnTo>
                <a:lnTo>
                  <a:pt x="438499" y="31227"/>
                </a:lnTo>
                <a:lnTo>
                  <a:pt x="480123" y="53555"/>
                </a:lnTo>
                <a:lnTo>
                  <a:pt x="514466" y="80616"/>
                </a:lnTo>
                <a:lnTo>
                  <a:pt x="540397" y="111676"/>
                </a:lnTo>
                <a:lnTo>
                  <a:pt x="562499" y="182849"/>
                </a:lnTo>
                <a:lnTo>
                  <a:pt x="556785" y="219700"/>
                </a:lnTo>
                <a:lnTo>
                  <a:pt x="514466" y="285083"/>
                </a:lnTo>
                <a:lnTo>
                  <a:pt x="480123" y="312144"/>
                </a:lnTo>
                <a:lnTo>
                  <a:pt x="438499" y="334472"/>
                </a:lnTo>
                <a:lnTo>
                  <a:pt x="390724" y="351330"/>
                </a:lnTo>
                <a:lnTo>
                  <a:pt x="337931" y="361985"/>
                </a:lnTo>
                <a:lnTo>
                  <a:pt x="2812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250" y="1060450"/>
          <a:ext cx="11481434" cy="457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7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8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Forget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27178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password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button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3152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397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“Email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required”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21526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password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button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wrong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3152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7589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“Email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doesn't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exist!”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27178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password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button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495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send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241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“Reset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password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link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38</a:t>
            </a:fld>
            <a:endParaRPr spc="4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627" y="6492299"/>
            <a:ext cx="562610" cy="365760"/>
          </a:xfrm>
          <a:custGeom>
            <a:avLst/>
            <a:gdLst/>
            <a:ahLst/>
            <a:cxnLst/>
            <a:rect l="l" t="t" r="r" b="b"/>
            <a:pathLst>
              <a:path w="562609" h="365759">
                <a:moveTo>
                  <a:pt x="281249" y="365699"/>
                </a:moveTo>
                <a:lnTo>
                  <a:pt x="224568" y="361985"/>
                </a:lnTo>
                <a:lnTo>
                  <a:pt x="171774" y="351330"/>
                </a:lnTo>
                <a:lnTo>
                  <a:pt x="124000" y="334472"/>
                </a:lnTo>
                <a:lnTo>
                  <a:pt x="82376" y="312144"/>
                </a:lnTo>
                <a:lnTo>
                  <a:pt x="48032" y="285083"/>
                </a:lnTo>
                <a:lnTo>
                  <a:pt x="22101" y="254023"/>
                </a:lnTo>
                <a:lnTo>
                  <a:pt x="0" y="182849"/>
                </a:lnTo>
                <a:lnTo>
                  <a:pt x="5713" y="145999"/>
                </a:lnTo>
                <a:lnTo>
                  <a:pt x="48032" y="80616"/>
                </a:lnTo>
                <a:lnTo>
                  <a:pt x="82376" y="53555"/>
                </a:lnTo>
                <a:lnTo>
                  <a:pt x="124000" y="31227"/>
                </a:lnTo>
                <a:lnTo>
                  <a:pt x="171774" y="14369"/>
                </a:lnTo>
                <a:lnTo>
                  <a:pt x="224568" y="3714"/>
                </a:lnTo>
                <a:lnTo>
                  <a:pt x="281249" y="0"/>
                </a:lnTo>
                <a:lnTo>
                  <a:pt x="337931" y="3714"/>
                </a:lnTo>
                <a:lnTo>
                  <a:pt x="390724" y="14369"/>
                </a:lnTo>
                <a:lnTo>
                  <a:pt x="438499" y="31227"/>
                </a:lnTo>
                <a:lnTo>
                  <a:pt x="480123" y="53555"/>
                </a:lnTo>
                <a:lnTo>
                  <a:pt x="514466" y="80616"/>
                </a:lnTo>
                <a:lnTo>
                  <a:pt x="540397" y="111676"/>
                </a:lnTo>
                <a:lnTo>
                  <a:pt x="562499" y="182849"/>
                </a:lnTo>
                <a:lnTo>
                  <a:pt x="556785" y="219700"/>
                </a:lnTo>
                <a:lnTo>
                  <a:pt x="514466" y="285083"/>
                </a:lnTo>
                <a:lnTo>
                  <a:pt x="480123" y="312144"/>
                </a:lnTo>
                <a:lnTo>
                  <a:pt x="438499" y="334472"/>
                </a:lnTo>
                <a:lnTo>
                  <a:pt x="390724" y="351330"/>
                </a:lnTo>
                <a:lnTo>
                  <a:pt x="337931" y="361985"/>
                </a:lnTo>
                <a:lnTo>
                  <a:pt x="2812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11597"/>
              </p:ext>
            </p:extLst>
          </p:nvPr>
        </p:nvGraphicFramePr>
        <p:xfrm>
          <a:off x="349249" y="1052830"/>
          <a:ext cx="11481434" cy="4806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7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69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8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3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Add 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8448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600" spc="-65" dirty="0"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logged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as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bidder.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3152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873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“Please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enter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your 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amount”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0985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amount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logged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in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bidder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3152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873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“You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logged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bidder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367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bid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logged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bidder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1369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add bid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873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IN" sz="1600" spc="-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added successfully”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39</a:t>
            </a:fld>
            <a:endParaRPr spc="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725" y="183649"/>
            <a:ext cx="7729855" cy="915035"/>
          </a:xfrm>
          <a:prstGeom prst="rect">
            <a:avLst/>
          </a:prstGeom>
          <a:solidFill>
            <a:srgbClr val="FFFFFF"/>
          </a:solidFill>
          <a:ln w="31749">
            <a:solidFill>
              <a:srgbClr val="404040"/>
            </a:solidFill>
          </a:ln>
        </p:spPr>
        <p:txBody>
          <a:bodyPr vert="horz" wrap="square" lIns="0" tIns="262255" rIns="0" bIns="0" rtlCol="0">
            <a:spAutoFit/>
          </a:bodyPr>
          <a:lstStyle/>
          <a:p>
            <a:pPr marL="1864995">
              <a:lnSpc>
                <a:spcPct val="100000"/>
              </a:lnSpc>
              <a:spcBef>
                <a:spcPts val="2065"/>
              </a:spcBef>
            </a:pP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3.</a:t>
            </a:r>
            <a:r>
              <a:rPr sz="24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NEED</a:t>
            </a:r>
            <a:r>
              <a:rPr sz="24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FOR</a:t>
            </a:r>
            <a:r>
              <a:rPr sz="24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NEW</a:t>
            </a:r>
            <a:r>
              <a:rPr sz="2400" u="heavy" spc="-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27064" y="1592072"/>
            <a:ext cx="8458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buFont typeface="Segoe UI Symbol"/>
              <a:buChar char="□"/>
              <a:tabLst>
                <a:tab pos="320675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Implement personalization features that allows users to customize their learning experience based on preferences such as course recommendations, content filters, and learning pathways.</a:t>
            </a:r>
          </a:p>
          <a:p>
            <a:pPr marL="320675" indent="-307975">
              <a:lnSpc>
                <a:spcPct val="100000"/>
              </a:lnSpc>
              <a:buFont typeface="Segoe UI Symbol"/>
              <a:buChar char="□"/>
              <a:tabLst>
                <a:tab pos="320675" algn="l"/>
              </a:tabLst>
            </a:pPr>
            <a:endParaRPr sz="1600" dirty="0">
              <a:latin typeface="Times New Roman"/>
              <a:cs typeface="Times New Roman"/>
            </a:endParaRPr>
          </a:p>
          <a:p>
            <a:pPr marL="318135" indent="-305435">
              <a:buFont typeface="Segoe UI Symbol"/>
              <a:buChar char="□"/>
              <a:tabLst>
                <a:tab pos="318135" algn="l"/>
              </a:tabLst>
            </a:pPr>
            <a:r>
              <a:rPr lang="en-US" sz="1600" spc="-30" dirty="0">
                <a:latin typeface="Times New Roman"/>
                <a:cs typeface="Times New Roman"/>
              </a:rPr>
              <a:t>Integrate interactive elements such as multimedia content, simulations, gamification, discussion forums, and collaborative activities to </a:t>
            </a:r>
            <a:r>
              <a:rPr lang="en-US" sz="1600" spc="-30" dirty="0" err="1">
                <a:latin typeface="Times New Roman"/>
                <a:cs typeface="Times New Roman"/>
              </a:rPr>
              <a:t>enchance</a:t>
            </a:r>
            <a:r>
              <a:rPr lang="en-US" sz="1600" spc="-30" dirty="0">
                <a:latin typeface="Times New Roman"/>
                <a:cs typeface="Times New Roman"/>
              </a:rPr>
              <a:t> learner engagement and participant  </a:t>
            </a:r>
            <a:r>
              <a:rPr lang="en-US" sz="1600" spc="-10" dirty="0">
                <a:latin typeface="Times New Roman"/>
                <a:cs typeface="Times New Roman"/>
              </a:rPr>
              <a:t>.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0762"/>
              </p:ext>
            </p:extLst>
          </p:nvPr>
        </p:nvGraphicFramePr>
        <p:xfrm>
          <a:off x="1708174" y="3588384"/>
          <a:ext cx="84582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Website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UX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Navigation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Secure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gsaauctions.gov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1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 dirty="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1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webstore.com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1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atomicmall.com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1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sothebys.com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1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1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-10" dirty="0">
                          <a:latin typeface="Calibri"/>
                          <a:cs typeface="Calibri"/>
                        </a:rPr>
                        <a:t>E-Learning</a:t>
                      </a:r>
                      <a:r>
                        <a:rPr lang="en-US" sz="1800" spc="-45" dirty="0">
                          <a:latin typeface="Calibri"/>
                          <a:cs typeface="Calibri"/>
                        </a:rPr>
                        <a:t>.com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R="261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80" dirty="0">
                          <a:latin typeface="Segoe UI Symbol"/>
                          <a:cs typeface="Segoe UI Symbol"/>
                        </a:rPr>
                        <a:t>✔</a:t>
                      </a:r>
                      <a:endParaRPr sz="1800" dirty="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4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627" y="6492299"/>
            <a:ext cx="562610" cy="365760"/>
          </a:xfrm>
          <a:custGeom>
            <a:avLst/>
            <a:gdLst/>
            <a:ahLst/>
            <a:cxnLst/>
            <a:rect l="l" t="t" r="r" b="b"/>
            <a:pathLst>
              <a:path w="562609" h="365759">
                <a:moveTo>
                  <a:pt x="281249" y="365699"/>
                </a:moveTo>
                <a:lnTo>
                  <a:pt x="224568" y="361985"/>
                </a:lnTo>
                <a:lnTo>
                  <a:pt x="171774" y="351330"/>
                </a:lnTo>
                <a:lnTo>
                  <a:pt x="124000" y="334472"/>
                </a:lnTo>
                <a:lnTo>
                  <a:pt x="82376" y="312144"/>
                </a:lnTo>
                <a:lnTo>
                  <a:pt x="48032" y="285083"/>
                </a:lnTo>
                <a:lnTo>
                  <a:pt x="22101" y="254023"/>
                </a:lnTo>
                <a:lnTo>
                  <a:pt x="0" y="182849"/>
                </a:lnTo>
                <a:lnTo>
                  <a:pt x="5713" y="145999"/>
                </a:lnTo>
                <a:lnTo>
                  <a:pt x="48032" y="80616"/>
                </a:lnTo>
                <a:lnTo>
                  <a:pt x="82376" y="53555"/>
                </a:lnTo>
                <a:lnTo>
                  <a:pt x="124000" y="31227"/>
                </a:lnTo>
                <a:lnTo>
                  <a:pt x="171774" y="14369"/>
                </a:lnTo>
                <a:lnTo>
                  <a:pt x="224568" y="3714"/>
                </a:lnTo>
                <a:lnTo>
                  <a:pt x="281249" y="0"/>
                </a:lnTo>
                <a:lnTo>
                  <a:pt x="337931" y="3714"/>
                </a:lnTo>
                <a:lnTo>
                  <a:pt x="390724" y="14369"/>
                </a:lnTo>
                <a:lnTo>
                  <a:pt x="438499" y="31227"/>
                </a:lnTo>
                <a:lnTo>
                  <a:pt x="480123" y="53555"/>
                </a:lnTo>
                <a:lnTo>
                  <a:pt x="514466" y="80616"/>
                </a:lnTo>
                <a:lnTo>
                  <a:pt x="540397" y="111676"/>
                </a:lnTo>
                <a:lnTo>
                  <a:pt x="562499" y="182849"/>
                </a:lnTo>
                <a:lnTo>
                  <a:pt x="556785" y="219700"/>
                </a:lnTo>
                <a:lnTo>
                  <a:pt x="514466" y="285083"/>
                </a:lnTo>
                <a:lnTo>
                  <a:pt x="480123" y="312144"/>
                </a:lnTo>
                <a:lnTo>
                  <a:pt x="438499" y="334472"/>
                </a:lnTo>
                <a:lnTo>
                  <a:pt x="390724" y="351330"/>
                </a:lnTo>
                <a:lnTo>
                  <a:pt x="337931" y="361985"/>
                </a:lnTo>
                <a:lnTo>
                  <a:pt x="2812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224" y="1090999"/>
          <a:ext cx="11481434" cy="5391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7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1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8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56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Update</a:t>
                      </a: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Profile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6258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update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3152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81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“All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fields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required”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6258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update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3152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81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“All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fields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required”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6258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update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invalid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phone 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3152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display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81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“Enter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phone number”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6258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Click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update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button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667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update profile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38125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“User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updated successfully”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40</a:t>
            </a:fld>
            <a:endParaRPr spc="4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876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00"/>
              </a:spcBef>
            </a:pPr>
            <a:r>
              <a:rPr dirty="0"/>
              <a:t>13.</a:t>
            </a:r>
            <a:r>
              <a:rPr spc="-55" dirty="0"/>
              <a:t> </a:t>
            </a:r>
            <a:r>
              <a:rPr dirty="0"/>
              <a:t>FUTURE</a:t>
            </a:r>
            <a:r>
              <a:rPr spc="-60" dirty="0"/>
              <a:t> </a:t>
            </a:r>
            <a:r>
              <a:rPr spc="-10" dirty="0"/>
              <a:t>ENHANCEMENT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514" y="1007872"/>
            <a:ext cx="8686800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r>
              <a:rPr lang="en-US" sz="1600" dirty="0"/>
              <a:t>Introduce AI algorithms to recommend personalized course paths based on user behavior, preferences, and progress.</a:t>
            </a:r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r>
              <a:rPr lang="en-US" sz="1600" dirty="0"/>
              <a:t>Enable real-time video classes using tools like Zoom or WebRTC, allowing instructors to teach live.</a:t>
            </a:r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r>
              <a:rPr lang="en-US" sz="1600" dirty="0"/>
              <a:t>Launch a fully responsive mobile app for iOS and Android to increase accessibility and reach.</a:t>
            </a:r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endParaRPr lang="en-US" sz="1600" dirty="0"/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r>
              <a:rPr lang="en-US" sz="1600" dirty="0"/>
              <a:t>Offer content in multiple languages to cater to a broader global audience.</a:t>
            </a:r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endParaRPr lang="en-US" sz="1600" dirty="0"/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r>
              <a:rPr lang="en-US" sz="1600" dirty="0"/>
              <a:t>Allow users to interact in forums, ask questions, and form study groups within the platform.</a:t>
            </a:r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endParaRPr lang="en-IN" sz="1600" dirty="0">
              <a:latin typeface="Times New Roman"/>
              <a:cs typeface="Times New Roman"/>
            </a:endParaRPr>
          </a:p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18135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99627" y="6492299"/>
            <a:ext cx="562610" cy="365760"/>
          </a:xfrm>
          <a:custGeom>
            <a:avLst/>
            <a:gdLst/>
            <a:ahLst/>
            <a:cxnLst/>
            <a:rect l="l" t="t" r="r" b="b"/>
            <a:pathLst>
              <a:path w="562609" h="365759">
                <a:moveTo>
                  <a:pt x="281249" y="365699"/>
                </a:moveTo>
                <a:lnTo>
                  <a:pt x="224568" y="361985"/>
                </a:lnTo>
                <a:lnTo>
                  <a:pt x="171774" y="351330"/>
                </a:lnTo>
                <a:lnTo>
                  <a:pt x="124000" y="334472"/>
                </a:lnTo>
                <a:lnTo>
                  <a:pt x="82376" y="312144"/>
                </a:lnTo>
                <a:lnTo>
                  <a:pt x="48032" y="285083"/>
                </a:lnTo>
                <a:lnTo>
                  <a:pt x="22101" y="254023"/>
                </a:lnTo>
                <a:lnTo>
                  <a:pt x="0" y="182849"/>
                </a:lnTo>
                <a:lnTo>
                  <a:pt x="5713" y="145999"/>
                </a:lnTo>
                <a:lnTo>
                  <a:pt x="48032" y="80616"/>
                </a:lnTo>
                <a:lnTo>
                  <a:pt x="82376" y="53555"/>
                </a:lnTo>
                <a:lnTo>
                  <a:pt x="124000" y="31227"/>
                </a:lnTo>
                <a:lnTo>
                  <a:pt x="171774" y="14369"/>
                </a:lnTo>
                <a:lnTo>
                  <a:pt x="224568" y="3714"/>
                </a:lnTo>
                <a:lnTo>
                  <a:pt x="281249" y="0"/>
                </a:lnTo>
                <a:lnTo>
                  <a:pt x="337931" y="3714"/>
                </a:lnTo>
                <a:lnTo>
                  <a:pt x="390724" y="14369"/>
                </a:lnTo>
                <a:lnTo>
                  <a:pt x="438499" y="31227"/>
                </a:lnTo>
                <a:lnTo>
                  <a:pt x="480123" y="53555"/>
                </a:lnTo>
                <a:lnTo>
                  <a:pt x="514466" y="80616"/>
                </a:lnTo>
                <a:lnTo>
                  <a:pt x="540397" y="111676"/>
                </a:lnTo>
                <a:lnTo>
                  <a:pt x="562499" y="182849"/>
                </a:lnTo>
                <a:lnTo>
                  <a:pt x="556785" y="219700"/>
                </a:lnTo>
                <a:lnTo>
                  <a:pt x="514466" y="285083"/>
                </a:lnTo>
                <a:lnTo>
                  <a:pt x="480123" y="312144"/>
                </a:lnTo>
                <a:lnTo>
                  <a:pt x="438499" y="334472"/>
                </a:lnTo>
                <a:lnTo>
                  <a:pt x="390724" y="351330"/>
                </a:lnTo>
                <a:lnTo>
                  <a:pt x="337931" y="361985"/>
                </a:lnTo>
                <a:lnTo>
                  <a:pt x="2812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41</a:t>
            </a:fld>
            <a:endParaRPr spc="4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876" rIns="0" bIns="0" rtlCol="0">
            <a:spAutoFit/>
          </a:bodyPr>
          <a:lstStyle/>
          <a:p>
            <a:pPr marL="1873250">
              <a:lnSpc>
                <a:spcPct val="100000"/>
              </a:lnSpc>
              <a:spcBef>
                <a:spcPts val="100"/>
              </a:spcBef>
            </a:pPr>
            <a:r>
              <a:rPr dirty="0"/>
              <a:t>14. </a:t>
            </a:r>
            <a:r>
              <a:rPr spc="-10" dirty="0"/>
              <a:t>BIBLIOGRAPHY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514" y="1007872"/>
            <a:ext cx="7557134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OLMS: Online Learning Management System for E-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    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https://eric.ed.gov/?id=EJ1161611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Design and Development E-Learning System by Learning Management System     (LMS) in Vocational Education</a:t>
            </a:r>
          </a:p>
          <a:p>
            <a:pPr algn="l"/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https://eric.ed.gov/?id=ed605316</a:t>
            </a:r>
            <a:endParaRPr lang="en-IN" sz="1600" dirty="0"/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99627" y="6492299"/>
            <a:ext cx="562610" cy="365760"/>
          </a:xfrm>
          <a:custGeom>
            <a:avLst/>
            <a:gdLst/>
            <a:ahLst/>
            <a:cxnLst/>
            <a:rect l="l" t="t" r="r" b="b"/>
            <a:pathLst>
              <a:path w="562609" h="365759">
                <a:moveTo>
                  <a:pt x="281249" y="365699"/>
                </a:moveTo>
                <a:lnTo>
                  <a:pt x="224568" y="361985"/>
                </a:lnTo>
                <a:lnTo>
                  <a:pt x="171774" y="351330"/>
                </a:lnTo>
                <a:lnTo>
                  <a:pt x="124000" y="334472"/>
                </a:lnTo>
                <a:lnTo>
                  <a:pt x="82376" y="312144"/>
                </a:lnTo>
                <a:lnTo>
                  <a:pt x="48032" y="285083"/>
                </a:lnTo>
                <a:lnTo>
                  <a:pt x="22101" y="254023"/>
                </a:lnTo>
                <a:lnTo>
                  <a:pt x="0" y="182849"/>
                </a:lnTo>
                <a:lnTo>
                  <a:pt x="5713" y="145999"/>
                </a:lnTo>
                <a:lnTo>
                  <a:pt x="48032" y="80616"/>
                </a:lnTo>
                <a:lnTo>
                  <a:pt x="82376" y="53555"/>
                </a:lnTo>
                <a:lnTo>
                  <a:pt x="124000" y="31227"/>
                </a:lnTo>
                <a:lnTo>
                  <a:pt x="171774" y="14369"/>
                </a:lnTo>
                <a:lnTo>
                  <a:pt x="224568" y="3714"/>
                </a:lnTo>
                <a:lnTo>
                  <a:pt x="281249" y="0"/>
                </a:lnTo>
                <a:lnTo>
                  <a:pt x="337931" y="3714"/>
                </a:lnTo>
                <a:lnTo>
                  <a:pt x="390724" y="14369"/>
                </a:lnTo>
                <a:lnTo>
                  <a:pt x="438499" y="31227"/>
                </a:lnTo>
                <a:lnTo>
                  <a:pt x="480123" y="53555"/>
                </a:lnTo>
                <a:lnTo>
                  <a:pt x="514466" y="80616"/>
                </a:lnTo>
                <a:lnTo>
                  <a:pt x="540397" y="111676"/>
                </a:lnTo>
                <a:lnTo>
                  <a:pt x="562499" y="182849"/>
                </a:lnTo>
                <a:lnTo>
                  <a:pt x="556785" y="219700"/>
                </a:lnTo>
                <a:lnTo>
                  <a:pt x="514466" y="285083"/>
                </a:lnTo>
                <a:lnTo>
                  <a:pt x="480123" y="312144"/>
                </a:lnTo>
                <a:lnTo>
                  <a:pt x="438499" y="334472"/>
                </a:lnTo>
                <a:lnTo>
                  <a:pt x="390724" y="351330"/>
                </a:lnTo>
                <a:lnTo>
                  <a:pt x="337931" y="361985"/>
                </a:lnTo>
                <a:lnTo>
                  <a:pt x="2812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40" dirty="0"/>
              <a:t>42</a:t>
            </a:fld>
            <a:endParaRPr spc="4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2288" y="0"/>
            <a:ext cx="1997849" cy="578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8940" y="3188716"/>
            <a:ext cx="2193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u="none" spc="175" dirty="0">
                <a:latin typeface="Cambria"/>
                <a:cs typeface="Cambria"/>
              </a:rPr>
              <a:t>THANK</a:t>
            </a:r>
            <a:r>
              <a:rPr sz="2800" b="0" u="none" spc="280" dirty="0">
                <a:latin typeface="Cambria"/>
                <a:cs typeface="Cambria"/>
              </a:rPr>
              <a:t> YOU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00" y="146050"/>
            <a:ext cx="7729855" cy="838200"/>
          </a:xfrm>
          <a:prstGeom prst="rect">
            <a:avLst/>
          </a:prstGeom>
          <a:solidFill>
            <a:srgbClr val="FFFFFF"/>
          </a:solidFill>
          <a:ln w="31749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40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FUNCTIONAL</a:t>
            </a:r>
            <a:r>
              <a:rPr sz="2400" u="heavy" spc="-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SPECIFICATION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55675" y="2069806"/>
            <a:ext cx="6542405" cy="318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196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49466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Admin:-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Times New Roman"/>
              <a:buAutoNum type="arabicParenBoth"/>
            </a:pPr>
            <a:endParaRPr sz="180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login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entering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credentials.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bids.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products.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reports.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0889" y="1319148"/>
            <a:ext cx="3508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Times New Roman"/>
                <a:cs typeface="Times New Roman"/>
              </a:rPr>
              <a:t>4.1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USER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OF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10" dirty="0">
                <a:latin typeface="Times New Roman"/>
                <a:cs typeface="Times New Roman"/>
              </a:rPr>
              <a:t> SYSTEM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5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100" y="107447"/>
            <a:ext cx="7729855" cy="838835"/>
          </a:xfrm>
          <a:prstGeom prst="rect">
            <a:avLst/>
          </a:prstGeom>
          <a:solidFill>
            <a:srgbClr val="FFFFFF"/>
          </a:solidFill>
          <a:ln w="31749">
            <a:solidFill>
              <a:srgbClr val="404040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1458595">
              <a:lnSpc>
                <a:spcPct val="100000"/>
              </a:lnSpc>
              <a:spcBef>
                <a:spcPts val="1764"/>
              </a:spcBef>
            </a:pP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4.</a:t>
            </a:r>
            <a:r>
              <a:rPr sz="240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FUNCTIONAL</a:t>
            </a:r>
            <a:r>
              <a:rPr sz="2400" u="heavy" spc="-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SPECIFICATION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46125" y="2353055"/>
            <a:ext cx="8063865" cy="2080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1965">
              <a:lnSpc>
                <a:spcPct val="100000"/>
              </a:lnSpc>
              <a:spcBef>
                <a:spcPts val="100"/>
              </a:spcBef>
              <a:buAutoNum type="arabicParenBoth" startAt="2"/>
              <a:tabLst>
                <a:tab pos="494665" algn="l"/>
              </a:tabLst>
            </a:pPr>
            <a:r>
              <a:rPr lang="en-US" b="1" spc="-10" dirty="0">
                <a:latin typeface="Times New Roman"/>
                <a:cs typeface="Times New Roman"/>
              </a:rPr>
              <a:t>User</a:t>
            </a:r>
            <a:r>
              <a:rPr sz="1800" b="1" spc="-10" dirty="0">
                <a:latin typeface="Times New Roman"/>
                <a:cs typeface="Times New Roman"/>
              </a:rPr>
              <a:t>:-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Times New Roman"/>
              <a:buAutoNum type="arabicParenBoth" startAt="2"/>
            </a:pPr>
            <a:endParaRPr sz="1800" dirty="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lang="en-US" sz="1600" spc="-40" dirty="0">
                <a:latin typeface="Times New Roman"/>
                <a:cs typeface="Times New Roman"/>
              </a:rPr>
              <a:t>User has to register on website to access online lectures, video lecture 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 dirty="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en-US" sz="1600" spc="-45" dirty="0">
                <a:latin typeface="Times New Roman"/>
                <a:cs typeface="Times New Roman"/>
              </a:rPr>
              <a:t>User can login on the website and check their progress day to day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 dirty="0">
              <a:latin typeface="Times New Roman"/>
              <a:cs typeface="Times New Roman"/>
            </a:endParaRPr>
          </a:p>
          <a:p>
            <a:pPr marL="1440815" lvl="1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lang="en-US" sz="1600" spc="-40" dirty="0">
                <a:latin typeface="Times New Roman"/>
                <a:cs typeface="Times New Roman"/>
              </a:rPr>
              <a:t>User can check their progress by giving exams 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9584" y="1315890"/>
            <a:ext cx="3191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4.1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6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509" y="0"/>
            <a:ext cx="7761605" cy="996950"/>
            <a:chOff x="2215225" y="-15876"/>
            <a:chExt cx="7761605" cy="996950"/>
          </a:xfrm>
        </p:grpSpPr>
        <p:sp>
          <p:nvSpPr>
            <p:cNvPr id="3" name="object 3"/>
            <p:cNvSpPr/>
            <p:nvPr/>
          </p:nvSpPr>
          <p:spPr>
            <a:xfrm>
              <a:off x="2231100" y="-1"/>
              <a:ext cx="7729855" cy="965200"/>
            </a:xfrm>
            <a:custGeom>
              <a:avLst/>
              <a:gdLst/>
              <a:ahLst/>
              <a:cxnLst/>
              <a:rect l="l" t="t" r="r" b="b"/>
              <a:pathLst>
                <a:path w="7729855" h="965200">
                  <a:moveTo>
                    <a:pt x="7729799" y="965099"/>
                  </a:moveTo>
                  <a:lnTo>
                    <a:pt x="0" y="965099"/>
                  </a:lnTo>
                  <a:lnTo>
                    <a:pt x="0" y="0"/>
                  </a:lnTo>
                  <a:lnTo>
                    <a:pt x="7729799" y="0"/>
                  </a:lnTo>
                  <a:lnTo>
                    <a:pt x="7729799" y="965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100" y="-1"/>
              <a:ext cx="7729855" cy="965200"/>
            </a:xfrm>
            <a:custGeom>
              <a:avLst/>
              <a:gdLst/>
              <a:ahLst/>
              <a:cxnLst/>
              <a:rect l="l" t="t" r="r" b="b"/>
              <a:pathLst>
                <a:path w="7729855" h="965200">
                  <a:moveTo>
                    <a:pt x="0" y="0"/>
                  </a:moveTo>
                  <a:lnTo>
                    <a:pt x="7729799" y="0"/>
                  </a:lnTo>
                  <a:lnTo>
                    <a:pt x="7729799" y="965099"/>
                  </a:lnTo>
                  <a:lnTo>
                    <a:pt x="0" y="96509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4979" y="220930"/>
            <a:ext cx="483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/>
              <a:t>4.</a:t>
            </a:r>
            <a:r>
              <a:rPr sz="2400" u="none" spc="20" dirty="0"/>
              <a:t> </a:t>
            </a:r>
            <a:r>
              <a:rPr sz="2400" u="none" spc="-25" dirty="0"/>
              <a:t>FUNCTIONAL</a:t>
            </a:r>
            <a:r>
              <a:rPr sz="2400" u="none" spc="-114" dirty="0"/>
              <a:t> </a:t>
            </a:r>
            <a:r>
              <a:rPr sz="2400" u="none" spc="-10" dirty="0"/>
              <a:t>SPECIFICATION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3887204" y="566975"/>
            <a:ext cx="4812665" cy="27940"/>
          </a:xfrm>
          <a:custGeom>
            <a:avLst/>
            <a:gdLst/>
            <a:ahLst/>
            <a:cxnLst/>
            <a:rect l="l" t="t" r="r" b="b"/>
            <a:pathLst>
              <a:path w="4812665" h="27940">
                <a:moveTo>
                  <a:pt x="4812506" y="27432"/>
                </a:moveTo>
                <a:lnTo>
                  <a:pt x="0" y="27432"/>
                </a:lnTo>
                <a:lnTo>
                  <a:pt x="0" y="0"/>
                </a:lnTo>
                <a:lnTo>
                  <a:pt x="4812506" y="0"/>
                </a:lnTo>
                <a:lnTo>
                  <a:pt x="4812506" y="27432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4125" y="1187830"/>
            <a:ext cx="7736840" cy="461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53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USER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OF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62626"/>
                </a:solidFill>
                <a:latin typeface="Times New Roman"/>
                <a:cs typeface="Times New Roman"/>
              </a:rPr>
              <a:t>3)</a:t>
            </a:r>
            <a:r>
              <a:rPr sz="1800" b="1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5" dirty="0">
                <a:solidFill>
                  <a:srgbClr val="262626"/>
                </a:solidFill>
                <a:latin typeface="Times New Roman"/>
                <a:cs typeface="Times New Roman"/>
              </a:rPr>
              <a:t>Instructor</a:t>
            </a:r>
            <a:r>
              <a:rPr sz="1800" b="1" spc="-10" dirty="0">
                <a:solidFill>
                  <a:srgbClr val="262626"/>
                </a:solidFill>
                <a:latin typeface="Times New Roman"/>
                <a:cs typeface="Times New Roman"/>
              </a:rPr>
              <a:t>:-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440815" indent="-534035">
              <a:lnSpc>
                <a:spcPct val="100000"/>
              </a:lnSpc>
              <a:buClr>
                <a:srgbClr val="000000"/>
              </a:buClr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Instructo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r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has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register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on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website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by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giving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some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information.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 dirty="0">
              <a:latin typeface="Times New Roman"/>
              <a:cs typeface="Times New Roman"/>
            </a:endParaRPr>
          </a:p>
          <a:p>
            <a:pPr marL="1440815" indent="-534035">
              <a:lnSpc>
                <a:spcPct val="100000"/>
              </a:lnSpc>
              <a:buClr>
                <a:srgbClr val="000000"/>
              </a:buClr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Instructo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r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login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on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website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by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providing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some</a:t>
            </a:r>
            <a:r>
              <a:rPr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personal</a:t>
            </a:r>
            <a:r>
              <a:rPr sz="16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information.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 dirty="0">
              <a:latin typeface="Times New Roman"/>
              <a:cs typeface="Times New Roman"/>
            </a:endParaRPr>
          </a:p>
          <a:p>
            <a:pPr marL="1440815" indent="-534035">
              <a:lnSpc>
                <a:spcPct val="100000"/>
              </a:lnSpc>
              <a:buClr>
                <a:srgbClr val="000000"/>
              </a:buClr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Instructo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r</a:t>
            </a:r>
            <a:r>
              <a:rPr sz="16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can</a:t>
            </a:r>
            <a:r>
              <a:rPr sz="16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spc="-20" dirty="0">
                <a:solidFill>
                  <a:srgbClr val="262626"/>
                </a:solidFill>
                <a:latin typeface="Times New Roman"/>
                <a:cs typeface="Times New Roman"/>
              </a:rPr>
              <a:t>upload their videos and Courses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 dirty="0">
              <a:latin typeface="Times New Roman"/>
              <a:cs typeface="Times New Roman"/>
            </a:endParaRPr>
          </a:p>
          <a:p>
            <a:pPr marL="1440815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lang="en-US"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Instructo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r</a:t>
            </a:r>
            <a:r>
              <a:rPr lang="en-US"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can teach multiple courses 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Segoe UI Symbol"/>
              <a:buChar char="□"/>
            </a:pPr>
            <a:endParaRPr sz="1600" dirty="0">
              <a:latin typeface="Times New Roman"/>
              <a:cs typeface="Times New Roman"/>
            </a:endParaRPr>
          </a:p>
          <a:p>
            <a:pPr marL="1440815" indent="-534035">
              <a:lnSpc>
                <a:spcPct val="100000"/>
              </a:lnSpc>
              <a:buFont typeface="Segoe UI Symbol"/>
              <a:buChar char="□"/>
              <a:tabLst>
                <a:tab pos="14408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en-US" sz="1600" spc="-40" dirty="0">
                <a:solidFill>
                  <a:srgbClr val="262626"/>
                </a:solidFill>
                <a:latin typeface="Times New Roman"/>
                <a:cs typeface="Times New Roman"/>
              </a:rPr>
              <a:t>Instructo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r</a:t>
            </a:r>
            <a:r>
              <a:rPr lang="en-US"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spc="-45" dirty="0">
                <a:solidFill>
                  <a:srgbClr val="262626"/>
                </a:solidFill>
                <a:latin typeface="Times New Roman"/>
                <a:cs typeface="Times New Roman"/>
              </a:rPr>
              <a:t>can teach multiple courses but each course is typically taught by only one instructor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7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928" y="235418"/>
            <a:ext cx="4032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35" dirty="0"/>
              <a:t> </a:t>
            </a:r>
            <a:r>
              <a:rPr spc="-25" dirty="0"/>
              <a:t>FUNCTIONAL</a:t>
            </a:r>
            <a:r>
              <a:rPr spc="-8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398" y="867564"/>
            <a:ext cx="8206105" cy="4616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06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4.2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MODULE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OF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0" dirty="0">
                <a:latin typeface="Times New Roman"/>
                <a:cs typeface="Times New Roman"/>
              </a:rPr>
              <a:t> SYSTEM</a:t>
            </a:r>
            <a:endParaRPr sz="1800" dirty="0">
              <a:latin typeface="Times New Roman"/>
              <a:cs typeface="Times New Roman"/>
            </a:endParaRPr>
          </a:p>
          <a:p>
            <a:pPr marL="385445" indent="-372745">
              <a:lnSpc>
                <a:spcPct val="100000"/>
              </a:lnSpc>
              <a:spcBef>
                <a:spcPts val="1625"/>
              </a:spcBef>
              <a:buClr>
                <a:srgbClr val="000000"/>
              </a:buClr>
              <a:buFont typeface="Yu Gothic UI"/>
              <a:buChar char="□"/>
              <a:tabLst>
                <a:tab pos="385445" algn="l"/>
              </a:tabLst>
            </a:pPr>
            <a:r>
              <a:rPr sz="1800" b="1" spc="-10" dirty="0">
                <a:solidFill>
                  <a:srgbClr val="262626"/>
                </a:solidFill>
                <a:latin typeface="Times New Roman"/>
                <a:cs typeface="Times New Roman"/>
              </a:rPr>
              <a:t>Registration</a:t>
            </a:r>
            <a:r>
              <a:rPr sz="1800" b="1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262626"/>
                </a:solidFill>
                <a:latin typeface="Times New Roman"/>
                <a:cs typeface="Times New Roman"/>
              </a:rPr>
              <a:t>:-</a:t>
            </a:r>
            <a:endParaRPr sz="1800" dirty="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995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lang="en-US" sz="1600" spc="-35" dirty="0">
                <a:latin typeface="Times New Roman"/>
                <a:cs typeface="Times New Roman"/>
              </a:rPr>
              <a:t> User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lang="en-US" sz="1600" dirty="0">
                <a:latin typeface="Times New Roman"/>
                <a:cs typeface="Times New Roman"/>
              </a:rPr>
              <a:t> Instructor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register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website.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5445" indent="-372745">
              <a:lnSpc>
                <a:spcPct val="100000"/>
              </a:lnSpc>
              <a:buFont typeface="Yu Gothic UI"/>
              <a:buChar char="□"/>
              <a:tabLst>
                <a:tab pos="38544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Login:-</a:t>
            </a:r>
            <a:endParaRPr sz="1800" dirty="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User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,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Instructor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admin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can</a:t>
            </a:r>
            <a:r>
              <a:rPr sz="16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login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on</a:t>
            </a:r>
            <a:r>
              <a:rPr sz="16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62626"/>
                </a:solidFill>
                <a:latin typeface="Times New Roman"/>
                <a:cs typeface="Times New Roman"/>
              </a:rPr>
              <a:t>website.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5445" indent="-372745">
              <a:lnSpc>
                <a:spcPct val="100000"/>
              </a:lnSpc>
              <a:buFont typeface="Yu Gothic UI"/>
              <a:buChar char="□"/>
              <a:tabLst>
                <a:tab pos="385445" algn="l"/>
              </a:tabLst>
            </a:pPr>
            <a:r>
              <a:rPr sz="1800" b="1" dirty="0">
                <a:latin typeface="Times New Roman"/>
                <a:cs typeface="Times New Roman"/>
              </a:rPr>
              <a:t>Manage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User:-</a:t>
            </a:r>
            <a:endParaRPr sz="1800" dirty="0">
              <a:latin typeface="Times New Roman"/>
              <a:cs typeface="Times New Roman"/>
            </a:endParaRPr>
          </a:p>
          <a:p>
            <a:pPr marL="956944">
              <a:lnSpc>
                <a:spcPct val="100000"/>
              </a:lnSpc>
              <a:spcBef>
                <a:spcPts val="990"/>
              </a:spcBef>
            </a:pPr>
            <a:r>
              <a:rPr sz="1600" dirty="0">
                <a:latin typeface="Times New Roman"/>
                <a:cs typeface="Times New Roman"/>
              </a:rPr>
              <a:t>Admin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lang="en-US" sz="1600" spc="-40" dirty="0">
                <a:latin typeface="Times New Roman"/>
                <a:cs typeface="Times New Roman"/>
              </a:rPr>
              <a:t>User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lang="en-US" sz="1600" spc="-35" dirty="0">
                <a:latin typeface="Times New Roman"/>
                <a:cs typeface="Times New Roman"/>
              </a:rPr>
              <a:t>Instructor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own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profile.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5445" indent="-372745">
              <a:lnSpc>
                <a:spcPct val="100000"/>
              </a:lnSpc>
              <a:buFont typeface="Yu Gothic UI"/>
              <a:buChar char="□"/>
              <a:tabLst>
                <a:tab pos="385445" algn="l"/>
              </a:tabLst>
            </a:pPr>
            <a:r>
              <a:rPr sz="1800" b="1" dirty="0">
                <a:latin typeface="Times New Roman"/>
                <a:cs typeface="Times New Roman"/>
              </a:rPr>
              <a:t>Manage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Courses</a:t>
            </a:r>
            <a:r>
              <a:rPr sz="1800" b="1" spc="-10" dirty="0">
                <a:latin typeface="Times New Roman"/>
                <a:cs typeface="Times New Roman"/>
              </a:rPr>
              <a:t>:-</a:t>
            </a:r>
            <a:endParaRPr sz="1800" dirty="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990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admin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en-US" sz="1600" spc="-45" dirty="0">
                <a:latin typeface="Times New Roman"/>
                <a:cs typeface="Times New Roman"/>
              </a:rPr>
              <a:t>Courses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en-US" sz="1600" spc="-45" dirty="0">
                <a:latin typeface="Times New Roman"/>
                <a:cs typeface="Times New Roman"/>
              </a:rPr>
              <a:t>Quiz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own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8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7" y="0"/>
            <a:ext cx="1965962" cy="5689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30763" y="243842"/>
            <a:ext cx="3331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50" dirty="0"/>
              <a:t> </a:t>
            </a:r>
            <a:r>
              <a:rPr spc="-10" dirty="0"/>
              <a:t>REQUIREMENT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9175" y="867564"/>
            <a:ext cx="466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5.1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MINIMUM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SOFTWARE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REQUIREMENT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19090"/>
              </p:ext>
            </p:extLst>
          </p:nvPr>
        </p:nvGraphicFramePr>
        <p:xfrm>
          <a:off x="806450" y="1670050"/>
          <a:ext cx="10566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800" b="1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sz="1800" b="1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2003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Compatible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OS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800" b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APACHE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Front-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Tools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D0D0D"/>
                          </a:solidFill>
                          <a:ea typeface="+mn-lt"/>
                          <a:cs typeface="+mn-lt"/>
                        </a:rPr>
                        <a:t>HTML, CSS, JavaScript, React.js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Back-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Tool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D0D0D"/>
                          </a:solidFill>
                          <a:ea typeface="+mn-lt"/>
                          <a:cs typeface="+mn-lt"/>
                        </a:rPr>
                        <a:t>Node.js/MongoDB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6450" y="4260850"/>
          <a:ext cx="10566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Client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sz="16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XP</a:t>
                      </a:r>
                      <a:r>
                        <a:rPr sz="16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6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Compatible</a:t>
                      </a:r>
                      <a:r>
                        <a:rPr sz="16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OS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800" b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Browser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3197225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Google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Chrome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6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Compatible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Browser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758921" y="621792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59">
                <a:moveTo>
                  <a:pt x="182849" y="365699"/>
                </a:moveTo>
                <a:lnTo>
                  <a:pt x="134241" y="359168"/>
                </a:lnTo>
                <a:lnTo>
                  <a:pt x="90562" y="340735"/>
                </a:lnTo>
                <a:lnTo>
                  <a:pt x="53555" y="312144"/>
                </a:lnTo>
                <a:lnTo>
                  <a:pt x="24964" y="275137"/>
                </a:lnTo>
                <a:lnTo>
                  <a:pt x="6531" y="231458"/>
                </a:lnTo>
                <a:lnTo>
                  <a:pt x="0" y="182849"/>
                </a:lnTo>
                <a:lnTo>
                  <a:pt x="6531" y="134241"/>
                </a:lnTo>
                <a:lnTo>
                  <a:pt x="24964" y="90562"/>
                </a:lnTo>
                <a:lnTo>
                  <a:pt x="53555" y="53555"/>
                </a:lnTo>
                <a:lnTo>
                  <a:pt x="90562" y="24964"/>
                </a:lnTo>
                <a:lnTo>
                  <a:pt x="134241" y="6531"/>
                </a:lnTo>
                <a:lnTo>
                  <a:pt x="182849" y="0"/>
                </a:lnTo>
                <a:lnTo>
                  <a:pt x="218689" y="3545"/>
                </a:lnTo>
                <a:lnTo>
                  <a:pt x="284295" y="30720"/>
                </a:lnTo>
                <a:lnTo>
                  <a:pt x="334979" y="81404"/>
                </a:lnTo>
                <a:lnTo>
                  <a:pt x="362154" y="147011"/>
                </a:lnTo>
                <a:lnTo>
                  <a:pt x="365699" y="182849"/>
                </a:lnTo>
                <a:lnTo>
                  <a:pt x="359168" y="231458"/>
                </a:lnTo>
                <a:lnTo>
                  <a:pt x="340735" y="275137"/>
                </a:lnTo>
                <a:lnTo>
                  <a:pt x="312144" y="312144"/>
                </a:lnTo>
                <a:lnTo>
                  <a:pt x="275137" y="340735"/>
                </a:lnTo>
                <a:lnTo>
                  <a:pt x="231458" y="359168"/>
                </a:lnTo>
                <a:lnTo>
                  <a:pt x="182849" y="365699"/>
                </a:lnTo>
                <a:close/>
              </a:path>
            </a:pathLst>
          </a:custGeom>
          <a:solidFill>
            <a:srgbClr val="1C1C1C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42503" y="6306779"/>
            <a:ext cx="198755" cy="1898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spc="40" dirty="0">
                <a:solidFill>
                  <a:srgbClr val="FFFFFF"/>
                </a:solidFill>
                <a:latin typeface="Cambria"/>
                <a:cs typeface="Cambria"/>
              </a:rPr>
              <a:t>9</a:t>
            </a:fld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1999</Words>
  <Application>Microsoft Office PowerPoint</Application>
  <PresentationFormat>Widescreen</PresentationFormat>
  <Paragraphs>554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Yu Gothic UI</vt:lpstr>
      <vt:lpstr>Arial</vt:lpstr>
      <vt:lpstr>Calibri</vt:lpstr>
      <vt:lpstr>Cambria</vt:lpstr>
      <vt:lpstr>Segoe UI Symbol</vt:lpstr>
      <vt:lpstr>Times New Roman</vt:lpstr>
      <vt:lpstr>Office Theme</vt:lpstr>
      <vt:lpstr>School of Technology, Design and Computer Application Silver Oak College of Compter Application Department of Computer Application</vt:lpstr>
      <vt:lpstr>1. PROJECT PROFILE</vt:lpstr>
      <vt:lpstr>2. EXISTING SYSTEM</vt:lpstr>
      <vt:lpstr>3. NEED FOR NEW SYSTEM</vt:lpstr>
      <vt:lpstr> FUNCTIONAL SPECIFICATION</vt:lpstr>
      <vt:lpstr>4. FUNCTIONAL SPECIFICATION</vt:lpstr>
      <vt:lpstr>4. FUNCTIONAL SPECIFICATION</vt:lpstr>
      <vt:lpstr>4. FUNCTIONAL SPECIFICATION</vt:lpstr>
      <vt:lpstr>5. SYSTEM REQUIREMENT</vt:lpstr>
      <vt:lpstr>5. SYSTEM REQUIREMENT</vt:lpstr>
      <vt:lpstr>6. SYSTEM FLOWCHART</vt:lpstr>
      <vt:lpstr>PowerPoint Presentation</vt:lpstr>
      <vt:lpstr>7. ER DIAGRAM</vt:lpstr>
      <vt:lpstr>PowerPoint Presentation</vt:lpstr>
      <vt:lpstr>8. DATAFLOW DIAGRAM</vt:lpstr>
      <vt:lpstr>8. DATAFLOW DIAGRAM</vt:lpstr>
      <vt:lpstr>8.2 FIRST LEVEL DFD</vt:lpstr>
      <vt:lpstr>FIRST LEVEL DFD AUCTIONEER SIDE</vt:lpstr>
      <vt:lpstr>9. DATA DICTIONARY</vt:lpstr>
      <vt:lpstr>Users</vt:lpstr>
      <vt:lpstr>Instructor</vt:lpstr>
      <vt:lpstr>PowerPoint Presentation</vt:lpstr>
      <vt:lpstr>Quiz</vt:lpstr>
      <vt:lpstr>10. INPUT DESIGN</vt:lpstr>
      <vt:lpstr>10.1 INPUT DESIGN FOR ADMIN SIDE</vt:lpstr>
      <vt:lpstr>PowerPoint Presentation</vt:lpstr>
      <vt:lpstr>Signup page with Student</vt:lpstr>
      <vt:lpstr>Signup page with Instructor</vt:lpstr>
      <vt:lpstr>         Home page</vt:lpstr>
      <vt:lpstr>Edit product page</vt:lpstr>
      <vt:lpstr>Forgot password page</vt:lpstr>
      <vt:lpstr>Profile page</vt:lpstr>
      <vt:lpstr>Forget password link sent to email</vt:lpstr>
      <vt:lpstr>Reset password page</vt:lpstr>
      <vt:lpstr>Update profile page</vt:lpstr>
      <vt:lpstr>12. TESTING</vt:lpstr>
      <vt:lpstr>PowerPoint Presentation</vt:lpstr>
      <vt:lpstr>PowerPoint Presentation</vt:lpstr>
      <vt:lpstr>PowerPoint Presentation</vt:lpstr>
      <vt:lpstr>PowerPoint Presentation</vt:lpstr>
      <vt:lpstr>13. FUTURE ENHANCEMENT</vt:lpstr>
      <vt:lpstr>14. 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BCA 6th Semester_Project PPT FORMAT (1).pptx</dc:title>
  <dc:creator>HET KADIVAR</dc:creator>
  <cp:lastModifiedBy>meet patel</cp:lastModifiedBy>
  <cp:revision>3</cp:revision>
  <dcterms:created xsi:type="dcterms:W3CDTF">2025-04-26T04:30:13Z</dcterms:created>
  <dcterms:modified xsi:type="dcterms:W3CDTF">2025-04-27T17:27:59Z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2025-04-26T00:00:00Z</vt:filetime>
  </property>
</Properties>
</file>