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49"/>
  </p:notesMasterIdLst>
  <p:sldIdLst>
    <p:sldId id="256" r:id="rId3"/>
    <p:sldId id="257" r:id="rId4"/>
    <p:sldId id="271" r:id="rId5"/>
    <p:sldId id="270" r:id="rId6"/>
    <p:sldId id="316" r:id="rId7"/>
    <p:sldId id="317" r:id="rId8"/>
    <p:sldId id="286" r:id="rId9"/>
    <p:sldId id="272" r:id="rId10"/>
    <p:sldId id="275" r:id="rId11"/>
    <p:sldId id="276" r:id="rId12"/>
    <p:sldId id="277" r:id="rId13"/>
    <p:sldId id="278" r:id="rId14"/>
    <p:sldId id="315" r:id="rId15"/>
    <p:sldId id="279" r:id="rId16"/>
    <p:sldId id="280" r:id="rId17"/>
    <p:sldId id="281" r:id="rId18"/>
    <p:sldId id="282" r:id="rId19"/>
    <p:sldId id="283" r:id="rId20"/>
    <p:sldId id="284" r:id="rId21"/>
    <p:sldId id="306" r:id="rId22"/>
    <p:sldId id="309" r:id="rId23"/>
    <p:sldId id="310" r:id="rId24"/>
    <p:sldId id="311" r:id="rId25"/>
    <p:sldId id="312" r:id="rId26"/>
    <p:sldId id="313" r:id="rId27"/>
    <p:sldId id="31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>
      <p:cViewPr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06-Feb-13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A schedule design for optional periods of time/objectives.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Beginning</a:t>
            </a:r>
            <a:r>
              <a:rPr lang="en-US" baseline="0" dirty="0" smtClean="0"/>
              <a:t> c</a:t>
            </a:r>
            <a:r>
              <a:rPr lang="en-US" dirty="0" smtClean="0"/>
              <a:t>ourse details </a:t>
            </a:r>
            <a:r>
              <a:rPr lang="en-US" baseline="0" dirty="0" smtClean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FA16E95-9FC8-4D5E-8577-993064EB7848}" type="datetime8">
              <a:rPr lang="en-US" smtClean="0"/>
              <a:pPr algn="ctr"/>
              <a:t>06-Feb-13 8:37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4B5-19DB-4BFD-B94D-7FE73BFCD967}" type="datetime8">
              <a:rPr lang="en-US" smtClean="0">
                <a:solidFill>
                  <a:schemeClr val="tx2"/>
                </a:solidFill>
              </a:rPr>
              <a:pPr/>
              <a:t>06-Feb-13 8:37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6FFB39-C16E-4FED-87A8-43814288E7DA}" type="datetime8">
              <a:rPr lang="en-US" smtClean="0">
                <a:solidFill>
                  <a:schemeClr val="tx2"/>
                </a:solidFill>
              </a:rPr>
              <a:pPr/>
              <a:t>06-Feb-13 8:37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7355-8DF6-4C2E-80A4-0619B5100553}" type="datetime8">
              <a:rPr lang="en-US" smtClean="0"/>
              <a:pPr/>
              <a:t>06-Feb-13 8:37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4817-75C7-44EB-AFB4-415905304D23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DFBA28-FD34-4E0A-8986-D597725CCF87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C5B626C-A5BB-47D0-8252-833A2D8C2956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B88C-098B-4FC0-B142-F13A769D7EDD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0A3A-8DCC-4FFC-9DBC-B9B7486D7DBC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91CD-6C99-4BE8-A56F-35BD2DDC325C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47E5579-D179-41E5-A1FC-BA2D51BF1226}" type="datetime8">
              <a:rPr lang="en-US" smtClean="0"/>
              <a:pPr/>
              <a:t>06-Feb-13 8:37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16D0F3D5-8CF7-4191-9726-6EE03A4FA010}" type="datetime8">
              <a:rPr lang="en-US" smtClean="0">
                <a:solidFill>
                  <a:schemeClr val="tx2"/>
                </a:solidFill>
              </a:rPr>
              <a:pPr/>
              <a:t>06-Feb-13 8:37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Indian Sign Language character Detection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Review Three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Guide: </a:t>
            </a:r>
            <a:r>
              <a:rPr lang="en-US" dirty="0" err="1" smtClean="0"/>
              <a:t>Ms.S.Padmavathi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Co-Guide: </a:t>
            </a:r>
            <a:r>
              <a:rPr lang="en-US" dirty="0" err="1" smtClean="0"/>
              <a:t>Mr.Raghesh</a:t>
            </a:r>
            <a:r>
              <a:rPr lang="en-US" dirty="0" smtClean="0"/>
              <a:t> Krishnan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228600"/>
            <a:ext cx="419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TEAM MEMBERS: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Ajith.J- CB.EN.U4CSE09405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Karthick.K.S.-CB.EN.U4CSE09415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Niranjan.M-CB.EN.U4CSE09427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Saipreethy.M.S-CB.EN.U4CSE09443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Shangeetha.R.K-CB.EN.U4CSE09447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Valliammai.V-CB.EN.U4CSE09454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Letter V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Letter W   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Letter C</a:t>
            </a:r>
            <a:endParaRPr lang="en-IN" dirty="0"/>
          </a:p>
        </p:txBody>
      </p:sp>
      <p:pic>
        <p:nvPicPr>
          <p:cNvPr id="6" name="Picture 7" descr="C:\Users\valli\Videos\Desktop\alpha\aa\Capture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556792"/>
            <a:ext cx="317307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valli\Videos\Desktop\alpha\aa\Captur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996952"/>
            <a:ext cx="2952328" cy="137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Users\valli\Videos\Desktop\alpha\aa\Capture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725144"/>
            <a:ext cx="289314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v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600200"/>
            <a:ext cx="1368151" cy="102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124200"/>
            <a:ext cx="1296144" cy="117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Experimental Results-Continued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Letter L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Letter U</a:t>
            </a:r>
            <a:endParaRPr lang="en-IN" dirty="0"/>
          </a:p>
        </p:txBody>
      </p:sp>
      <p:pic>
        <p:nvPicPr>
          <p:cNvPr id="4" name="Picture 9" descr="C:\Users\valli\Videos\Desktop\alpha\aa\Captureu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505200"/>
            <a:ext cx="3733800" cy="1672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Users\valli\Videos\Desktop\alpha\aa\Captur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524000"/>
            <a:ext cx="371872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Obtained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659827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 and Accolades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391400" cy="4572000"/>
          </a:xfrm>
        </p:spPr>
        <p:txBody>
          <a:bodyPr/>
          <a:lstStyle/>
          <a:p>
            <a:pPr algn="just"/>
            <a:r>
              <a:rPr lang="en-US" dirty="0" smtClean="0"/>
              <a:t>Presented a paper titled </a:t>
            </a:r>
            <a:r>
              <a:rPr lang="en-US" b="1" dirty="0" smtClean="0"/>
              <a:t>“</a:t>
            </a:r>
            <a:r>
              <a:rPr lang="en-US" b="1" i="1" dirty="0" smtClean="0"/>
              <a:t>Computer Vision Based Approach for Indian Sign Language Character Recognition”  </a:t>
            </a:r>
            <a:r>
              <a:rPr lang="en-US" dirty="0" smtClean="0"/>
              <a:t>at the International Conference on Machine Vision and Image Processing(MVIP-2013)</a:t>
            </a:r>
          </a:p>
          <a:p>
            <a:pPr algn="just"/>
            <a:r>
              <a:rPr lang="en-US" dirty="0" smtClean="0"/>
              <a:t>Second runner up I-CARE(2012) in Tech2Share Video contest.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Artificial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 recognition phase, neural networks is used.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Input – 10 neurons</a:t>
            </a:r>
          </a:p>
          <a:p>
            <a:pPr algn="just"/>
            <a:r>
              <a:rPr lang="en-IN" dirty="0" smtClean="0"/>
              <a:t>Output – 7 neurons</a:t>
            </a:r>
          </a:p>
          <a:p>
            <a:pPr algn="just"/>
            <a:r>
              <a:rPr lang="en-IN" dirty="0" smtClean="0"/>
              <a:t>80 sets for training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420888"/>
            <a:ext cx="5052789" cy="187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3707904" y="285293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20072" y="278092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44208" y="299695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20072" y="371703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63888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Cascade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Type of feed forward network but with connection from one layer to all the layers.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Tried with different number of neurons in the hidden layer.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67000"/>
            <a:ext cx="5112568" cy="229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852014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Pattern Neural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a type of back propagation network that is specially allocated for recognizing patterns.</a:t>
            </a:r>
          </a:p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048000"/>
            <a:ext cx="5715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0283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Transfer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tansig function is the hyperbolic sigmoid transfer function.</a:t>
            </a:r>
          </a:p>
          <a:p>
            <a:pPr algn="just"/>
            <a:r>
              <a:rPr lang="en-IN" dirty="0" smtClean="0"/>
              <a:t>Takes values from -1 to +1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501008"/>
            <a:ext cx="338856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7696200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implement a combination of gesture recognition techniques, for developing a robust and efficient system which is capable of detecting Indian Sign Language.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Input: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 gestures captured by a webcam.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Output: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sign corresponding to the gesture in text format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limiting function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3800" y="5105400"/>
            <a:ext cx="22860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38200" y="5715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Squashing function compresses infinite Input to 0 or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76400"/>
            <a:ext cx="4038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752600"/>
            <a:ext cx="54959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5715000"/>
            <a:ext cx="175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4648200"/>
            <a:ext cx="7713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positive numbers between 0 and 1.</a:t>
            </a:r>
          </a:p>
          <a:p>
            <a:r>
              <a:rPr lang="en-US" dirty="0" smtClean="0"/>
              <a:t>It has a derivative so can be used with gradient descent based training methods.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trained by the </a:t>
            </a:r>
            <a:r>
              <a:rPr lang="en-US" i="1" dirty="0" smtClean="0"/>
              <a:t>back propagation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 bias shifts the </a:t>
            </a:r>
            <a:r>
              <a:rPr lang="en-US" dirty="0" smtClean="0"/>
              <a:t>hyper plane</a:t>
            </a:r>
            <a:r>
              <a:rPr lang="en-US" dirty="0" smtClean="0"/>
              <a:t> </a:t>
            </a:r>
          </a:p>
          <a:p>
            <a:r>
              <a:rPr lang="en-US" dirty="0" smtClean="0"/>
              <a:t>weights orientate the </a:t>
            </a:r>
            <a:r>
              <a:rPr lang="en-US" dirty="0" smtClean="0"/>
              <a:t>hyper plane.</a:t>
            </a:r>
            <a:endParaRPr lang="en-US" dirty="0" smtClean="0"/>
          </a:p>
          <a:p>
            <a:r>
              <a:rPr lang="en-US" dirty="0" smtClean="0"/>
              <a:t>Mean square error (</a:t>
            </a:r>
            <a:r>
              <a:rPr lang="en-US" dirty="0" err="1" smtClean="0"/>
              <a:t>mse</a:t>
            </a:r>
            <a:r>
              <a:rPr lang="en-US" dirty="0" smtClean="0"/>
              <a:t>) is the performance index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Move down error surface in the direction of the local steepest descent (negative of gradient)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810000"/>
            <a:ext cx="3352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multi-layer architecture?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1981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752600"/>
            <a:ext cx="1828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4191000"/>
            <a:ext cx="1752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3581400"/>
            <a:ext cx="228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1st layer, 1st neuron;</a:t>
            </a:r>
          </a:p>
          <a:p>
            <a:r>
              <a:rPr lang="en-US" b="1" dirty="0" smtClean="0"/>
              <a:t>1st decision boundary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3505200"/>
            <a:ext cx="2362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1st layer, 2nd neuron:</a:t>
            </a:r>
          </a:p>
          <a:p>
            <a:r>
              <a:rPr lang="en-US" b="1" dirty="0" smtClean="0"/>
              <a:t>2nd decision boundary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5943600"/>
            <a:ext cx="2257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2nd layer, 1st neuron:</a:t>
            </a:r>
          </a:p>
          <a:p>
            <a:r>
              <a:rPr lang="en-US" b="1" dirty="0" smtClean="0"/>
              <a:t>combined boundary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1" y="21336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problem is also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linearly </a:t>
            </a:r>
            <a:r>
              <a:rPr lang="en-US" dirty="0" smtClean="0"/>
              <a:t>separable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Feed forward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Stopping criteria :</a:t>
            </a:r>
          </a:p>
          <a:p>
            <a:r>
              <a:rPr lang="en-US" sz="2000" dirty="0" smtClean="0"/>
              <a:t> 12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epoch</a:t>
            </a:r>
          </a:p>
          <a:p>
            <a:r>
              <a:rPr lang="en-US" sz="2000" dirty="0" smtClean="0"/>
              <a:t>Threshold value for</a:t>
            </a:r>
          </a:p>
          <a:p>
            <a:pPr>
              <a:buNone/>
            </a:pPr>
            <a:r>
              <a:rPr lang="en-US" sz="2000" dirty="0" smtClean="0"/>
              <a:t>                          MSE 0.01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6019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5150" y="4800600"/>
            <a:ext cx="60388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67400" y="441960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neurons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182880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 neurons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Customized neural network</a:t>
            </a:r>
            <a:endParaRPr lang="en-US" dirty="0"/>
          </a:p>
        </p:txBody>
      </p:sp>
      <p:pic>
        <p:nvPicPr>
          <p:cNvPr id="6" name="Content Placeholder 5" descr="neural netwo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752600"/>
            <a:ext cx="4305901" cy="2743583"/>
          </a:xfr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648200"/>
            <a:ext cx="6705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proportional to performance. (gradient is less than 1e-5.)</a:t>
            </a:r>
          </a:p>
          <a:p>
            <a:r>
              <a:rPr lang="en-US" dirty="0" smtClean="0"/>
              <a:t> Number of validation checks=number of successive iterations validation performance fails to decrease.(reaches 6)</a:t>
            </a:r>
          </a:p>
          <a:p>
            <a:r>
              <a:rPr lang="en-US" dirty="0" smtClean="0"/>
              <a:t>Maximum of 100epochs(5 seconds)</a:t>
            </a:r>
          </a:p>
          <a:p>
            <a:r>
              <a:rPr lang="en-US" dirty="0" smtClean="0"/>
              <a:t>Best_epoch:100</a:t>
            </a:r>
          </a:p>
          <a:p>
            <a:r>
              <a:rPr lang="en-US" dirty="0" err="1" smtClean="0"/>
              <a:t>best_perf</a:t>
            </a:r>
            <a:r>
              <a:rPr lang="en-US" dirty="0" smtClean="0"/>
              <a:t>: 0.0087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971800"/>
            <a:ext cx="8153400" cy="990600"/>
          </a:xfrm>
        </p:spPr>
        <p:txBody>
          <a:bodyPr/>
          <a:lstStyle/>
          <a:p>
            <a:r>
              <a:rPr lang="en-US" dirty="0" smtClean="0"/>
              <a:t>Two Handed Gestures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ACTIVE CONTOUR FOR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Energy minimizing curves</a:t>
            </a:r>
          </a:p>
          <a:p>
            <a:pPr lvl="1" algn="just"/>
            <a:r>
              <a:rPr lang="en-US" dirty="0" smtClean="0"/>
              <a:t>By iterative gradient descent</a:t>
            </a:r>
          </a:p>
          <a:p>
            <a:pPr algn="just"/>
            <a:r>
              <a:rPr lang="en-US" dirty="0" smtClean="0"/>
              <a:t>Contour And Edges</a:t>
            </a:r>
          </a:p>
          <a:p>
            <a:pPr lvl="1" algn="just"/>
            <a:r>
              <a:rPr lang="en-US" dirty="0" smtClean="0"/>
              <a:t>Edges: Based on Intensity variations.</a:t>
            </a:r>
          </a:p>
          <a:p>
            <a:pPr lvl="1" algn="just"/>
            <a:r>
              <a:rPr lang="en-US" dirty="0" smtClean="0"/>
              <a:t>Contour: Salient region boundaries.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Snakes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the image into regions based on intensities</a:t>
            </a:r>
          </a:p>
          <a:p>
            <a:r>
              <a:rPr lang="en-US" dirty="0" smtClean="0"/>
              <a:t>Advantages and Disadvantages of active contour</a:t>
            </a:r>
          </a:p>
          <a:p>
            <a:pPr lvl="1"/>
            <a:r>
              <a:rPr lang="en-US" dirty="0"/>
              <a:t>Snakes are autonomous and self-adapting in their search for a minimal energy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But they </a:t>
            </a:r>
            <a:r>
              <a:rPr lang="en-US" dirty="0"/>
              <a:t>can often get stuck in local minima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Higher </a:t>
            </a:r>
            <a:r>
              <a:rPr lang="en-US" dirty="0"/>
              <a:t>accuracies require tighter convergence criteria and hence, longer computation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50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INDIAN SIGN LANGUAGE CHARECTERS</a:t>
            </a:r>
            <a:endParaRPr lang="en-US" dirty="0"/>
          </a:p>
        </p:txBody>
      </p:sp>
      <p:pic>
        <p:nvPicPr>
          <p:cNvPr id="6" name="Picture 2" descr="http://www.deaftravel.co.uk/images/signs/India_SL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667000"/>
            <a:ext cx="4876800" cy="31242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 </a:t>
            </a:r>
            <a:r>
              <a:rPr lang="en-US" dirty="0" err="1" smtClean="0"/>
              <a:t>Vese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C be the piecewise parameterized curve.</a:t>
            </a:r>
          </a:p>
          <a:p>
            <a:r>
              <a:rPr lang="en-US" dirty="0" smtClean="0"/>
              <a:t>And c1 and c2 denote the intensity of the region inside and outside the curve respectively.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chan</a:t>
            </a:r>
            <a:r>
              <a:rPr lang="en-US" dirty="0" smtClean="0"/>
              <a:t> </a:t>
            </a:r>
            <a:r>
              <a:rPr lang="en-US" dirty="0" err="1" smtClean="0"/>
              <a:t>vese</a:t>
            </a:r>
            <a:r>
              <a:rPr lang="en-US" dirty="0" smtClean="0"/>
              <a:t> algorithm minimizes the function defined 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648200"/>
            <a:ext cx="64008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30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Instead of solving in terms of C, the model is solved using level set formulation. </a:t>
            </a:r>
          </a:p>
          <a:p>
            <a:pPr algn="just"/>
            <a:r>
              <a:rPr lang="en-US" dirty="0" smtClean="0"/>
              <a:t>level set form -&gt; no explicit contour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76600"/>
            <a:ext cx="5791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31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and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Length and area become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133600"/>
            <a:ext cx="72104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895600"/>
            <a:ext cx="68294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86200"/>
            <a:ext cx="42481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32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</a:t>
            </a:r>
            <a:r>
              <a:rPr lang="hu-HU" baseline="-25000" dirty="0" smtClean="0"/>
              <a:t>1</a:t>
            </a:r>
            <a:r>
              <a:rPr lang="hu-HU" dirty="0" smtClean="0"/>
              <a:t> and c</a:t>
            </a:r>
            <a:r>
              <a:rPr lang="hu-HU" baseline="-25000" dirty="0" smtClean="0"/>
              <a:t>2</a:t>
            </a:r>
            <a:r>
              <a:rPr lang="hu-HU" dirty="0" smtClean="0"/>
              <a:t> are the intensit</a:t>
            </a:r>
            <a:r>
              <a:rPr lang="en-US" dirty="0" smtClean="0"/>
              <a:t>y levels inside and outside of the contour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Where H is </a:t>
            </a:r>
            <a:r>
              <a:rPr lang="en-US" dirty="0" err="1" smtClean="0"/>
              <a:t>heaviside</a:t>
            </a:r>
            <a:r>
              <a:rPr lang="en-US" dirty="0" smtClean="0"/>
              <a:t> function,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14601"/>
            <a:ext cx="49149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33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Average intensities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function will be written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ᵟ</a:t>
            </a:r>
            <a:r>
              <a:rPr lang="en-US" dirty="0" smtClean="0"/>
              <a:t> is </a:t>
            </a:r>
            <a:r>
              <a:rPr lang="en-US" dirty="0" err="1" smtClean="0"/>
              <a:t>dirac</a:t>
            </a:r>
            <a:r>
              <a:rPr lang="en-US" dirty="0" smtClean="0"/>
              <a:t> delta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4390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86200"/>
            <a:ext cx="7991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34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Corresponding to Euler-</a:t>
            </a:r>
            <a:r>
              <a:rPr lang="en-US" dirty="0" err="1" smtClean="0"/>
              <a:t>lagrange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Minimization F </a:t>
            </a:r>
            <a:r>
              <a:rPr lang="en-US" dirty="0" err="1" smtClean="0"/>
              <a:t>wrt</a:t>
            </a:r>
            <a:r>
              <a:rPr lang="en-US" dirty="0" smtClean="0"/>
              <a:t>. </a:t>
            </a:r>
            <a:r>
              <a:rPr lang="el-GR" dirty="0" smtClean="0"/>
              <a:t>Φ</a:t>
            </a:r>
            <a:r>
              <a:rPr lang="en-US" dirty="0" smtClean="0"/>
              <a:t> -&gt; </a:t>
            </a:r>
            <a:r>
              <a:rPr lang="en-US" dirty="0" smtClean="0">
                <a:solidFill>
                  <a:srgbClr val="FF0000"/>
                </a:solidFill>
              </a:rPr>
              <a:t>gradient descent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useful to compute the level set function not on the whole image domain but in a narrow band near to the contour</a:t>
            </a:r>
          </a:p>
          <a:p>
            <a:r>
              <a:rPr lang="en-US" dirty="0" smtClean="0"/>
              <a:t>Reduces computational complexity</a:t>
            </a:r>
          </a:p>
          <a:p>
            <a:endParaRPr lang="en-US" dirty="0"/>
          </a:p>
        </p:txBody>
      </p:sp>
      <p:pic>
        <p:nvPicPr>
          <p:cNvPr id="5" name="Picture 2" descr="C:\Users\Kal Ramaswamy\Pictures\Captures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6020641" cy="866896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35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Curvature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Where  is the kappa curvature-calculates curvature using </a:t>
            </a:r>
            <a:r>
              <a:rPr lang="en-US" dirty="0" err="1" smtClean="0"/>
              <a:t>saptial</a:t>
            </a:r>
            <a:r>
              <a:rPr lang="en-US" dirty="0" smtClean="0"/>
              <a:t> co-ordinates.</a:t>
            </a:r>
          </a:p>
          <a:p>
            <a:pPr algn="just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6023398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mu be the weight of the smoothening term(0.2 here)</a:t>
            </a:r>
          </a:p>
          <a:p>
            <a:r>
              <a:rPr lang="en-US" dirty="0" smtClean="0"/>
              <a:t>Force=mu* curvature- (c1-c2)*( (u0-c1).^2+(u1-c2).^2)</a:t>
            </a:r>
          </a:p>
          <a:p>
            <a:r>
              <a:rPr lang="en-US" dirty="0" smtClean="0"/>
              <a:t>The main step</a:t>
            </a:r>
          </a:p>
          <a:p>
            <a:pPr lvl="1"/>
            <a:r>
              <a:rPr lang="en-US" b="1" dirty="0" smtClean="0"/>
              <a:t>Phi=</a:t>
            </a:r>
            <a:r>
              <a:rPr lang="en-US" b="1" dirty="0" err="1" smtClean="0"/>
              <a:t>Phi+deltaT</a:t>
            </a:r>
            <a:r>
              <a:rPr lang="en-US" b="1" dirty="0" smtClean="0"/>
              <a:t>*force</a:t>
            </a:r>
          </a:p>
          <a:p>
            <a:pPr lvl="2"/>
            <a:r>
              <a:rPr lang="en-US" b="1" dirty="0" err="1" smtClean="0"/>
              <a:t>delaT</a:t>
            </a:r>
            <a:r>
              <a:rPr lang="en-US" b="1" dirty="0" smtClean="0"/>
              <a:t> can range between 0.1 to 0.9 for normalizing the force.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37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Stop the iterations if:</a:t>
            </a:r>
          </a:p>
          <a:p>
            <a:pPr lvl="1"/>
            <a:r>
              <a:rPr lang="en-US" dirty="0" smtClean="0"/>
              <a:t>The maximum iteration number were reached</a:t>
            </a:r>
          </a:p>
          <a:p>
            <a:pPr>
              <a:buNone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Stationary solution:</a:t>
            </a:r>
          </a:p>
          <a:p>
            <a:pPr lvl="2"/>
            <a:r>
              <a:rPr lang="en-US" dirty="0" smtClean="0"/>
              <a:t>The energy is not changing</a:t>
            </a:r>
          </a:p>
          <a:p>
            <a:pPr lvl="2"/>
            <a:r>
              <a:rPr lang="en-US" dirty="0" smtClean="0"/>
              <a:t>The contour is not moving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38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5" name="Picture 3" descr="C:\Users\Kal Ramaswamy\Pictures\Captur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76400" y="1676400"/>
            <a:ext cx="5123170" cy="4572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838200" y="3124200"/>
            <a:ext cx="8153400" cy="990600"/>
          </a:xfrm>
        </p:spPr>
        <p:txBody>
          <a:bodyPr/>
          <a:lstStyle/>
          <a:p>
            <a:r>
              <a:rPr lang="en-US" dirty="0" smtClean="0"/>
              <a:t>Glove Based Techniques-Survey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Skin Color Based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905000"/>
            <a:ext cx="4800600" cy="251491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HSV color model</a:t>
            </a:r>
          </a:p>
          <a:p>
            <a:r>
              <a:rPr lang="pt-BR" dirty="0" smtClean="0"/>
              <a:t>skin=H&gt;.4&amp;H&lt;.6 &amp; S&gt;.1&amp;S&lt;.9</a:t>
            </a:r>
          </a:p>
          <a:p>
            <a:r>
              <a:rPr lang="pt-BR" dirty="0" smtClean="0"/>
              <a:t>Very suseptable to illumination.</a:t>
            </a:r>
          </a:p>
          <a:p>
            <a:r>
              <a:rPr lang="pt-BR" dirty="0" smtClean="0"/>
              <a:t>Erratic detection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1027" name="Picture 3" descr="C:\Users\Sony\Desktop\new\snaps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3048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Motion detection and skin based segmentation(Hybrid)</a:t>
            </a:r>
            <a:endParaRPr lang="en-US" dirty="0"/>
          </a:p>
        </p:txBody>
      </p:sp>
      <p:pic>
        <p:nvPicPr>
          <p:cNvPr id="2051" name="Picture 3" descr="C:\Users\Sony\Desktop\new\snapm2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3048000" cy="2286000"/>
          </a:xfrm>
          <a:prstGeom prst="rect">
            <a:avLst/>
          </a:prstGeom>
          <a:noFill/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0" y="2133600"/>
            <a:ext cx="50292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000" dirty="0" smtClean="0"/>
              <a:t>Background subtraction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000" dirty="0" smtClean="0"/>
              <a:t>Overlap with skin detected image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Improved results.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sz="3000" noProof="0" dirty="0" smtClean="0"/>
              <a:t>Only disadvantage is skin-skin overlap case.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038600" cy="94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Spline</a:t>
            </a:r>
            <a:r>
              <a:rPr lang="en-US" dirty="0" smtClean="0"/>
              <a:t> fitting</a:t>
            </a:r>
          </a:p>
          <a:p>
            <a:r>
              <a:rPr lang="en-US" dirty="0" smtClean="0"/>
              <a:t>Prediction 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2514601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Sony\Desktop\new2\snap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1" y="2743200"/>
            <a:ext cx="2438400" cy="2286001"/>
          </a:xfrm>
          <a:prstGeom prst="rect">
            <a:avLst/>
          </a:prstGeom>
          <a:noFill/>
        </p:spPr>
      </p:pic>
      <p:pic>
        <p:nvPicPr>
          <p:cNvPr id="1028" name="Picture 4" descr="C:\Users\Sony\Desktop\new2\snap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743200"/>
            <a:ext cx="2524125" cy="2295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Contrast stretching</a:t>
            </a:r>
            <a:endParaRPr lang="en-US" dirty="0"/>
          </a:p>
        </p:txBody>
      </p:sp>
      <p:pic>
        <p:nvPicPr>
          <p:cNvPr id="4098" name="Picture 2" descr="C:\Users\Sony\Desktop\contrast s\croppe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1666875" cy="2286000"/>
          </a:xfrm>
          <a:prstGeom prst="rect">
            <a:avLst/>
          </a:prstGeom>
          <a:noFill/>
        </p:spPr>
      </p:pic>
      <p:pic>
        <p:nvPicPr>
          <p:cNvPr id="4100" name="Picture 4" descr="C:\Users\Sony\Desktop\contrast s\160-1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828800"/>
            <a:ext cx="1666875" cy="2247900"/>
          </a:xfrm>
          <a:prstGeom prst="rect">
            <a:avLst/>
          </a:prstGeom>
          <a:noFill/>
        </p:spPr>
      </p:pic>
      <p:pic>
        <p:nvPicPr>
          <p:cNvPr id="4101" name="Picture 5" descr="C:\Users\Sony\Desktop\contrast s\100-12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828800"/>
            <a:ext cx="1666875" cy="2352675"/>
          </a:xfrm>
          <a:prstGeom prst="rect">
            <a:avLst/>
          </a:prstGeom>
          <a:noFill/>
        </p:spPr>
      </p:pic>
      <p:pic>
        <p:nvPicPr>
          <p:cNvPr id="4102" name="Picture 6" descr="C:\Users\Sony\Desktop\contrast s\img 140-1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1828800"/>
            <a:ext cx="1666875" cy="2286000"/>
          </a:xfrm>
          <a:prstGeom prst="rect">
            <a:avLst/>
          </a:prstGeom>
          <a:noFill/>
        </p:spPr>
      </p:pic>
      <p:pic>
        <p:nvPicPr>
          <p:cNvPr id="4103" name="Picture 7" descr="C:\Users\Sony\Desktop\contrast s\sdaf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9800" y="4572000"/>
            <a:ext cx="2009775" cy="1776413"/>
          </a:xfrm>
          <a:prstGeom prst="rect">
            <a:avLst/>
          </a:prstGeom>
          <a:noFill/>
        </p:spPr>
      </p:pic>
      <p:pic>
        <p:nvPicPr>
          <p:cNvPr id="4104" name="Picture 8" descr="C:\Users\Sony\Desktop\contrast s\Snapshot_20130122_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4572000"/>
            <a:ext cx="2133600" cy="1766888"/>
          </a:xfrm>
          <a:prstGeom prst="rect">
            <a:avLst/>
          </a:prstGeom>
          <a:noFill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0" y="4343083"/>
            <a:ext cx="3276600" cy="25149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pt-B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  <a:r>
              <a:rPr kumimoji="0" lang="pt-BR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better when fore had and back hand were of high contrast variation</a:t>
            </a:r>
            <a:endParaRPr kumimoji="0" lang="pt-B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extraction</a:t>
            </a:r>
            <a:endParaRPr lang="en-US" dirty="0"/>
          </a:p>
        </p:txBody>
      </p:sp>
      <p:pic>
        <p:nvPicPr>
          <p:cNvPr id="1026" name="Picture 2" descr="I:\convex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81200"/>
            <a:ext cx="2743200" cy="22098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4958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343400"/>
            <a:ext cx="2667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419600" y="1676400"/>
            <a:ext cx="3962400" cy="25149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05200" y="1600200"/>
            <a:ext cx="5334000" cy="25149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Features are:</a:t>
            </a:r>
          </a:p>
          <a:p>
            <a:pPr marL="7772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baseline="0" dirty="0" smtClean="0"/>
              <a:t>Number</a:t>
            </a:r>
            <a:r>
              <a:rPr lang="en-US" sz="2900" dirty="0" smtClean="0"/>
              <a:t> of convex and concave points.</a:t>
            </a:r>
          </a:p>
          <a:p>
            <a:pPr marL="7772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 point based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features.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More has to be done?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153400" cy="4495800"/>
          </a:xfrm>
        </p:spPr>
        <p:txBody>
          <a:bodyPr/>
          <a:lstStyle/>
          <a:p>
            <a:pPr algn="just"/>
            <a:r>
              <a:rPr lang="en-US" dirty="0" smtClean="0"/>
              <a:t>Feature extraction from the shape obtained.</a:t>
            </a:r>
          </a:p>
          <a:p>
            <a:pPr algn="just"/>
            <a:r>
              <a:rPr lang="en-US" dirty="0" smtClean="0"/>
              <a:t>Classifying the gestures based on those features.</a:t>
            </a:r>
          </a:p>
          <a:p>
            <a:pPr algn="just"/>
            <a:r>
              <a:rPr lang="en-US" dirty="0" smtClean="0"/>
              <a:t>Learning??</a:t>
            </a:r>
          </a:p>
          <a:p>
            <a:pPr algn="just"/>
            <a:r>
              <a:rPr lang="en-US" dirty="0" smtClean="0"/>
              <a:t>Extension to full body gestures.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352800"/>
            <a:ext cx="8153400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46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Sayre glove</a:t>
            </a:r>
          </a:p>
          <a:p>
            <a:r>
              <a:rPr lang="en-US" dirty="0" smtClean="0"/>
              <a:t>Pinch glove</a:t>
            </a:r>
          </a:p>
          <a:p>
            <a:r>
              <a:rPr lang="en-US" dirty="0" smtClean="0"/>
              <a:t>Cyber glove</a:t>
            </a:r>
          </a:p>
          <a:p>
            <a:r>
              <a:rPr lang="en-US" dirty="0" smtClean="0"/>
              <a:t>Power glove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959" y="1600200"/>
            <a:ext cx="36750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template matching</a:t>
            </a:r>
          </a:p>
          <a:p>
            <a:r>
              <a:rPr lang="en-US" dirty="0" smtClean="0"/>
              <a:t>10 tactile 10 flex</a:t>
            </a:r>
          </a:p>
          <a:p>
            <a:r>
              <a:rPr lang="en-US" dirty="0" smtClean="0"/>
              <a:t>Tactile(0-118) flex(0-115)</a:t>
            </a:r>
          </a:p>
          <a:p>
            <a:r>
              <a:rPr lang="en-US" dirty="0" smtClean="0"/>
              <a:t>Low pass filter(45)</a:t>
            </a:r>
          </a:p>
          <a:p>
            <a:r>
              <a:rPr lang="en-US" dirty="0" smtClean="0"/>
              <a:t>Registration phase, constant phase</a:t>
            </a:r>
          </a:p>
          <a:p>
            <a:endParaRPr lang="en-US" dirty="0"/>
          </a:p>
        </p:txBody>
      </p:sp>
      <p:pic>
        <p:nvPicPr>
          <p:cNvPr id="1026" name="Picture 2" descr="C:\Users\KSK\Desktop\210507.fig.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133600"/>
            <a:ext cx="327660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124200"/>
            <a:ext cx="8153400" cy="990600"/>
          </a:xfrm>
        </p:spPr>
        <p:txBody>
          <a:bodyPr/>
          <a:lstStyle/>
          <a:p>
            <a:r>
              <a:rPr lang="en-US" dirty="0" smtClean="0"/>
              <a:t>Single Handed Gestures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Distance Transform Technique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267200"/>
            <a:ext cx="2743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Sony\Desktop\new\distance transform\11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76400"/>
            <a:ext cx="2752725" cy="1981200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2743200"/>
            <a:ext cx="4953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Angle Detection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Angle between two lines is calculated.</a:t>
            </a:r>
          </a:p>
          <a:p>
            <a:pPr algn="just"/>
            <a:r>
              <a:rPr lang="en-US" dirty="0" smtClean="0"/>
              <a:t>One is the reference line and the other is the line joining the reference point and the base point of the finger.</a:t>
            </a:r>
          </a:p>
          <a:p>
            <a:endParaRPr lang="en-IN" dirty="0"/>
          </a:p>
        </p:txBody>
      </p:sp>
      <p:pic>
        <p:nvPicPr>
          <p:cNvPr id="6" name="Picture 6" descr="H:\aa\alpha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208" y="3810000"/>
            <a:ext cx="222163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H:\aa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3861048"/>
            <a:ext cx="4352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S0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TS010352479</Template>
  <TotalTime>0</TotalTime>
  <Words>937</Words>
  <Application>Microsoft Office PowerPoint</Application>
  <PresentationFormat>On-screen Show (4:3)</PresentationFormat>
  <Paragraphs>245</Paragraphs>
  <Slides>46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TS010352479</vt:lpstr>
      <vt:lpstr>Indian Sign Language character Detection  Review Three</vt:lpstr>
      <vt:lpstr>Problem Statement</vt:lpstr>
      <vt:lpstr>INDIAN SIGN LANGUAGE CHARECTERS</vt:lpstr>
      <vt:lpstr>Glove Based Techniques-Survey</vt:lpstr>
      <vt:lpstr>GLOVES</vt:lpstr>
      <vt:lpstr>Working</vt:lpstr>
      <vt:lpstr>Single Handed Gestures</vt:lpstr>
      <vt:lpstr>Distance Transform Technique</vt:lpstr>
      <vt:lpstr>Angle Detection</vt:lpstr>
      <vt:lpstr>Experimental Results</vt:lpstr>
      <vt:lpstr>Experimental Results-Continued</vt:lpstr>
      <vt:lpstr>Accuracy Obtained</vt:lpstr>
      <vt:lpstr>Publications and Accolades </vt:lpstr>
      <vt:lpstr>Artificial Neural Network</vt:lpstr>
      <vt:lpstr>Cascade Neural Network</vt:lpstr>
      <vt:lpstr>Confusion Matrix</vt:lpstr>
      <vt:lpstr>Pattern Neural Network</vt:lpstr>
      <vt:lpstr>Confusion Matrix</vt:lpstr>
      <vt:lpstr>Transfer Functions</vt:lpstr>
      <vt:lpstr>Hard limiting function </vt:lpstr>
      <vt:lpstr>Sigmoid function</vt:lpstr>
      <vt:lpstr>Neural network</vt:lpstr>
      <vt:lpstr>Why multi-layer architecture?</vt:lpstr>
      <vt:lpstr>Feed forward neural network</vt:lpstr>
      <vt:lpstr>Customized neural network</vt:lpstr>
      <vt:lpstr>Stopping criteria</vt:lpstr>
      <vt:lpstr>Two Handed Gestures</vt:lpstr>
      <vt:lpstr>ACTIVE CONTOUR FOR SEGMENTATION</vt:lpstr>
      <vt:lpstr>Advantages of Snakes</vt:lpstr>
      <vt:lpstr>Chan Vese Algorithm</vt:lpstr>
      <vt:lpstr>Slide 31</vt:lpstr>
      <vt:lpstr>Length and Area</vt:lpstr>
      <vt:lpstr>Slide 33</vt:lpstr>
      <vt:lpstr>Slide 34</vt:lpstr>
      <vt:lpstr>Slide 35</vt:lpstr>
      <vt:lpstr>Curvature</vt:lpstr>
      <vt:lpstr>Force</vt:lpstr>
      <vt:lpstr>Slide 38</vt:lpstr>
      <vt:lpstr>Output</vt:lpstr>
      <vt:lpstr>Skin Color Based Segmentation</vt:lpstr>
      <vt:lpstr>Motion detection and skin based segmentation(Hybrid)</vt:lpstr>
      <vt:lpstr>Overlapping gestures</vt:lpstr>
      <vt:lpstr>Contrast stretching</vt:lpstr>
      <vt:lpstr>Shape extraction</vt:lpstr>
      <vt:lpstr>What More has to be done?</vt:lpstr>
      <vt:lpstr>Thank 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2013-02-04T14:45:54Z</dcterms:created>
  <dcterms:modified xsi:type="dcterms:W3CDTF">2013-02-06T03:24:48Z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