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32"/>
  </p:notesMasterIdLst>
  <p:sldIdLst>
    <p:sldId id="257" r:id="rId4"/>
    <p:sldId id="258" r:id="rId5"/>
    <p:sldId id="259" r:id="rId6"/>
    <p:sldId id="278" r:id="rId7"/>
    <p:sldId id="269" r:id="rId8"/>
    <p:sldId id="260" r:id="rId9"/>
    <p:sldId id="270" r:id="rId10"/>
    <p:sldId id="271" r:id="rId11"/>
    <p:sldId id="272" r:id="rId12"/>
    <p:sldId id="273" r:id="rId13"/>
    <p:sldId id="274" r:id="rId14"/>
    <p:sldId id="275" r:id="rId15"/>
    <p:sldId id="276" r:id="rId16"/>
    <p:sldId id="277" r:id="rId17"/>
    <p:sldId id="299" r:id="rId18"/>
    <p:sldId id="279" r:id="rId19"/>
    <p:sldId id="282" r:id="rId20"/>
    <p:sldId id="301" r:id="rId21"/>
    <p:sldId id="300" r:id="rId22"/>
    <p:sldId id="285" r:id="rId23"/>
    <p:sldId id="292" r:id="rId24"/>
    <p:sldId id="287" r:id="rId25"/>
    <p:sldId id="295" r:id="rId26"/>
    <p:sldId id="297" r:id="rId27"/>
    <p:sldId id="296" r:id="rId28"/>
    <p:sldId id="298" r:id="rId29"/>
    <p:sldId id="289" r:id="rId30"/>
    <p:sldId id="29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3" autoAdjust="0"/>
    <p:restoredTop sz="94660"/>
  </p:normalViewPr>
  <p:slideViewPr>
    <p:cSldViewPr>
      <p:cViewPr>
        <p:scale>
          <a:sx n="88" d="100"/>
          <a:sy n="88" d="100"/>
        </p:scale>
        <p:origin x="-1458"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EDCA30-2ED5-41C4-A072-F195EC56C9D7}" type="datetimeFigureOut">
              <a:rPr lang="en-US" smtClean="0"/>
              <a:pPr/>
              <a:t>14-Mar-13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E7E218-9473-4E4E-BA13-22C19D99876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14-Mar-13 6:21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14-Mar-13 6:21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14-Mar-13 6:21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14-Mar-13 7:42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14-Mar-13 6:21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14-Mar-13 6:21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14-Mar-13 6:21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14-Mar-13 6:21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14-Mar-13 6:21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14-Mar-13 6:21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14-Mar-13 6:21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14-Mar-13 6:21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860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footer_graphic.png"/>
          <p:cNvPicPr>
            <a:picLocks noChangeAspect="1"/>
          </p:cNvPicPr>
          <p:nvPr/>
        </p:nvPicPr>
        <p:blipFill>
          <a:blip r:embed="rId15" cstate="print"/>
          <a:stretch>
            <a:fillRect/>
          </a:stretch>
        </p:blipFill>
        <p:spPr>
          <a:xfrm>
            <a:off x="0" y="5435827"/>
            <a:ext cx="9144000" cy="1420586"/>
          </a:xfrm>
          <a:prstGeom prst="rect">
            <a:avLst/>
          </a:prstGeom>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hf hdr="0" ft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cstate="print"/>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hf hdr="0" ftr="0" dt="0"/>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752600"/>
            <a:ext cx="7681913" cy="1523495"/>
          </a:xfrm>
        </p:spPr>
        <p:txBody>
          <a:bodyPr/>
          <a:lstStyle/>
          <a:p>
            <a:r>
              <a:rPr lang="en-US" dirty="0" smtClean="0"/>
              <a:t>Indian Sign Language Character Recognition:</a:t>
            </a:r>
            <a:br>
              <a:rPr lang="en-US" dirty="0" smtClean="0"/>
            </a:br>
            <a:r>
              <a:rPr lang="en-US" sz="4000" dirty="0" smtClean="0"/>
              <a:t>A Computer Vision Based System</a:t>
            </a:r>
            <a:endParaRPr lang="en-US" sz="4000" dirty="0"/>
          </a:p>
        </p:txBody>
      </p:sp>
      <p:sp>
        <p:nvSpPr>
          <p:cNvPr id="3" name="Subtitle 2"/>
          <p:cNvSpPr>
            <a:spLocks noGrp="1"/>
          </p:cNvSpPr>
          <p:nvPr>
            <p:ph type="subTitle" idx="1"/>
          </p:nvPr>
        </p:nvSpPr>
        <p:spPr>
          <a:xfrm>
            <a:off x="685800" y="4495800"/>
            <a:ext cx="7681913" cy="1370012"/>
          </a:xfrm>
        </p:spPr>
        <p:txBody>
          <a:bodyPr>
            <a:normAutofit fontScale="77500" lnSpcReduction="20000"/>
          </a:bodyPr>
          <a:lstStyle/>
          <a:p>
            <a:r>
              <a:rPr lang="en-US" dirty="0" err="1" smtClean="0"/>
              <a:t>Ajith.J</a:t>
            </a:r>
            <a:endParaRPr lang="en-US" dirty="0" smtClean="0"/>
          </a:p>
          <a:p>
            <a:r>
              <a:rPr lang="en-US" dirty="0" err="1" smtClean="0"/>
              <a:t>Niranjan.M</a:t>
            </a:r>
            <a:endParaRPr lang="en-US" dirty="0" smtClean="0"/>
          </a:p>
          <a:p>
            <a:r>
              <a:rPr lang="en-US" dirty="0" err="1" smtClean="0"/>
              <a:t>Saipreethy.M.S</a:t>
            </a:r>
            <a:endParaRPr lang="en-US" dirty="0" smtClean="0"/>
          </a:p>
          <a:p>
            <a:endParaRPr lang="en-US" dirty="0" smtClean="0"/>
          </a:p>
          <a:p>
            <a:r>
              <a:rPr lang="en-US" dirty="0" smtClean="0"/>
              <a:t>Amrita </a:t>
            </a:r>
            <a:r>
              <a:rPr lang="en-US" dirty="0" err="1" smtClean="0"/>
              <a:t>Vishwa</a:t>
            </a:r>
            <a:r>
              <a:rPr lang="en-US" dirty="0" smtClean="0"/>
              <a:t> </a:t>
            </a:r>
            <a:r>
              <a:rPr lang="en-US" dirty="0" err="1" smtClean="0"/>
              <a:t>Vidyapeetham</a:t>
            </a:r>
            <a:r>
              <a:rPr lang="en-US" dirty="0" smtClean="0"/>
              <a:t>, Coimbatore.</a:t>
            </a:r>
            <a:endParaRPr lang="en-US" dirty="0"/>
          </a:p>
        </p:txBody>
      </p:sp>
      <p:pic>
        <p:nvPicPr>
          <p:cNvPr id="4" name="Picture 4" descr="http://t0.gstatic.com/images?q=tbn:ANd9GcT_b-6e_GOK8CZRm-xekjW3LAQilCVmZ6X9Ns_iCxzKIdddGZRl"/>
          <p:cNvPicPr>
            <a:picLocks noChangeAspect="1" noChangeArrowheads="1"/>
          </p:cNvPicPr>
          <p:nvPr/>
        </p:nvPicPr>
        <p:blipFill>
          <a:blip r:embed="rId3" cstate="print"/>
          <a:srcRect/>
          <a:stretch>
            <a:fillRect/>
          </a:stretch>
        </p:blipFill>
        <p:spPr bwMode="auto">
          <a:xfrm>
            <a:off x="6867525" y="4857750"/>
            <a:ext cx="2276475" cy="200025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971800"/>
            <a:ext cx="8382000" cy="989012"/>
          </a:xfrm>
        </p:spPr>
        <p:txBody>
          <a:bodyPr>
            <a:normAutofit/>
          </a:bodyPr>
          <a:lstStyle/>
          <a:p>
            <a:r>
              <a:rPr lang="en-US" dirty="0" smtClean="0"/>
              <a:t>Feature Extraction </a:t>
            </a:r>
            <a:endParaRPr lang="en-US" dirty="0">
              <a:solidFill>
                <a:schemeClr val="tx2"/>
              </a:solidFill>
            </a:endParaRP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989012"/>
          </a:xfrm>
        </p:spPr>
        <p:txBody>
          <a:bodyPr>
            <a:normAutofit/>
          </a:bodyPr>
          <a:lstStyle/>
          <a:p>
            <a:r>
              <a:rPr lang="en-US" dirty="0" smtClean="0"/>
              <a:t>Pre-processing</a:t>
            </a:r>
            <a:endParaRPr lang="en-US" dirty="0">
              <a:solidFill>
                <a:schemeClr val="tx2"/>
              </a:solidFill>
            </a:endParaRPr>
          </a:p>
        </p:txBody>
      </p:sp>
      <p:sp>
        <p:nvSpPr>
          <p:cNvPr id="3" name="Text Placeholder 2"/>
          <p:cNvSpPr>
            <a:spLocks noGrp="1"/>
          </p:cNvSpPr>
          <p:nvPr>
            <p:ph type="body" sz="quarter" idx="10"/>
          </p:nvPr>
        </p:nvSpPr>
        <p:spPr>
          <a:xfrm>
            <a:off x="304800" y="1371600"/>
            <a:ext cx="5105400" cy="4191000"/>
          </a:xfrm>
        </p:spPr>
        <p:txBody>
          <a:bodyPr>
            <a:normAutofit/>
          </a:bodyPr>
          <a:lstStyle/>
          <a:p>
            <a:r>
              <a:rPr lang="en-US" dirty="0" smtClean="0"/>
              <a:t>Need to make sure the features are consistent for the same gesture performed by different people.</a:t>
            </a:r>
          </a:p>
          <a:p>
            <a:r>
              <a:rPr lang="en-US" dirty="0" smtClean="0"/>
              <a:t>Extract the hand region using a bounding box.</a:t>
            </a:r>
          </a:p>
          <a:p>
            <a:r>
              <a:rPr lang="en-US" dirty="0" smtClean="0"/>
              <a:t>Resize image to 90X90 pixels for uniformity.</a:t>
            </a:r>
          </a:p>
          <a:p>
            <a:endParaRPr lang="en-US" dirty="0" smtClean="0"/>
          </a:p>
          <a:p>
            <a:endParaRPr lang="en-US" dirty="0" smtClean="0"/>
          </a:p>
        </p:txBody>
      </p:sp>
      <p:pic>
        <p:nvPicPr>
          <p:cNvPr id="5122" name="Picture 2"/>
          <p:cNvPicPr>
            <a:picLocks noChangeAspect="1" noChangeArrowheads="1"/>
          </p:cNvPicPr>
          <p:nvPr/>
        </p:nvPicPr>
        <p:blipFill>
          <a:blip r:embed="rId3" cstate="print"/>
          <a:srcRect/>
          <a:stretch>
            <a:fillRect/>
          </a:stretch>
        </p:blipFill>
        <p:spPr bwMode="auto">
          <a:xfrm>
            <a:off x="5334000" y="1371600"/>
            <a:ext cx="2895600" cy="2286000"/>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5715000" y="4191000"/>
            <a:ext cx="1695450" cy="11430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989012"/>
          </a:xfrm>
        </p:spPr>
        <p:txBody>
          <a:bodyPr>
            <a:normAutofit/>
          </a:bodyPr>
          <a:lstStyle/>
          <a:p>
            <a:r>
              <a:rPr lang="en-US" dirty="0" smtClean="0"/>
              <a:t>Histogram of Orientation Gradients</a:t>
            </a:r>
            <a:endParaRPr lang="en-US" dirty="0">
              <a:solidFill>
                <a:schemeClr val="tx2"/>
              </a:solidFill>
            </a:endParaRPr>
          </a:p>
        </p:txBody>
      </p:sp>
      <p:sp>
        <p:nvSpPr>
          <p:cNvPr id="3" name="Text Placeholder 2"/>
          <p:cNvSpPr>
            <a:spLocks noGrp="1"/>
          </p:cNvSpPr>
          <p:nvPr>
            <p:ph type="body" sz="quarter" idx="10"/>
          </p:nvPr>
        </p:nvSpPr>
        <p:spPr>
          <a:xfrm>
            <a:off x="304800" y="1447800"/>
            <a:ext cx="8229600" cy="4191000"/>
          </a:xfrm>
        </p:spPr>
        <p:txBody>
          <a:bodyPr>
            <a:normAutofit/>
          </a:bodyPr>
          <a:lstStyle/>
          <a:p>
            <a:r>
              <a:rPr lang="en-US" dirty="0" smtClean="0"/>
              <a:t>A relatively new technique using primarily for object detection.(2005)</a:t>
            </a:r>
          </a:p>
          <a:p>
            <a:r>
              <a:rPr lang="en-US" dirty="0" smtClean="0"/>
              <a:t>Computes the gradient direction and bins them to form a histogram of n bins.</a:t>
            </a:r>
          </a:p>
          <a:p>
            <a:r>
              <a:rPr lang="en-US" dirty="0" smtClean="0"/>
              <a:t>It is done locally, </a:t>
            </a:r>
            <a:r>
              <a:rPr lang="en-US" dirty="0" err="1" smtClean="0"/>
              <a:t>i.e</a:t>
            </a:r>
            <a:r>
              <a:rPr lang="en-US" dirty="0" smtClean="0"/>
              <a:t> the image is divided into a number of dense cells and 2 filters are convolved with each cell.</a:t>
            </a:r>
          </a:p>
          <a:p>
            <a:pPr lvl="1"/>
            <a:r>
              <a:rPr lang="en-US" dirty="0" smtClean="0"/>
              <a:t>X- gradient: [-1 , 0  , 1 ] and Y gradient: [-1 , 0 , 1]</a:t>
            </a:r>
            <a:r>
              <a:rPr lang="en-US" baseline="30000" dirty="0" smtClean="0"/>
              <a:t>T</a:t>
            </a:r>
          </a:p>
          <a:p>
            <a:pPr lvl="1"/>
            <a:endParaRPr lang="en-US" dirty="0" smtClean="0"/>
          </a:p>
          <a:p>
            <a:endParaRPr lang="en-US" dirty="0" smtClean="0"/>
          </a:p>
          <a:p>
            <a:endParaRPr lang="en-US" dirty="0" smtClean="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989012"/>
          </a:xfrm>
        </p:spPr>
        <p:txBody>
          <a:bodyPr>
            <a:normAutofit/>
          </a:bodyPr>
          <a:lstStyle/>
          <a:p>
            <a:r>
              <a:rPr lang="en-US" dirty="0" smtClean="0"/>
              <a:t>Histogram of Orientation Gradients</a:t>
            </a:r>
            <a:endParaRPr lang="en-US" dirty="0">
              <a:solidFill>
                <a:schemeClr val="tx2"/>
              </a:solidFill>
            </a:endParaRPr>
          </a:p>
        </p:txBody>
      </p:sp>
      <p:sp>
        <p:nvSpPr>
          <p:cNvPr id="3" name="Text Placeholder 2"/>
          <p:cNvSpPr>
            <a:spLocks noGrp="1"/>
          </p:cNvSpPr>
          <p:nvPr>
            <p:ph type="body" sz="quarter" idx="10"/>
          </p:nvPr>
        </p:nvSpPr>
        <p:spPr>
          <a:xfrm>
            <a:off x="304800" y="1447800"/>
            <a:ext cx="8229600" cy="2743200"/>
          </a:xfrm>
        </p:spPr>
        <p:txBody>
          <a:bodyPr>
            <a:normAutofit/>
          </a:bodyPr>
          <a:lstStyle/>
          <a:p>
            <a:r>
              <a:rPr lang="en-US" dirty="0" smtClean="0"/>
              <a:t>Resultant Magnitude:</a:t>
            </a:r>
          </a:p>
          <a:p>
            <a:pPr lvl="1"/>
            <a:r>
              <a:rPr lang="en-US" dirty="0" err="1" smtClean="0"/>
              <a:t>Sqrt</a:t>
            </a:r>
            <a:r>
              <a:rPr lang="en-US" dirty="0" smtClean="0"/>
              <a:t>((y-grad)</a:t>
            </a:r>
            <a:r>
              <a:rPr lang="en-US" baseline="30000" dirty="0" smtClean="0"/>
              <a:t>2</a:t>
            </a:r>
            <a:r>
              <a:rPr lang="en-US" dirty="0" smtClean="0"/>
              <a:t>+(x-grad)</a:t>
            </a:r>
            <a:r>
              <a:rPr lang="en-US" baseline="30000" dirty="0" smtClean="0"/>
              <a:t>2</a:t>
            </a:r>
            <a:r>
              <a:rPr lang="en-US" dirty="0" smtClean="0"/>
              <a:t>)</a:t>
            </a:r>
          </a:p>
          <a:p>
            <a:r>
              <a:rPr lang="en-US" dirty="0" smtClean="0"/>
              <a:t>Localized normalization of the gradient vectors.</a:t>
            </a:r>
          </a:p>
          <a:p>
            <a:endParaRPr lang="en-US" dirty="0" smtClean="0"/>
          </a:p>
          <a:p>
            <a:pPr lvl="5"/>
            <a:endParaRPr lang="en-US" dirty="0" smtClean="0"/>
          </a:p>
          <a:p>
            <a:pPr lvl="5"/>
            <a:endParaRPr lang="en-US" dirty="0" smtClean="0"/>
          </a:p>
          <a:p>
            <a:pPr lvl="5"/>
            <a:endParaRPr lang="en-US" dirty="0" smtClean="0"/>
          </a:p>
          <a:p>
            <a:pPr lvl="5"/>
            <a:endParaRPr lang="en-US" dirty="0" smtClean="0"/>
          </a:p>
          <a:p>
            <a:pPr lvl="5"/>
            <a:endParaRPr lang="en-US" dirty="0" smtClean="0"/>
          </a:p>
          <a:p>
            <a:pPr lvl="5">
              <a:buNone/>
            </a:pPr>
            <a:endParaRPr lang="en-US" dirty="0" smtClean="0"/>
          </a:p>
          <a:p>
            <a:pPr lvl="1"/>
            <a:endParaRPr lang="en-US" baseline="30000" dirty="0" smtClean="0"/>
          </a:p>
          <a:p>
            <a:pPr lvl="1"/>
            <a:endParaRPr lang="en-US" dirty="0" smtClean="0"/>
          </a:p>
          <a:p>
            <a:endParaRPr lang="en-US" dirty="0" smtClean="0"/>
          </a:p>
          <a:p>
            <a:endParaRPr lang="en-US" dirty="0" smtClean="0"/>
          </a:p>
        </p:txBody>
      </p:sp>
      <p:pic>
        <p:nvPicPr>
          <p:cNvPr id="7170" name="Picture 2"/>
          <p:cNvPicPr>
            <a:picLocks noChangeAspect="1" noChangeArrowheads="1"/>
          </p:cNvPicPr>
          <p:nvPr/>
        </p:nvPicPr>
        <p:blipFill>
          <a:blip r:embed="rId3" cstate="print"/>
          <a:srcRect/>
          <a:stretch>
            <a:fillRect/>
          </a:stretch>
        </p:blipFill>
        <p:spPr bwMode="auto">
          <a:xfrm>
            <a:off x="685800" y="3352800"/>
            <a:ext cx="2971800" cy="2895600"/>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4267200" y="3505200"/>
            <a:ext cx="3200400" cy="25146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989012"/>
          </a:xfrm>
        </p:spPr>
        <p:txBody>
          <a:bodyPr>
            <a:normAutofit/>
          </a:bodyPr>
          <a:lstStyle/>
          <a:p>
            <a:r>
              <a:rPr lang="en-US" dirty="0" smtClean="0"/>
              <a:t>Our parameters</a:t>
            </a:r>
            <a:endParaRPr lang="en-US" dirty="0">
              <a:solidFill>
                <a:schemeClr val="tx2"/>
              </a:solidFill>
            </a:endParaRPr>
          </a:p>
        </p:txBody>
      </p:sp>
      <p:sp>
        <p:nvSpPr>
          <p:cNvPr id="3" name="Text Placeholder 2"/>
          <p:cNvSpPr>
            <a:spLocks noGrp="1"/>
          </p:cNvSpPr>
          <p:nvPr>
            <p:ph type="body" sz="quarter" idx="10"/>
          </p:nvPr>
        </p:nvSpPr>
        <p:spPr>
          <a:xfrm>
            <a:off x="304800" y="1447800"/>
            <a:ext cx="8229600" cy="2743200"/>
          </a:xfrm>
        </p:spPr>
        <p:txBody>
          <a:bodyPr>
            <a:normAutofit/>
          </a:bodyPr>
          <a:lstStyle/>
          <a:p>
            <a:r>
              <a:rPr lang="en-US" dirty="0" smtClean="0"/>
              <a:t>Number of Bins: 12.</a:t>
            </a:r>
          </a:p>
          <a:p>
            <a:r>
              <a:rPr lang="en-US" dirty="0" smtClean="0"/>
              <a:t>Number of cells:3 x 3.</a:t>
            </a:r>
          </a:p>
          <a:p>
            <a:r>
              <a:rPr lang="en-US" dirty="0" smtClean="0"/>
              <a:t>Each </a:t>
            </a:r>
            <a:r>
              <a:rPr lang="en-US" dirty="0" smtClean="0"/>
              <a:t>cell containing 30x30 pixels.</a:t>
            </a:r>
          </a:p>
          <a:p>
            <a:r>
              <a:rPr lang="en-US" dirty="0" smtClean="0"/>
              <a:t>Final descriptor size: 9x12 unit vector.</a:t>
            </a:r>
          </a:p>
          <a:p>
            <a:endParaRPr lang="en-US" dirty="0" smtClean="0"/>
          </a:p>
          <a:p>
            <a:pPr lvl="5"/>
            <a:endParaRPr lang="en-US" dirty="0" smtClean="0"/>
          </a:p>
          <a:p>
            <a:pPr lvl="5"/>
            <a:endParaRPr lang="en-US" dirty="0" smtClean="0"/>
          </a:p>
          <a:p>
            <a:pPr lvl="5"/>
            <a:endParaRPr lang="en-US" dirty="0" smtClean="0"/>
          </a:p>
          <a:p>
            <a:pPr lvl="5"/>
            <a:endParaRPr lang="en-US" dirty="0" smtClean="0"/>
          </a:p>
          <a:p>
            <a:pPr lvl="5"/>
            <a:endParaRPr lang="en-US" dirty="0" smtClean="0"/>
          </a:p>
          <a:p>
            <a:pPr lvl="5">
              <a:buNone/>
            </a:pPr>
            <a:endParaRPr lang="en-US" dirty="0" smtClean="0"/>
          </a:p>
          <a:p>
            <a:pPr lvl="1"/>
            <a:endParaRPr lang="en-US" baseline="30000" dirty="0" smtClean="0"/>
          </a:p>
          <a:p>
            <a:pPr lvl="1"/>
            <a:endParaRPr lang="en-US" dirty="0" smtClean="0"/>
          </a:p>
          <a:p>
            <a:endParaRPr lang="en-US" dirty="0" smtClean="0"/>
          </a:p>
          <a:p>
            <a:endParaRPr lang="en-US" dirty="0" smtClean="0"/>
          </a:p>
        </p:txBody>
      </p:sp>
      <p:pic>
        <p:nvPicPr>
          <p:cNvPr id="6146" name="Picture 2"/>
          <p:cNvPicPr>
            <a:picLocks noChangeAspect="1" noChangeArrowheads="1"/>
          </p:cNvPicPr>
          <p:nvPr/>
        </p:nvPicPr>
        <p:blipFill>
          <a:blip r:embed="rId3" cstate="print"/>
          <a:srcRect/>
          <a:stretch>
            <a:fillRect/>
          </a:stretch>
        </p:blipFill>
        <p:spPr bwMode="auto">
          <a:xfrm>
            <a:off x="838200" y="4419600"/>
            <a:ext cx="1981200" cy="1752600"/>
          </a:xfrm>
          <a:prstGeom prst="rect">
            <a:avLst/>
          </a:prstGeom>
          <a:noFill/>
          <a:ln w="9525">
            <a:noFill/>
            <a:miter lim="800000"/>
            <a:headEnd/>
            <a:tailEnd/>
          </a:ln>
        </p:spPr>
      </p:pic>
      <p:pic>
        <p:nvPicPr>
          <p:cNvPr id="9" name="Picture 1"/>
          <p:cNvPicPr>
            <a:picLocks noChangeAspect="1" noChangeArrowheads="1"/>
          </p:cNvPicPr>
          <p:nvPr/>
        </p:nvPicPr>
        <p:blipFill>
          <a:blip r:embed="rId4" cstate="print"/>
          <a:srcRect/>
          <a:stretch>
            <a:fillRect/>
          </a:stretch>
        </p:blipFill>
        <p:spPr bwMode="auto">
          <a:xfrm>
            <a:off x="3886200" y="4495800"/>
            <a:ext cx="1600200" cy="16764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Feature Vector</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52400" y="1752600"/>
            <a:ext cx="8839200" cy="2209800"/>
          </a:xfrm>
          <a:prstGeom prst="rect">
            <a:avLst/>
          </a:prstGeom>
          <a:noFill/>
          <a:ln w="9525">
            <a:noFill/>
            <a:miter lim="800000"/>
            <a:headEnd/>
            <a:tailEnd/>
          </a:ln>
        </p:spPr>
      </p:pic>
      <p:sp>
        <p:nvSpPr>
          <p:cNvPr id="5" name="TextBox 4"/>
          <p:cNvSpPr txBox="1"/>
          <p:nvPr/>
        </p:nvSpPr>
        <p:spPr>
          <a:xfrm>
            <a:off x="304800" y="1143000"/>
            <a:ext cx="762000" cy="381000"/>
          </a:xfrm>
          <a:prstGeom prst="rect">
            <a:avLst/>
          </a:prstGeom>
          <a:noFill/>
        </p:spPr>
        <p:txBody>
          <a:bodyPr wrap="square" rtlCol="0">
            <a:spAutoFit/>
          </a:bodyPr>
          <a:lstStyle/>
          <a:p>
            <a:r>
              <a:rPr lang="en-US" dirty="0" smtClean="0"/>
              <a:t>A</a:t>
            </a:r>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228600" y="4876800"/>
            <a:ext cx="8763000" cy="1771650"/>
          </a:xfrm>
          <a:prstGeom prst="rect">
            <a:avLst/>
          </a:prstGeom>
          <a:noFill/>
          <a:ln w="9525">
            <a:noFill/>
            <a:miter lim="800000"/>
            <a:headEnd/>
            <a:tailEnd/>
          </a:ln>
        </p:spPr>
      </p:pic>
      <p:sp>
        <p:nvSpPr>
          <p:cNvPr id="7" name="TextBox 6"/>
          <p:cNvSpPr txBox="1"/>
          <p:nvPr/>
        </p:nvSpPr>
        <p:spPr>
          <a:xfrm>
            <a:off x="228600" y="4343400"/>
            <a:ext cx="762000" cy="381000"/>
          </a:xfrm>
          <a:prstGeom prst="rect">
            <a:avLst/>
          </a:prstGeom>
          <a:noFill/>
        </p:spPr>
        <p:txBody>
          <a:bodyPr wrap="square" rtlCol="0">
            <a:spAutoFit/>
          </a:bodyPr>
          <a:lstStyle/>
          <a:p>
            <a:r>
              <a:rPr lang="en-US" dirty="0" smtClean="0"/>
              <a:t>B</a:t>
            </a:r>
            <a:endParaRPr lang="en-US" dirty="0"/>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3124200"/>
            <a:ext cx="8382000" cy="989012"/>
          </a:xfrm>
        </p:spPr>
        <p:txBody>
          <a:bodyPr>
            <a:normAutofit/>
          </a:bodyPr>
          <a:lstStyle/>
          <a:p>
            <a:r>
              <a:rPr lang="en-US" dirty="0" smtClean="0">
                <a:solidFill>
                  <a:schemeClr val="tx2"/>
                </a:solidFill>
              </a:rPr>
              <a:t>Neural Network</a:t>
            </a:r>
            <a:endParaRPr lang="en-US" dirty="0">
              <a:solidFill>
                <a:schemeClr val="tx2"/>
              </a:solidFill>
            </a:endParaRP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64797"/>
          </a:xfrm>
        </p:spPr>
        <p:txBody>
          <a:bodyPr/>
          <a:lstStyle/>
          <a:p>
            <a:r>
              <a:rPr lang="en-US" dirty="0" smtClean="0"/>
              <a:t>Initial Network Architecture</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828800" y="1905000"/>
            <a:ext cx="5257800" cy="3657600"/>
          </a:xfrm>
          <a:prstGeom prst="rect">
            <a:avLst/>
          </a:prstGeom>
          <a:noFill/>
          <a:ln w="9525">
            <a:noFill/>
            <a:miter lim="800000"/>
            <a:headEnd/>
            <a:tailEnd/>
          </a:ln>
        </p:spPr>
      </p:pic>
      <p:sp>
        <p:nvSpPr>
          <p:cNvPr id="11" name="Rectangle 10"/>
          <p:cNvSpPr/>
          <p:nvPr/>
        </p:nvSpPr>
        <p:spPr bwMode="auto">
          <a:xfrm>
            <a:off x="2133600" y="24384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1</a:t>
            </a:r>
            <a:endParaRPr lang="en-US" sz="1000" dirty="0" smtClean="0">
              <a:solidFill>
                <a:sysClr val="windowText" lastClr="000000"/>
              </a:solidFill>
              <a:effectLst>
                <a:outerShdw blurRad="38100" dist="38100" dir="2700000" algn="tl">
                  <a:srgbClr val="000000">
                    <a:alpha val="43137"/>
                  </a:srgbClr>
                </a:outerShdw>
              </a:effectLst>
              <a:latin typeface="Segoe" pitchFamily="34" charset="0"/>
            </a:endParaRPr>
          </a:p>
        </p:txBody>
      </p:sp>
      <p:sp>
        <p:nvSpPr>
          <p:cNvPr id="12" name="Rectangle 11"/>
          <p:cNvSpPr/>
          <p:nvPr/>
        </p:nvSpPr>
        <p:spPr bwMode="auto">
          <a:xfrm>
            <a:off x="2133600" y="3124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2</a:t>
            </a:r>
            <a:endParaRPr lang="en-US" sz="1000" dirty="0" smtClean="0">
              <a:solidFill>
                <a:sysClr val="windowText" lastClr="000000"/>
              </a:solidFill>
              <a:effectLst>
                <a:outerShdw blurRad="38100" dist="38100" dir="2700000" algn="tl">
                  <a:srgbClr val="000000">
                    <a:alpha val="43137"/>
                  </a:srgbClr>
                </a:outerShdw>
              </a:effectLst>
              <a:latin typeface="Segoe" pitchFamily="34" charset="0"/>
            </a:endParaRPr>
          </a:p>
        </p:txBody>
      </p:sp>
      <p:sp>
        <p:nvSpPr>
          <p:cNvPr id="13" name="Rectangle 12"/>
          <p:cNvSpPr/>
          <p:nvPr/>
        </p:nvSpPr>
        <p:spPr bwMode="auto">
          <a:xfrm>
            <a:off x="2133600" y="3886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3</a:t>
            </a:r>
            <a:endParaRPr lang="en-US" sz="1000" dirty="0" smtClean="0">
              <a:solidFill>
                <a:sysClr val="windowText" lastClr="000000"/>
              </a:solidFill>
              <a:effectLst>
                <a:outerShdw blurRad="38100" dist="38100" dir="2700000" algn="tl">
                  <a:srgbClr val="000000">
                    <a:alpha val="43137"/>
                  </a:srgbClr>
                </a:outerShdw>
              </a:effectLst>
              <a:latin typeface="Segoe" pitchFamily="34" charset="0"/>
            </a:endParaRPr>
          </a:p>
        </p:txBody>
      </p:sp>
      <p:sp>
        <p:nvSpPr>
          <p:cNvPr id="14" name="Rectangle 13"/>
          <p:cNvSpPr/>
          <p:nvPr/>
        </p:nvSpPr>
        <p:spPr bwMode="auto">
          <a:xfrm>
            <a:off x="2057400" y="4724400"/>
            <a:ext cx="5334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108</a:t>
            </a:r>
            <a:endParaRPr lang="en-US" sz="1000" dirty="0" smtClean="0">
              <a:solidFill>
                <a:sysClr val="windowText" lastClr="000000"/>
              </a:solidFill>
              <a:effectLst>
                <a:outerShdw blurRad="38100" dist="38100" dir="2700000" algn="tl">
                  <a:srgbClr val="000000">
                    <a:alpha val="43137"/>
                  </a:srgbClr>
                </a:outerShdw>
              </a:effectLst>
              <a:latin typeface="Segoe" pitchFamily="34" charset="0"/>
            </a:endParaRPr>
          </a:p>
        </p:txBody>
      </p:sp>
      <p:sp>
        <p:nvSpPr>
          <p:cNvPr id="15" name="Rectangle 14"/>
          <p:cNvSpPr/>
          <p:nvPr/>
        </p:nvSpPr>
        <p:spPr bwMode="auto">
          <a:xfrm>
            <a:off x="3124200" y="24384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1</a:t>
            </a:r>
            <a:endParaRPr lang="en-US" sz="1000" dirty="0" smtClean="0">
              <a:solidFill>
                <a:sysClr val="windowText" lastClr="000000"/>
              </a:solidFill>
              <a:effectLst>
                <a:outerShdw blurRad="38100" dist="38100" dir="2700000" algn="tl">
                  <a:srgbClr val="000000">
                    <a:alpha val="43137"/>
                  </a:srgbClr>
                </a:outerShdw>
              </a:effectLst>
              <a:latin typeface="Segoe" pitchFamily="34" charset="0"/>
            </a:endParaRPr>
          </a:p>
        </p:txBody>
      </p:sp>
      <p:sp>
        <p:nvSpPr>
          <p:cNvPr id="16" name="Rectangle 15"/>
          <p:cNvSpPr/>
          <p:nvPr/>
        </p:nvSpPr>
        <p:spPr bwMode="auto">
          <a:xfrm>
            <a:off x="3124200" y="3124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2</a:t>
            </a:r>
            <a:endParaRPr lang="en-US" sz="1000" dirty="0" smtClean="0">
              <a:solidFill>
                <a:sysClr val="windowText" lastClr="000000"/>
              </a:solidFill>
              <a:effectLst>
                <a:outerShdw blurRad="38100" dist="38100" dir="2700000" algn="tl">
                  <a:srgbClr val="000000">
                    <a:alpha val="43137"/>
                  </a:srgbClr>
                </a:outerShdw>
              </a:effectLst>
              <a:latin typeface="Segoe" pitchFamily="34" charset="0"/>
            </a:endParaRPr>
          </a:p>
        </p:txBody>
      </p:sp>
      <p:sp>
        <p:nvSpPr>
          <p:cNvPr id="17" name="Rectangle 16"/>
          <p:cNvSpPr/>
          <p:nvPr/>
        </p:nvSpPr>
        <p:spPr bwMode="auto">
          <a:xfrm>
            <a:off x="4267200" y="3124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2</a:t>
            </a:r>
            <a:endParaRPr lang="en-US" sz="1000" dirty="0" smtClean="0">
              <a:solidFill>
                <a:sysClr val="windowText" lastClr="000000"/>
              </a:solidFill>
              <a:effectLst>
                <a:outerShdw blurRad="38100" dist="38100" dir="2700000" algn="tl">
                  <a:srgbClr val="000000">
                    <a:alpha val="43137"/>
                  </a:srgbClr>
                </a:outerShdw>
              </a:effectLst>
              <a:latin typeface="Segoe" pitchFamily="34" charset="0"/>
            </a:endParaRPr>
          </a:p>
        </p:txBody>
      </p:sp>
      <p:sp>
        <p:nvSpPr>
          <p:cNvPr id="18" name="Rectangle 17"/>
          <p:cNvSpPr/>
          <p:nvPr/>
        </p:nvSpPr>
        <p:spPr bwMode="auto">
          <a:xfrm>
            <a:off x="5334000" y="3124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2</a:t>
            </a:r>
            <a:endParaRPr lang="en-US" sz="1000" dirty="0" smtClean="0">
              <a:solidFill>
                <a:sysClr val="windowText" lastClr="000000"/>
              </a:solidFill>
              <a:effectLst>
                <a:outerShdw blurRad="38100" dist="38100" dir="2700000" algn="tl">
                  <a:srgbClr val="000000">
                    <a:alpha val="43137"/>
                  </a:srgbClr>
                </a:outerShdw>
              </a:effectLst>
              <a:latin typeface="Segoe" pitchFamily="34" charset="0"/>
            </a:endParaRPr>
          </a:p>
        </p:txBody>
      </p:sp>
      <p:sp>
        <p:nvSpPr>
          <p:cNvPr id="19" name="Rectangle 18"/>
          <p:cNvSpPr/>
          <p:nvPr/>
        </p:nvSpPr>
        <p:spPr bwMode="auto">
          <a:xfrm>
            <a:off x="4191000" y="24384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1</a:t>
            </a:r>
            <a:endParaRPr lang="en-US" sz="1000" dirty="0" smtClean="0">
              <a:solidFill>
                <a:sysClr val="windowText" lastClr="000000"/>
              </a:solidFill>
              <a:effectLst>
                <a:outerShdw blurRad="38100" dist="38100" dir="2700000" algn="tl">
                  <a:srgbClr val="000000">
                    <a:alpha val="43137"/>
                  </a:srgbClr>
                </a:outerShdw>
              </a:effectLst>
              <a:latin typeface="Segoe" pitchFamily="34" charset="0"/>
            </a:endParaRPr>
          </a:p>
        </p:txBody>
      </p:sp>
      <p:sp>
        <p:nvSpPr>
          <p:cNvPr id="20" name="Rectangle 19"/>
          <p:cNvSpPr/>
          <p:nvPr/>
        </p:nvSpPr>
        <p:spPr bwMode="auto">
          <a:xfrm>
            <a:off x="5257800" y="24384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1</a:t>
            </a:r>
            <a:endParaRPr lang="en-US" sz="1000" dirty="0" smtClean="0">
              <a:solidFill>
                <a:sysClr val="windowText" lastClr="000000"/>
              </a:solidFill>
              <a:effectLst>
                <a:outerShdw blurRad="38100" dist="38100" dir="2700000" algn="tl">
                  <a:srgbClr val="000000">
                    <a:alpha val="43137"/>
                  </a:srgbClr>
                </a:outerShdw>
              </a:effectLst>
              <a:latin typeface="Segoe" pitchFamily="34" charset="0"/>
            </a:endParaRPr>
          </a:p>
        </p:txBody>
      </p:sp>
      <p:sp>
        <p:nvSpPr>
          <p:cNvPr id="21" name="Rectangle 20"/>
          <p:cNvSpPr/>
          <p:nvPr/>
        </p:nvSpPr>
        <p:spPr bwMode="auto">
          <a:xfrm>
            <a:off x="3124200" y="3886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3</a:t>
            </a:r>
            <a:endParaRPr lang="en-US" sz="1000" dirty="0" smtClean="0">
              <a:solidFill>
                <a:sysClr val="windowText" lastClr="000000"/>
              </a:solidFill>
              <a:effectLst>
                <a:outerShdw blurRad="38100" dist="38100" dir="2700000" algn="tl">
                  <a:srgbClr val="000000">
                    <a:alpha val="43137"/>
                  </a:srgbClr>
                </a:outerShdw>
              </a:effectLst>
              <a:latin typeface="Segoe" pitchFamily="34" charset="0"/>
            </a:endParaRPr>
          </a:p>
        </p:txBody>
      </p:sp>
      <p:sp>
        <p:nvSpPr>
          <p:cNvPr id="22" name="Rectangle 21"/>
          <p:cNvSpPr/>
          <p:nvPr/>
        </p:nvSpPr>
        <p:spPr bwMode="auto">
          <a:xfrm>
            <a:off x="4191000" y="3886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3</a:t>
            </a:r>
            <a:endParaRPr lang="en-US" sz="1000" dirty="0" smtClean="0">
              <a:solidFill>
                <a:sysClr val="windowText" lastClr="000000"/>
              </a:solidFill>
              <a:effectLst>
                <a:outerShdw blurRad="38100" dist="38100" dir="2700000" algn="tl">
                  <a:srgbClr val="000000">
                    <a:alpha val="43137"/>
                  </a:srgbClr>
                </a:outerShdw>
              </a:effectLst>
              <a:latin typeface="Segoe" pitchFamily="34" charset="0"/>
            </a:endParaRPr>
          </a:p>
        </p:txBody>
      </p:sp>
      <p:sp>
        <p:nvSpPr>
          <p:cNvPr id="23" name="Rectangle 22"/>
          <p:cNvSpPr/>
          <p:nvPr/>
        </p:nvSpPr>
        <p:spPr bwMode="auto">
          <a:xfrm>
            <a:off x="5257800" y="3886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3</a:t>
            </a:r>
            <a:endParaRPr lang="en-US" sz="1000" dirty="0" smtClean="0">
              <a:solidFill>
                <a:sysClr val="windowText" lastClr="000000"/>
              </a:solidFill>
              <a:effectLst>
                <a:outerShdw blurRad="38100" dist="38100" dir="2700000" algn="tl">
                  <a:srgbClr val="000000">
                    <a:alpha val="43137"/>
                  </a:srgbClr>
                </a:outerShdw>
              </a:effectLst>
              <a:latin typeface="Segoe" pitchFamily="34" charset="0"/>
            </a:endParaRPr>
          </a:p>
        </p:txBody>
      </p:sp>
      <p:sp>
        <p:nvSpPr>
          <p:cNvPr id="24" name="Rectangle 23"/>
          <p:cNvSpPr/>
          <p:nvPr/>
        </p:nvSpPr>
        <p:spPr bwMode="auto">
          <a:xfrm>
            <a:off x="3048000" y="4724400"/>
            <a:ext cx="5334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108</a:t>
            </a:r>
            <a:endParaRPr lang="en-US" sz="1000" dirty="0" smtClean="0">
              <a:solidFill>
                <a:sysClr val="windowText" lastClr="000000"/>
              </a:solidFill>
              <a:effectLst>
                <a:outerShdw blurRad="38100" dist="38100" dir="2700000" algn="tl">
                  <a:srgbClr val="000000">
                    <a:alpha val="43137"/>
                  </a:srgbClr>
                </a:outerShdw>
              </a:effectLst>
              <a:latin typeface="Segoe" pitchFamily="34" charset="0"/>
            </a:endParaRPr>
          </a:p>
        </p:txBody>
      </p:sp>
      <p:sp>
        <p:nvSpPr>
          <p:cNvPr id="25" name="Rectangle 24"/>
          <p:cNvSpPr/>
          <p:nvPr/>
        </p:nvSpPr>
        <p:spPr bwMode="auto">
          <a:xfrm>
            <a:off x="4191000" y="4724400"/>
            <a:ext cx="5334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108</a:t>
            </a:r>
            <a:endParaRPr lang="en-US" sz="1000" dirty="0" smtClean="0">
              <a:solidFill>
                <a:sysClr val="windowText" lastClr="000000"/>
              </a:solidFill>
              <a:effectLst>
                <a:outerShdw blurRad="38100" dist="38100" dir="2700000" algn="tl">
                  <a:srgbClr val="000000">
                    <a:alpha val="43137"/>
                  </a:srgbClr>
                </a:outerShdw>
              </a:effectLst>
              <a:latin typeface="Segoe" pitchFamily="34" charset="0"/>
            </a:endParaRPr>
          </a:p>
        </p:txBody>
      </p:sp>
      <p:sp>
        <p:nvSpPr>
          <p:cNvPr id="26" name="Rectangle 25"/>
          <p:cNvSpPr/>
          <p:nvPr/>
        </p:nvSpPr>
        <p:spPr bwMode="auto">
          <a:xfrm>
            <a:off x="5181600" y="4724400"/>
            <a:ext cx="5334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21</a:t>
            </a:r>
            <a:endParaRPr lang="en-US" sz="1000" dirty="0" smtClean="0">
              <a:solidFill>
                <a:sysClr val="windowText" lastClr="000000"/>
              </a:solidFill>
              <a:effectLst>
                <a:outerShdw blurRad="38100" dist="38100" dir="2700000" algn="tl">
                  <a:srgbClr val="000000">
                    <a:alpha val="43137"/>
                  </a:srgbClr>
                </a:outerShdw>
              </a:effectLst>
              <a:latin typeface="Segoe" pitchFamily="34" charset="0"/>
            </a:endParaRPr>
          </a:p>
        </p:txBody>
      </p:sp>
      <p:sp>
        <p:nvSpPr>
          <p:cNvPr id="27" name="Rectangle 26"/>
          <p:cNvSpPr/>
          <p:nvPr/>
        </p:nvSpPr>
        <p:spPr bwMode="auto">
          <a:xfrm>
            <a:off x="2971800" y="1981200"/>
            <a:ext cx="990600" cy="304800"/>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smtClean="0">
                <a:solidFill>
                  <a:sysClr val="windowText" lastClr="000000"/>
                </a:solidFill>
                <a:effectLst>
                  <a:outerShdw blurRad="38100" dist="38100" dir="2700000" algn="tl">
                    <a:srgbClr val="000000">
                      <a:alpha val="43137"/>
                    </a:srgbClr>
                  </a:outerShdw>
                </a:effectLst>
                <a:latin typeface="Segoe" pitchFamily="34" charset="0"/>
              </a:rPr>
              <a:t>Bias 1</a:t>
            </a:r>
            <a:endParaRPr lang="en-US" sz="1200" dirty="0" smtClean="0">
              <a:solidFill>
                <a:sysClr val="windowText" lastClr="000000"/>
              </a:solidFill>
              <a:effectLst>
                <a:outerShdw blurRad="38100" dist="38100" dir="2700000" algn="tl">
                  <a:srgbClr val="000000">
                    <a:alpha val="43137"/>
                  </a:srgbClr>
                </a:outerShdw>
              </a:effectLst>
              <a:latin typeface="Segoe" pitchFamily="34" charset="0"/>
            </a:endParaRPr>
          </a:p>
        </p:txBody>
      </p:sp>
      <p:sp>
        <p:nvSpPr>
          <p:cNvPr id="28" name="Rectangle 27"/>
          <p:cNvSpPr/>
          <p:nvPr/>
        </p:nvSpPr>
        <p:spPr bwMode="auto">
          <a:xfrm>
            <a:off x="4114800" y="1981200"/>
            <a:ext cx="990600" cy="304800"/>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smtClean="0">
                <a:solidFill>
                  <a:sysClr val="windowText" lastClr="000000"/>
                </a:solidFill>
                <a:effectLst>
                  <a:outerShdw blurRad="38100" dist="38100" dir="2700000" algn="tl">
                    <a:srgbClr val="000000">
                      <a:alpha val="43137"/>
                    </a:srgbClr>
                  </a:outerShdw>
                </a:effectLst>
                <a:latin typeface="Segoe" pitchFamily="34" charset="0"/>
              </a:rPr>
              <a:t>Bias 2</a:t>
            </a:r>
            <a:endParaRPr lang="en-US" sz="1200" dirty="0" smtClean="0">
              <a:solidFill>
                <a:sysClr val="windowText" lastClr="000000"/>
              </a:solidFill>
              <a:effectLst>
                <a:outerShdw blurRad="38100" dist="38100" dir="2700000" algn="tl">
                  <a:srgbClr val="000000">
                    <a:alpha val="43137"/>
                  </a:srgbClr>
                </a:outerShdw>
              </a:effectLst>
              <a:latin typeface="Segoe" pitchFamily="34" charset="0"/>
            </a:endParaRPr>
          </a:p>
        </p:txBody>
      </p:sp>
      <p:sp>
        <p:nvSpPr>
          <p:cNvPr id="29" name="Rectangle 28"/>
          <p:cNvSpPr/>
          <p:nvPr/>
        </p:nvSpPr>
        <p:spPr bwMode="auto">
          <a:xfrm>
            <a:off x="1905000" y="1981200"/>
            <a:ext cx="838200" cy="304800"/>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smtClean="0">
                <a:solidFill>
                  <a:sysClr val="windowText" lastClr="000000"/>
                </a:solidFill>
                <a:effectLst>
                  <a:outerShdw blurRad="38100" dist="38100" dir="2700000" algn="tl">
                    <a:srgbClr val="000000">
                      <a:alpha val="43137"/>
                    </a:srgbClr>
                  </a:outerShdw>
                </a:effectLst>
                <a:latin typeface="Segoe" pitchFamily="34" charset="0"/>
              </a:rPr>
              <a:t>Input</a:t>
            </a:r>
            <a:endParaRPr lang="en-US" sz="1200" dirty="0" smtClean="0">
              <a:solidFill>
                <a:sysClr val="windowText" lastClr="000000"/>
              </a:solidFill>
              <a:effectLst>
                <a:outerShdw blurRad="38100" dist="38100" dir="2700000" algn="tl">
                  <a:srgbClr val="000000">
                    <a:alpha val="43137"/>
                  </a:srgbClr>
                </a:outerShdw>
              </a:effectLst>
              <a:latin typeface="Segoe" pitchFamily="34" charset="0"/>
            </a:endParaRPr>
          </a:p>
        </p:txBody>
      </p:sp>
      <p:sp>
        <p:nvSpPr>
          <p:cNvPr id="30" name="Rectangle 29"/>
          <p:cNvSpPr/>
          <p:nvPr/>
        </p:nvSpPr>
        <p:spPr bwMode="auto">
          <a:xfrm>
            <a:off x="6096000" y="1981200"/>
            <a:ext cx="838200" cy="304800"/>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smtClean="0">
                <a:solidFill>
                  <a:sysClr val="windowText" lastClr="000000"/>
                </a:solidFill>
                <a:effectLst>
                  <a:outerShdw blurRad="38100" dist="38100" dir="2700000" algn="tl">
                    <a:srgbClr val="000000">
                      <a:alpha val="43137"/>
                    </a:srgbClr>
                  </a:outerShdw>
                </a:effectLst>
                <a:latin typeface="Segoe" pitchFamily="34" charset="0"/>
              </a:rPr>
              <a:t>Output</a:t>
            </a:r>
            <a:endParaRPr lang="en-US" sz="1200" dirty="0" smtClean="0">
              <a:solidFill>
                <a:sysClr val="windowText" lastClr="000000"/>
              </a:solidFill>
              <a:effectLst>
                <a:outerShdw blurRad="38100" dist="38100" dir="2700000" algn="tl">
                  <a:srgbClr val="000000">
                    <a:alpha val="43137"/>
                  </a:srgbClr>
                </a:outerShdw>
              </a:effectLst>
              <a:latin typeface="Segoe" pitchFamily="34" charset="0"/>
            </a:endParaRPr>
          </a:p>
        </p:txBody>
      </p:sp>
      <p:sp>
        <p:nvSpPr>
          <p:cNvPr id="31" name="Rectangle 30"/>
          <p:cNvSpPr/>
          <p:nvPr/>
        </p:nvSpPr>
        <p:spPr bwMode="auto">
          <a:xfrm>
            <a:off x="2895600" y="1371600"/>
            <a:ext cx="2133600" cy="381000"/>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effectLst>
                  <a:outerShdw blurRad="38100" dist="38100" dir="2700000" algn="tl">
                    <a:srgbClr val="000000">
                      <a:alpha val="43137"/>
                    </a:srgbClr>
                  </a:outerShdw>
                </a:effectLst>
                <a:latin typeface="Segoe" pitchFamily="34" charset="0"/>
              </a:rPr>
              <a:t>Hidden layers </a:t>
            </a:r>
            <a:endParaRPr lang="en-US" dirty="0" smtClean="0">
              <a:solidFill>
                <a:sysClr val="windowText" lastClr="000000"/>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64797"/>
          </a:xfrm>
        </p:spPr>
        <p:txBody>
          <a:bodyPr/>
          <a:lstStyle/>
          <a:p>
            <a:r>
              <a:rPr lang="en-US" dirty="0" smtClean="0"/>
              <a:t>Transfer function- </a:t>
            </a:r>
            <a:r>
              <a:rPr lang="en-US" dirty="0" err="1" smtClean="0"/>
              <a:t>tansig</a:t>
            </a:r>
            <a:endParaRPr lang="en-US" dirty="0"/>
          </a:p>
        </p:txBody>
      </p:sp>
      <p:sp>
        <p:nvSpPr>
          <p:cNvPr id="3" name="Content Placeholder 2"/>
          <p:cNvSpPr>
            <a:spLocks noGrp="1"/>
          </p:cNvSpPr>
          <p:nvPr>
            <p:ph idx="1"/>
          </p:nvPr>
        </p:nvSpPr>
        <p:spPr>
          <a:xfrm>
            <a:off x="381000" y="1219200"/>
            <a:ext cx="8153400" cy="4953000"/>
          </a:xfrm>
        </p:spPr>
        <p:txBody>
          <a:bodyPr>
            <a:normAutofit/>
          </a:bodyPr>
          <a:lstStyle/>
          <a:p>
            <a:pPr>
              <a:buNone/>
            </a:pPr>
            <a:endParaRPr lang="en-US" dirty="0" smtClean="0"/>
          </a:p>
          <a:p>
            <a:pPr algn="just"/>
            <a:r>
              <a:rPr lang="en-IN" dirty="0" err="1" smtClean="0"/>
              <a:t>tansig</a:t>
            </a:r>
            <a:r>
              <a:rPr lang="en-IN" dirty="0" smtClean="0"/>
              <a:t> function is the hyperbolic sigmoid transfer function.</a:t>
            </a:r>
          </a:p>
          <a:p>
            <a:pPr algn="just"/>
            <a:r>
              <a:rPr lang="en-IN" dirty="0" smtClean="0"/>
              <a:t>Takes values from -1 to +1</a:t>
            </a:r>
          </a:p>
          <a:p>
            <a:endParaRPr lang="en-US" dirty="0" smtClean="0"/>
          </a:p>
        </p:txBody>
      </p:sp>
      <p:pic>
        <p:nvPicPr>
          <p:cNvPr id="4" name="Picture 3"/>
          <p:cNvPicPr>
            <a:picLocks noChangeAspect="1" noChangeArrowheads="1"/>
          </p:cNvPicPr>
          <p:nvPr/>
        </p:nvPicPr>
        <p:blipFill>
          <a:blip r:embed="rId2" cstate="print"/>
          <a:srcRect/>
          <a:stretch>
            <a:fillRect/>
          </a:stretch>
        </p:blipFill>
        <p:spPr bwMode="auto">
          <a:xfrm>
            <a:off x="2590800" y="3962400"/>
            <a:ext cx="3048000" cy="18288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457200" y="3352800"/>
            <a:ext cx="3505200" cy="32004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5181600" y="3352800"/>
            <a:ext cx="3581400" cy="3200400"/>
          </a:xfrm>
          <a:prstGeom prst="rect">
            <a:avLst/>
          </a:prstGeom>
          <a:noFill/>
          <a:ln w="9525">
            <a:noFill/>
            <a:miter lim="800000"/>
            <a:headEnd/>
            <a:tailEnd/>
          </a:ln>
        </p:spPr>
      </p:pic>
      <p:sp>
        <p:nvSpPr>
          <p:cNvPr id="5" name="Content Placeholder 2"/>
          <p:cNvSpPr txBox="1">
            <a:spLocks/>
          </p:cNvSpPr>
          <p:nvPr/>
        </p:nvSpPr>
        <p:spPr>
          <a:xfrm>
            <a:off x="533400" y="457200"/>
            <a:ext cx="8153400" cy="4953000"/>
          </a:xfrm>
          <a:prstGeom prst="rect">
            <a:avLst/>
          </a:prstGeom>
        </p:spPr>
        <p:txBody>
          <a:bodyPr>
            <a:norm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l" defTabSz="914363" rtl="0" eaLnBrk="1" fontAlgn="auto" latinLnBrk="0" hangingPunct="1">
              <a:lnSpc>
                <a:spcPct val="90000"/>
              </a:lnSpc>
              <a:spcBef>
                <a:spcPct val="20000"/>
              </a:spcBef>
              <a:spcAft>
                <a:spcPts val="0"/>
              </a:spcAft>
              <a:buClrTx/>
              <a:buSzTx/>
              <a:buFontTx/>
              <a:buBlip>
                <a:blip r:embed="rId4"/>
              </a:buBlip>
              <a:tabLst/>
              <a:defRPr/>
            </a:pPr>
            <a:r>
              <a:rPr lang="en-US" sz="3200" noProof="0" dirty="0" smtClean="0"/>
              <a:t>ISL characters had several ambiguities. Example: m and n, p and d.</a:t>
            </a:r>
          </a:p>
          <a:p>
            <a:pPr marL="396875" marR="0" lvl="0" indent="-396875" algn="l" defTabSz="914363" rtl="0" eaLnBrk="1" fontAlgn="auto" latinLnBrk="0" hangingPunct="1">
              <a:lnSpc>
                <a:spcPct val="90000"/>
              </a:lnSpc>
              <a:spcBef>
                <a:spcPct val="20000"/>
              </a:spcBef>
              <a:spcAft>
                <a:spcPts val="0"/>
              </a:spcAft>
              <a:buClrTx/>
              <a:buSzTx/>
              <a:buFontTx/>
              <a:buBlip>
                <a:blip r:embed="rId4"/>
              </a:buBlip>
              <a:tabLst/>
              <a:defRPr/>
            </a:pPr>
            <a:r>
              <a:rPr lang="en-US" sz="3200" dirty="0" smtClean="0"/>
              <a:t>When 20 characters where trained and tested using a single network</a:t>
            </a:r>
            <a:r>
              <a:rPr lang="en-US" sz="3200" noProof="0" dirty="0" smtClean="0"/>
              <a:t> recognition was erratic.</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81000" y="1828800"/>
            <a:ext cx="8382000" cy="3841052"/>
          </a:xfrm>
        </p:spPr>
        <p:txBody>
          <a:bodyPr/>
          <a:lstStyle/>
          <a:p>
            <a:pPr algn="just"/>
            <a:r>
              <a:rPr lang="en-US" dirty="0" smtClean="0"/>
              <a:t>Developing a real time system that accepts Indian Sign Language gestures as input through a webcam.</a:t>
            </a:r>
          </a:p>
          <a:p>
            <a:pPr algn="just"/>
            <a:r>
              <a:rPr lang="en-US" dirty="0" smtClean="0"/>
              <a:t>Processing the input using Image Processing techniques.</a:t>
            </a:r>
          </a:p>
          <a:p>
            <a:pPr algn="just"/>
            <a:r>
              <a:rPr lang="en-US" dirty="0" smtClean="0"/>
              <a:t>Outputting the character corresponding to the gesture in text format.</a:t>
            </a:r>
          </a:p>
          <a:p>
            <a:pPr>
              <a:buNone/>
            </a:pPr>
            <a:r>
              <a:rPr lang="en-US" dirty="0" smtClean="0"/>
              <a:t> </a:t>
            </a:r>
          </a:p>
        </p:txBody>
      </p:sp>
      <p:sp>
        <p:nvSpPr>
          <p:cNvPr id="10" name="Title 1"/>
          <p:cNvSpPr txBox="1">
            <a:spLocks/>
          </p:cNvSpPr>
          <p:nvPr/>
        </p:nvSpPr>
        <p:spPr>
          <a:xfrm>
            <a:off x="533400" y="228600"/>
            <a:ext cx="8382000" cy="1163395"/>
          </a:xfrm>
          <a:prstGeom prst="rect">
            <a:avLst/>
          </a:prstGeom>
        </p:spPr>
        <p:txBody>
          <a:bodyPr vert="horz" wrap="square" lIns="0" tIns="0" rIns="0" bIns="0" rtlCol="0" anchor="t">
            <a:norm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lang="en-US" sz="4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cs typeface="Arial" charset="0"/>
              </a:rPr>
              <a:t>Problem Statement</a:t>
            </a:r>
            <a:r>
              <a:rPr kumimoji="0" lang="en-US" sz="4800" b="0" i="0" u="none" strike="noStrike" kern="1200" cap="none" spc="-150" normalizeH="0" baseline="0" noProof="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mj-lt"/>
                <a:ea typeface="+mn-ea"/>
                <a:cs typeface="Arial" charset="0"/>
              </a:rPr>
              <a:t/>
            </a:r>
            <a:br>
              <a:rPr kumimoji="0" lang="en-US" sz="4800" b="0" i="0" u="none" strike="noStrike" kern="1200" cap="none" spc="-150" normalizeH="0" baseline="0" noProof="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mj-lt"/>
                <a:ea typeface="+mn-ea"/>
                <a:cs typeface="Arial" charset="0"/>
              </a:rPr>
            </a:br>
            <a:r>
              <a:rPr lang="en-US" sz="3600" spc="-150" dirty="0" smtClean="0">
                <a:ln w="3175">
                  <a:noFill/>
                </a:ln>
                <a:solidFill>
                  <a:schemeClr val="tx2"/>
                </a:solidFill>
                <a:effectLst>
                  <a:outerShdw blurRad="50800" dist="38100" dir="2700000" algn="tl" rotWithShape="0">
                    <a:prstClr val="black">
                      <a:alpha val="40000"/>
                    </a:prstClr>
                  </a:outerShdw>
                </a:effectLst>
                <a:latin typeface="+mj-lt"/>
                <a:cs typeface="Arial" charset="0"/>
              </a:rPr>
              <a:t>What are we trying to do?</a:t>
            </a:r>
            <a:endParaRPr kumimoji="0" lang="en-US" sz="4800" b="0" i="0" u="none" strike="noStrike" kern="1200" cap="none" spc="-150" normalizeH="0" baseline="0" noProof="0" dirty="0">
              <a:ln w="3175">
                <a:noFill/>
              </a:ln>
              <a:solidFill>
                <a:schemeClr val="tx2"/>
              </a:solidFill>
              <a:effectLst>
                <a:outerShdw blurRad="50800" dist="38100" dir="2700000" algn="tl" rotWithShape="0">
                  <a:prstClr val="black">
                    <a:alpha val="40000"/>
                  </a:prstClr>
                </a:outerShdw>
              </a:effectLst>
              <a:uLnTx/>
              <a:uFillTx/>
              <a:latin typeface="+mj-lt"/>
              <a:ea typeface="+mn-ea"/>
              <a:cs typeface="Arial" charset="0"/>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64797"/>
          </a:xfrm>
        </p:spPr>
        <p:txBody>
          <a:bodyPr/>
          <a:lstStyle/>
          <a:p>
            <a:r>
              <a:rPr lang="en-US" dirty="0" smtClean="0"/>
              <a:t>Proposed</a:t>
            </a:r>
            <a:r>
              <a:rPr lang="en-US" dirty="0" smtClean="0"/>
              <a:t> </a:t>
            </a:r>
            <a:r>
              <a:rPr lang="en-US" dirty="0" smtClean="0"/>
              <a:t>Network Architecture</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219200" y="1752600"/>
            <a:ext cx="6324600" cy="33528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Details</a:t>
            </a:r>
            <a:endParaRPr lang="en-US" dirty="0"/>
          </a:p>
        </p:txBody>
      </p:sp>
      <p:sp>
        <p:nvSpPr>
          <p:cNvPr id="4" name="Content Placeholder 2"/>
          <p:cNvSpPr txBox="1">
            <a:spLocks noGrp="1"/>
          </p:cNvSpPr>
          <p:nvPr>
            <p:ph idx="1"/>
          </p:nvPr>
        </p:nvSpPr>
        <p:spPr>
          <a:xfrm>
            <a:off x="381000" y="1412875"/>
            <a:ext cx="4191000" cy="2339102"/>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Blip>
                <a:blip r:embed="rId2"/>
              </a:buBlip>
              <a:tabLst/>
              <a:defRPr/>
            </a:pPr>
            <a:r>
              <a:rPr lang="en-US" sz="3200" dirty="0" smtClean="0"/>
              <a:t>Two hand: </a:t>
            </a:r>
            <a:r>
              <a:rPr lang="en-US" dirty="0" smtClean="0"/>
              <a:t>Network</a:t>
            </a:r>
            <a:r>
              <a:rPr lang="en-US" sz="3200" dirty="0" smtClean="0"/>
              <a:t> </a:t>
            </a:r>
            <a:r>
              <a:rPr lang="en-US" sz="3200" dirty="0" smtClean="0"/>
              <a:t>A</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914400" marR="0" lvl="1" indent="-396875" algn="l" defTabSz="914363" rtl="0" eaLnBrk="1" fontAlgn="auto" latinLnBrk="0" hangingPunct="1">
              <a:lnSpc>
                <a:spcPct val="90000"/>
              </a:lnSpc>
              <a:spcBef>
                <a:spcPct val="20000"/>
              </a:spcBef>
              <a:spcAft>
                <a:spcPts val="0"/>
              </a:spcAft>
              <a:buClrTx/>
              <a:buSzTx/>
              <a:buFontTx/>
              <a:buBlip>
                <a:blip r:embed="rId3"/>
              </a:buBlip>
              <a:tabLst/>
              <a:defRPr/>
            </a:pPr>
            <a:r>
              <a:rPr lang="en-US" sz="2800" noProof="0" dirty="0" smtClean="0"/>
              <a:t>2 hidden layers</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914400" marR="0" lvl="1" indent="-396875" algn="l" defTabSz="914363" rtl="0" eaLnBrk="1" fontAlgn="auto" latinLnBrk="0" hangingPunct="1">
              <a:lnSpc>
                <a:spcPct val="90000"/>
              </a:lnSpc>
              <a:spcBef>
                <a:spcPct val="20000"/>
              </a:spcBef>
              <a:spcAft>
                <a:spcPts val="0"/>
              </a:spcAft>
              <a:buClrTx/>
              <a:buSzTx/>
              <a:buFontTx/>
              <a:buBlip>
                <a:blip r:embed="rId3"/>
              </a:buBlip>
              <a:tabLst/>
              <a:defRPr/>
            </a:pPr>
            <a:r>
              <a:rPr lang="en-US" sz="2800" noProof="0" dirty="0" smtClean="0"/>
              <a:t>108 input neurons</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914400" marR="0" lvl="1" indent="-396875" algn="l" defTabSz="914363" rtl="0" eaLnBrk="1" fontAlgn="auto" latinLnBrk="0" hangingPunct="1">
              <a:lnSpc>
                <a:spcPct val="90000"/>
              </a:lnSpc>
              <a:spcBef>
                <a:spcPct val="20000"/>
              </a:spcBef>
              <a:spcAft>
                <a:spcPts val="0"/>
              </a:spcAft>
              <a:buClrTx/>
              <a:buSzTx/>
              <a:buFontTx/>
              <a:buBlip>
                <a:blip r:embed="rId3"/>
              </a:buBlip>
              <a:tabLst/>
              <a:defRPr/>
            </a:pPr>
            <a:r>
              <a:rPr lang="en-US" sz="2800" dirty="0" smtClean="0"/>
              <a:t>12</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output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neurons</a:t>
            </a:r>
          </a:p>
          <a:p>
            <a:pPr marL="914400" marR="0" lvl="1" indent="-396875" algn="l" defTabSz="914363" rtl="0" eaLnBrk="1" fontAlgn="auto" latinLnBrk="0" hangingPunct="1">
              <a:lnSpc>
                <a:spcPct val="90000"/>
              </a:lnSpc>
              <a:spcBef>
                <a:spcPct val="20000"/>
              </a:spcBef>
              <a:spcAft>
                <a:spcPts val="0"/>
              </a:spcAft>
              <a:buClrTx/>
              <a:buSzTx/>
              <a:buFontTx/>
              <a:buBlip>
                <a:blip r:embed="rId3"/>
              </a:buBlip>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2"/>
          <p:cNvSpPr txBox="1">
            <a:spLocks/>
          </p:cNvSpPr>
          <p:nvPr/>
        </p:nvSpPr>
        <p:spPr>
          <a:xfrm>
            <a:off x="4419600" y="1371600"/>
            <a:ext cx="4724400" cy="2339102"/>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Blip>
                <a:blip r:embed="rId2"/>
              </a:buBlip>
              <a:tabLst/>
              <a:defRPr/>
            </a:pPr>
            <a:r>
              <a:rPr lang="en-US" sz="3200" dirty="0" smtClean="0"/>
              <a:t>Two hand: </a:t>
            </a:r>
            <a:r>
              <a:rPr lang="en-US" sz="3200" dirty="0" smtClean="0"/>
              <a:t>Network</a:t>
            </a:r>
            <a:r>
              <a:rPr lang="en-US" sz="3200" dirty="0" smtClean="0"/>
              <a:t> B</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914400" marR="0" lvl="1" indent="-396875" algn="l" defTabSz="914363" rtl="0" eaLnBrk="1" fontAlgn="auto" latinLnBrk="0" hangingPunct="1">
              <a:lnSpc>
                <a:spcPct val="90000"/>
              </a:lnSpc>
              <a:spcBef>
                <a:spcPct val="20000"/>
              </a:spcBef>
              <a:spcAft>
                <a:spcPts val="0"/>
              </a:spcAft>
              <a:buClrTx/>
              <a:buSzTx/>
              <a:buFontTx/>
              <a:buBlip>
                <a:blip r:embed="rId3"/>
              </a:buBlip>
              <a:tabLst/>
              <a:defRPr/>
            </a:pPr>
            <a:r>
              <a:rPr lang="en-US" sz="2800" noProof="0" dirty="0" smtClean="0"/>
              <a:t>2 hidden layers</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914400" marR="0" lvl="1" indent="-396875" algn="l" defTabSz="914363" rtl="0" eaLnBrk="1" fontAlgn="auto" latinLnBrk="0" hangingPunct="1">
              <a:lnSpc>
                <a:spcPct val="90000"/>
              </a:lnSpc>
              <a:spcBef>
                <a:spcPct val="20000"/>
              </a:spcBef>
              <a:spcAft>
                <a:spcPts val="0"/>
              </a:spcAft>
              <a:buClrTx/>
              <a:buSzTx/>
              <a:buFontTx/>
              <a:buBlip>
                <a:blip r:embed="rId3"/>
              </a:buBlip>
              <a:tabLst/>
              <a:defRPr/>
            </a:pPr>
            <a:r>
              <a:rPr lang="en-US" sz="2800" noProof="0" dirty="0" smtClean="0"/>
              <a:t>108 input neurons</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914400" marR="0" lvl="1" indent="-396875" algn="l" defTabSz="914363" rtl="0" eaLnBrk="1" fontAlgn="auto" latinLnBrk="0" hangingPunct="1">
              <a:lnSpc>
                <a:spcPct val="90000"/>
              </a:lnSpc>
              <a:spcBef>
                <a:spcPct val="20000"/>
              </a:spcBef>
              <a:spcAft>
                <a:spcPts val="0"/>
              </a:spcAft>
              <a:buClrTx/>
              <a:buSzTx/>
              <a:buFontTx/>
              <a:buBlip>
                <a:blip r:embed="rId3"/>
              </a:buBlip>
              <a:tabLst/>
              <a:defRPr/>
            </a:pPr>
            <a:r>
              <a:rPr lang="en-US" sz="2800" dirty="0" smtClean="0"/>
              <a:t>7</a:t>
            </a:r>
            <a:r>
              <a:rPr lang="en-US" sz="2800" noProof="0" dirty="0" smtClean="0"/>
              <a:t>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output neurons</a:t>
            </a:r>
          </a:p>
          <a:p>
            <a:pPr marL="914400" marR="0" lvl="1" indent="-396875" algn="l" defTabSz="914363" rtl="0" eaLnBrk="1" fontAlgn="auto" latinLnBrk="0" hangingPunct="1">
              <a:lnSpc>
                <a:spcPct val="90000"/>
              </a:lnSpc>
              <a:spcBef>
                <a:spcPct val="20000"/>
              </a:spcBef>
              <a:spcAft>
                <a:spcPts val="0"/>
              </a:spcAft>
              <a:buClrTx/>
              <a:buSzTx/>
              <a:buFontTx/>
              <a:buBlip>
                <a:blip r:embed="rId3"/>
              </a:buBlip>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1676400" y="4495800"/>
            <a:ext cx="6400800" cy="954107"/>
          </a:xfrm>
          <a:prstGeom prst="rect">
            <a:avLst/>
          </a:prstGeom>
          <a:noFill/>
        </p:spPr>
        <p:txBody>
          <a:bodyPr wrap="square" rtlCol="0">
            <a:spAutoFit/>
          </a:bodyPr>
          <a:lstStyle/>
          <a:p>
            <a:r>
              <a:rPr lang="en-US" sz="2800" dirty="0" smtClean="0"/>
              <a:t>Class A: </a:t>
            </a:r>
            <a:r>
              <a:rPr lang="en-US" sz="2800" dirty="0" smtClean="0"/>
              <a:t>a,b,d,g,h,m,o,p,r,t,x,z</a:t>
            </a:r>
            <a:endParaRPr lang="en-US" sz="2800" dirty="0" smtClean="0"/>
          </a:p>
          <a:p>
            <a:r>
              <a:rPr lang="en-US" sz="2800" dirty="0" smtClean="0"/>
              <a:t>Class B: e,f,k,n,q,s,y</a:t>
            </a:r>
            <a:endParaRPr lang="en-US" sz="2800" dirty="0"/>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Stopping criteria</a:t>
            </a:r>
            <a:endParaRPr lang="en-US" dirty="0"/>
          </a:p>
        </p:txBody>
      </p:sp>
      <p:sp>
        <p:nvSpPr>
          <p:cNvPr id="3" name="Content Placeholder 2"/>
          <p:cNvSpPr>
            <a:spLocks noGrp="1"/>
          </p:cNvSpPr>
          <p:nvPr>
            <p:ph idx="1"/>
          </p:nvPr>
        </p:nvSpPr>
        <p:spPr>
          <a:xfrm>
            <a:off x="381000" y="1412874"/>
            <a:ext cx="8382000" cy="3997325"/>
          </a:xfrm>
        </p:spPr>
        <p:txBody>
          <a:bodyPr>
            <a:normAutofit/>
          </a:bodyPr>
          <a:lstStyle/>
          <a:p>
            <a:r>
              <a:rPr lang="en-US" dirty="0" smtClean="0"/>
              <a:t>Gradient proportional to performance. (gradient is less than 1e-5.)</a:t>
            </a:r>
          </a:p>
          <a:p>
            <a:r>
              <a:rPr lang="en-US" dirty="0" smtClean="0"/>
              <a:t> Number of validation checks=number of successive iterations validation performance fails to decrease.(reaches 6)</a:t>
            </a:r>
          </a:p>
          <a:p>
            <a:r>
              <a:rPr lang="en-US" dirty="0" smtClean="0"/>
              <a:t>Maximum of 100epochs(5 seconds)</a:t>
            </a:r>
          </a:p>
          <a:p>
            <a:r>
              <a:rPr lang="en-US" dirty="0" smtClean="0"/>
              <a:t>Best_epoch:100</a:t>
            </a:r>
          </a:p>
          <a:p>
            <a:r>
              <a:rPr lang="en-US" dirty="0" err="1" smtClean="0"/>
              <a:t>best_perf</a:t>
            </a:r>
            <a:r>
              <a:rPr lang="en-US" dirty="0" smtClean="0"/>
              <a:t>: 0.0087</a:t>
            </a:r>
            <a:endParaRPr lang="en-US" dirty="0"/>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381000" y="1412875"/>
            <a:ext cx="8610600" cy="886397"/>
          </a:xfrm>
        </p:spPr>
        <p:txBody>
          <a:bodyPr/>
          <a:lstStyle/>
          <a:p>
            <a:r>
              <a:rPr lang="en-US" dirty="0" smtClean="0"/>
              <a:t>After training the HOG features of the characters</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838200" y="2247900"/>
            <a:ext cx="1676400" cy="43815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114800" y="2286000"/>
            <a:ext cx="1447800" cy="426720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6553200" y="2285999"/>
            <a:ext cx="1428750" cy="4267201"/>
          </a:xfrm>
          <a:prstGeom prst="rect">
            <a:avLst/>
          </a:prstGeom>
          <a:noFill/>
          <a:ln w="9525">
            <a:noFill/>
            <a:miter lim="800000"/>
            <a:headEnd/>
            <a:tailEnd/>
          </a:ln>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Matrix</a:t>
            </a:r>
            <a:endParaRPr lang="en-US" dirty="0"/>
          </a:p>
        </p:txBody>
      </p:sp>
      <p:sp>
        <p:nvSpPr>
          <p:cNvPr id="3" name="Content Placeholder 2"/>
          <p:cNvSpPr>
            <a:spLocks noGrp="1"/>
          </p:cNvSpPr>
          <p:nvPr>
            <p:ph idx="1"/>
          </p:nvPr>
        </p:nvSpPr>
        <p:spPr>
          <a:xfrm>
            <a:off x="381000" y="1412875"/>
            <a:ext cx="8382000" cy="886397"/>
          </a:xfrm>
        </p:spPr>
        <p:txBody>
          <a:bodyPr/>
          <a:lstStyle/>
          <a:p>
            <a:r>
              <a:rPr lang="en-US" dirty="0" smtClean="0"/>
              <a:t>2 handed characters Class A- Magnitude Binning with </a:t>
            </a:r>
            <a:r>
              <a:rPr lang="en-US" dirty="0" err="1" smtClean="0"/>
              <a:t>Thresholding</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533400" y="2819400"/>
            <a:ext cx="8001000" cy="3232602"/>
          </a:xfrm>
          <a:prstGeom prst="rect">
            <a:avLst/>
          </a:prstGeom>
          <a:noFill/>
          <a:ln w="9525">
            <a:noFill/>
            <a:miter lim="800000"/>
            <a:headEnd/>
            <a:tailEnd/>
          </a:ln>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Matrix</a:t>
            </a:r>
            <a:endParaRPr lang="en-US" dirty="0"/>
          </a:p>
        </p:txBody>
      </p:sp>
      <p:sp>
        <p:nvSpPr>
          <p:cNvPr id="3" name="Content Placeholder 2"/>
          <p:cNvSpPr>
            <a:spLocks noGrp="1"/>
          </p:cNvSpPr>
          <p:nvPr>
            <p:ph idx="1"/>
          </p:nvPr>
        </p:nvSpPr>
        <p:spPr>
          <a:xfrm>
            <a:off x="381000" y="1412875"/>
            <a:ext cx="8382000" cy="886397"/>
          </a:xfrm>
        </p:spPr>
        <p:txBody>
          <a:bodyPr/>
          <a:lstStyle/>
          <a:p>
            <a:r>
              <a:rPr lang="en-US" dirty="0" smtClean="0"/>
              <a:t>2 handed characters Class A- Magnitude Binning without </a:t>
            </a:r>
            <a:r>
              <a:rPr lang="en-US" dirty="0" err="1" smtClean="0"/>
              <a:t>Thresholding</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762000" y="3048000"/>
            <a:ext cx="7772400" cy="3211132"/>
          </a:xfrm>
          <a:prstGeom prst="rect">
            <a:avLst/>
          </a:prstGeom>
          <a:noFill/>
          <a:ln w="9525">
            <a:noFill/>
            <a:miter lim="800000"/>
            <a:headEnd/>
            <a:tailEnd/>
          </a:ln>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Matrix</a:t>
            </a:r>
            <a:endParaRPr lang="en-US" dirty="0"/>
          </a:p>
        </p:txBody>
      </p:sp>
      <p:graphicFrame>
        <p:nvGraphicFramePr>
          <p:cNvPr id="4" name="Content Placeholder 3"/>
          <p:cNvGraphicFramePr>
            <a:graphicFrameLocks noGrp="1"/>
          </p:cNvGraphicFramePr>
          <p:nvPr>
            <p:ph idx="1"/>
          </p:nvPr>
        </p:nvGraphicFramePr>
        <p:xfrm>
          <a:off x="1066798" y="2514600"/>
          <a:ext cx="6934204" cy="3657600"/>
        </p:xfrm>
        <a:graphic>
          <a:graphicData uri="http://schemas.openxmlformats.org/drawingml/2006/table">
            <a:tbl>
              <a:tblPr/>
              <a:tblGrid>
                <a:gridCol w="866588"/>
                <a:gridCol w="866588"/>
                <a:gridCol w="866588"/>
                <a:gridCol w="866588"/>
                <a:gridCol w="866588"/>
                <a:gridCol w="866588"/>
                <a:gridCol w="867338"/>
                <a:gridCol w="867338"/>
              </a:tblGrid>
              <a:tr h="457200">
                <a:tc>
                  <a:txBody>
                    <a:bodyPr/>
                    <a:lstStyle/>
                    <a:p>
                      <a:pPr marL="0" marR="0">
                        <a:lnSpc>
                          <a:spcPct val="115000"/>
                        </a:lnSpc>
                        <a:spcBef>
                          <a:spcPts val="0"/>
                        </a:spcBef>
                        <a:spcAft>
                          <a:spcPts val="0"/>
                        </a:spcAft>
                      </a:pPr>
                      <a:endParaRPr lang="en-IN"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dirty="0">
                          <a:latin typeface="Calibri"/>
                          <a:ea typeface="Calibri"/>
                          <a:cs typeface="Times New Roman"/>
                        </a:rPr>
                        <a:t>E</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a:latin typeface="Calibri"/>
                          <a:ea typeface="Calibri"/>
                          <a:cs typeface="Times New Roman"/>
                        </a:rPr>
                        <a:t>F</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a:latin typeface="Calibri"/>
                          <a:ea typeface="Calibri"/>
                          <a:cs typeface="Times New Roman"/>
                        </a:rPr>
                        <a:t>K</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a:latin typeface="Calibri"/>
                          <a:ea typeface="Calibri"/>
                          <a:cs typeface="Times New Roman"/>
                        </a:rPr>
                        <a:t>N</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a:latin typeface="Calibri"/>
                          <a:ea typeface="Calibri"/>
                          <a:cs typeface="Times New Roman"/>
                        </a:rPr>
                        <a:t>Q</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a:latin typeface="Calibri"/>
                          <a:ea typeface="Calibri"/>
                          <a:cs typeface="Times New Roman"/>
                        </a:rPr>
                        <a:t>S</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a:latin typeface="Calibri"/>
                          <a:ea typeface="Calibri"/>
                          <a:cs typeface="Times New Roman"/>
                        </a:rPr>
                        <a:t>Y</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marL="0" marR="0">
                        <a:lnSpc>
                          <a:spcPct val="115000"/>
                        </a:lnSpc>
                        <a:spcBef>
                          <a:spcPts val="0"/>
                        </a:spcBef>
                        <a:spcAft>
                          <a:spcPts val="0"/>
                        </a:spcAft>
                      </a:pPr>
                      <a:r>
                        <a:rPr lang="en-IN" sz="2000">
                          <a:latin typeface="Calibri"/>
                          <a:ea typeface="Calibri"/>
                          <a:cs typeface="Times New Roman"/>
                        </a:rPr>
                        <a:t>E</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a:latin typeface="Calibri"/>
                          <a:ea typeface="Calibri"/>
                          <a:cs typeface="Times New Roman"/>
                        </a:rPr>
                        <a:t>20</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marL="0" marR="0">
                        <a:lnSpc>
                          <a:spcPct val="115000"/>
                        </a:lnSpc>
                        <a:spcBef>
                          <a:spcPts val="0"/>
                        </a:spcBef>
                        <a:spcAft>
                          <a:spcPts val="0"/>
                        </a:spcAft>
                      </a:pPr>
                      <a:r>
                        <a:rPr lang="en-IN" sz="2000">
                          <a:latin typeface="Calibri"/>
                          <a:ea typeface="Calibri"/>
                          <a:cs typeface="Times New Roman"/>
                        </a:rPr>
                        <a:t>F</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a:latin typeface="Calibri"/>
                          <a:ea typeface="Calibri"/>
                          <a:cs typeface="Times New Roman"/>
                        </a:rPr>
                        <a:t>2</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a:latin typeface="Calibri"/>
                          <a:ea typeface="Calibri"/>
                          <a:cs typeface="Times New Roman"/>
                        </a:rPr>
                        <a:t>18</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marL="0" marR="0">
                        <a:lnSpc>
                          <a:spcPct val="115000"/>
                        </a:lnSpc>
                        <a:spcBef>
                          <a:spcPts val="0"/>
                        </a:spcBef>
                        <a:spcAft>
                          <a:spcPts val="0"/>
                        </a:spcAft>
                      </a:pPr>
                      <a:r>
                        <a:rPr lang="en-IN" sz="2000">
                          <a:latin typeface="Calibri"/>
                          <a:ea typeface="Calibri"/>
                          <a:cs typeface="Times New Roman"/>
                        </a:rPr>
                        <a:t>K</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a:latin typeface="Calibri"/>
                          <a:ea typeface="Calibri"/>
                          <a:cs typeface="Times New Roman"/>
                        </a:rPr>
                        <a:t>2</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dirty="0">
                          <a:latin typeface="Calibri"/>
                          <a:ea typeface="Calibri"/>
                          <a:cs typeface="Times New Roman"/>
                        </a:rPr>
                        <a:t>18</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marL="0" marR="0">
                        <a:lnSpc>
                          <a:spcPct val="115000"/>
                        </a:lnSpc>
                        <a:spcBef>
                          <a:spcPts val="0"/>
                        </a:spcBef>
                        <a:spcAft>
                          <a:spcPts val="0"/>
                        </a:spcAft>
                      </a:pPr>
                      <a:r>
                        <a:rPr lang="en-IN" sz="2000">
                          <a:latin typeface="Calibri"/>
                          <a:ea typeface="Calibri"/>
                          <a:cs typeface="Times New Roman"/>
                        </a:rPr>
                        <a:t>N</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a:latin typeface="Calibri"/>
                          <a:ea typeface="Calibri"/>
                          <a:cs typeface="Times New Roman"/>
                        </a:rPr>
                        <a:t>2</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dirty="0">
                          <a:latin typeface="Calibri"/>
                          <a:ea typeface="Calibri"/>
                          <a:cs typeface="Times New Roman"/>
                        </a:rPr>
                        <a:t>18</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marL="0" marR="0">
                        <a:lnSpc>
                          <a:spcPct val="115000"/>
                        </a:lnSpc>
                        <a:spcBef>
                          <a:spcPts val="0"/>
                        </a:spcBef>
                        <a:spcAft>
                          <a:spcPts val="0"/>
                        </a:spcAft>
                      </a:pPr>
                      <a:r>
                        <a:rPr lang="en-IN" sz="2000">
                          <a:latin typeface="Calibri"/>
                          <a:ea typeface="Calibri"/>
                          <a:cs typeface="Times New Roman"/>
                        </a:rPr>
                        <a:t>Q</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a:latin typeface="Calibri"/>
                          <a:ea typeface="Calibri"/>
                          <a:cs typeface="Times New Roman"/>
                        </a:rPr>
                        <a:t>5</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dirty="0">
                          <a:latin typeface="Calibri"/>
                          <a:ea typeface="Calibri"/>
                          <a:cs typeface="Times New Roman"/>
                        </a:rPr>
                        <a:t>15</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marL="0" marR="0">
                        <a:lnSpc>
                          <a:spcPct val="115000"/>
                        </a:lnSpc>
                        <a:spcBef>
                          <a:spcPts val="0"/>
                        </a:spcBef>
                        <a:spcAft>
                          <a:spcPts val="0"/>
                        </a:spcAft>
                      </a:pPr>
                      <a:r>
                        <a:rPr lang="en-IN" sz="2000">
                          <a:latin typeface="Calibri"/>
                          <a:ea typeface="Calibri"/>
                          <a:cs typeface="Times New Roman"/>
                        </a:rPr>
                        <a:t>S</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dirty="0">
                          <a:latin typeface="Calibri"/>
                          <a:ea typeface="Calibri"/>
                          <a:cs typeface="Times New Roman"/>
                        </a:rPr>
                        <a:t>20</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marL="0" marR="0">
                        <a:lnSpc>
                          <a:spcPct val="115000"/>
                        </a:lnSpc>
                        <a:spcBef>
                          <a:spcPts val="0"/>
                        </a:spcBef>
                        <a:spcAft>
                          <a:spcPts val="0"/>
                        </a:spcAft>
                      </a:pPr>
                      <a:r>
                        <a:rPr lang="en-IN" sz="2000">
                          <a:latin typeface="Calibri"/>
                          <a:ea typeface="Calibri"/>
                          <a:cs typeface="Times New Roman"/>
                        </a:rPr>
                        <a:t>Y</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dirty="0">
                          <a:latin typeface="Calibri"/>
                          <a:ea typeface="Calibri"/>
                          <a:cs typeface="Times New Roman"/>
                        </a:rPr>
                        <a:t>20</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Content Placeholder 2"/>
          <p:cNvSpPr txBox="1">
            <a:spLocks/>
          </p:cNvSpPr>
          <p:nvPr/>
        </p:nvSpPr>
        <p:spPr>
          <a:xfrm>
            <a:off x="381000" y="1412875"/>
            <a:ext cx="8382000" cy="886397"/>
          </a:xfrm>
          <a:prstGeom prst="rect">
            <a:avLst/>
          </a:prstGeom>
        </p:spPr>
        <p:txBody>
          <a:bodyPr vert="horz"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Blip>
                <a:blip r:embed="rId2"/>
              </a:buBlip>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2 handed characters Class B- Magnitude Binning without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Thresholding</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381000" y="1981200"/>
            <a:ext cx="8382000" cy="2954655"/>
          </a:xfrm>
        </p:spPr>
        <p:txBody>
          <a:bodyPr/>
          <a:lstStyle/>
          <a:p>
            <a:r>
              <a:rPr lang="en-US" dirty="0" smtClean="0"/>
              <a:t>We still have to do extensive </a:t>
            </a:r>
            <a:r>
              <a:rPr lang="en-US" dirty="0" smtClean="0"/>
              <a:t> </a:t>
            </a:r>
            <a:r>
              <a:rPr lang="en-US" dirty="0" smtClean="0"/>
              <a:t>testing with several people</a:t>
            </a:r>
            <a:r>
              <a:rPr lang="en-US" dirty="0" smtClean="0"/>
              <a:t>.</a:t>
            </a:r>
          </a:p>
          <a:p>
            <a:r>
              <a:rPr lang="en-US" dirty="0" smtClean="0"/>
              <a:t>Identification of optimal features(bins).</a:t>
            </a:r>
            <a:endParaRPr lang="en-US" dirty="0" smtClean="0"/>
          </a:p>
          <a:p>
            <a:r>
              <a:rPr lang="en-US" dirty="0" smtClean="0"/>
              <a:t> ISL has a vast vocabulary that includes gestures for almost 3000 words.</a:t>
            </a:r>
          </a:p>
          <a:p>
            <a:r>
              <a:rPr lang="en-US" dirty="0" smtClean="0"/>
              <a:t>These words involves more than just hands. </a:t>
            </a:r>
            <a:endParaRPr lang="en-US" dirty="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2743200"/>
            <a:ext cx="8382000" cy="914096"/>
          </a:xfrm>
        </p:spPr>
        <p:txBody>
          <a:bodyPr/>
          <a:lstStyle/>
          <a:p>
            <a:r>
              <a:rPr lang="en-US" sz="6600" dirty="0" smtClean="0"/>
              <a:t>Thank You.</a:t>
            </a:r>
            <a:endParaRPr lang="en-US" sz="6600"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Motivation</a:t>
            </a:r>
            <a:br>
              <a:rPr lang="en-US" dirty="0" smtClean="0"/>
            </a:br>
            <a:r>
              <a:rPr lang="en-US" sz="3600" dirty="0" smtClean="0">
                <a:solidFill>
                  <a:schemeClr val="tx2"/>
                </a:solidFill>
              </a:rPr>
              <a:t>Why are we doing it?</a:t>
            </a:r>
            <a:endParaRPr lang="en-US" dirty="0">
              <a:solidFill>
                <a:schemeClr val="tx2"/>
              </a:solidFill>
            </a:endParaRPr>
          </a:p>
        </p:txBody>
      </p:sp>
      <p:sp>
        <p:nvSpPr>
          <p:cNvPr id="3" name="Text Placeholder 2"/>
          <p:cNvSpPr>
            <a:spLocks noGrp="1"/>
          </p:cNvSpPr>
          <p:nvPr>
            <p:ph type="body" sz="quarter" idx="10"/>
          </p:nvPr>
        </p:nvSpPr>
        <p:spPr>
          <a:xfrm>
            <a:off x="381000" y="1905000"/>
            <a:ext cx="8382000" cy="3502497"/>
          </a:xfrm>
        </p:spPr>
        <p:txBody>
          <a:bodyPr>
            <a:normAutofit/>
          </a:bodyPr>
          <a:lstStyle/>
          <a:p>
            <a:r>
              <a:rPr lang="en-US" dirty="0" smtClean="0"/>
              <a:t>Hearing and speech impaired  people find it very difficult to communicate with others.</a:t>
            </a:r>
          </a:p>
          <a:p>
            <a:r>
              <a:rPr lang="en-US" dirty="0" smtClean="0"/>
              <a:t>5-15 </a:t>
            </a:r>
            <a:r>
              <a:rPr lang="en-US" dirty="0" smtClean="0"/>
              <a:t>million hearing impaired </a:t>
            </a:r>
            <a:r>
              <a:rPr lang="en-US" dirty="0" smtClean="0"/>
              <a:t>people in India.</a:t>
            </a:r>
          </a:p>
          <a:p>
            <a:r>
              <a:rPr lang="en-US" dirty="0" smtClean="0"/>
              <a:t>Sign language is very regional as an entity.</a:t>
            </a:r>
          </a:p>
        </p:txBody>
      </p:sp>
      <p:pic>
        <p:nvPicPr>
          <p:cNvPr id="4" name="Picture 2" descr="http://t3.gstatic.com/images?q=tbn:ANd9GcR4JS_qat0dvxWrRm4SH1Ihbn9tdBBjQQcjHt-SE6OfZ-HoJ80Qzg"/>
          <p:cNvPicPr>
            <a:picLocks noChangeAspect="1" noChangeArrowheads="1"/>
          </p:cNvPicPr>
          <p:nvPr/>
        </p:nvPicPr>
        <p:blipFill>
          <a:blip r:embed="rId3" cstate="print"/>
          <a:srcRect/>
          <a:stretch>
            <a:fillRect/>
          </a:stretch>
        </p:blipFill>
        <p:spPr bwMode="auto">
          <a:xfrm>
            <a:off x="1371600" y="4114800"/>
            <a:ext cx="3886200" cy="2173288"/>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Indian Sign Language Characters</a:t>
            </a:r>
            <a:endParaRPr lang="en-US" dirty="0"/>
          </a:p>
        </p:txBody>
      </p:sp>
      <p:pic>
        <p:nvPicPr>
          <p:cNvPr id="4" name="Picture 2" descr="http://www.deaftravel.co.uk/images/signs/India_SL.jpg"/>
          <p:cNvPicPr>
            <a:picLocks noChangeAspect="1" noChangeArrowheads="1"/>
          </p:cNvPicPr>
          <p:nvPr/>
        </p:nvPicPr>
        <p:blipFill>
          <a:blip r:embed="rId2" cstate="print"/>
          <a:srcRect/>
          <a:stretch>
            <a:fillRect/>
          </a:stretch>
        </p:blipFill>
        <p:spPr bwMode="auto">
          <a:xfrm>
            <a:off x="1524000" y="1752600"/>
            <a:ext cx="6096000" cy="3581400"/>
          </a:xfrm>
          <a:prstGeom prst="rect">
            <a:avLst/>
          </a:prstGeom>
          <a:noFill/>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81000" y="230189"/>
            <a:ext cx="8382000" cy="989012"/>
          </a:xfrm>
        </p:spPr>
        <p:txBody>
          <a:bodyPr>
            <a:normAutofit/>
          </a:bodyPr>
          <a:lstStyle/>
          <a:p>
            <a:r>
              <a:rPr lang="en-US" dirty="0" smtClean="0"/>
              <a:t>Architecture of the syste</a:t>
            </a:r>
            <a:r>
              <a:rPr lang="en-US" dirty="0"/>
              <a:t>m</a:t>
            </a:r>
            <a:endParaRPr lang="en-US" dirty="0">
              <a:solidFill>
                <a:schemeClr val="tx2"/>
              </a:solidFill>
            </a:endParaRPr>
          </a:p>
        </p:txBody>
      </p:sp>
      <p:pic>
        <p:nvPicPr>
          <p:cNvPr id="1026" name="Picture 2" descr="archi"/>
          <p:cNvPicPr>
            <a:picLocks noChangeAspect="1" noChangeArrowheads="1"/>
          </p:cNvPicPr>
          <p:nvPr/>
        </p:nvPicPr>
        <p:blipFill>
          <a:blip r:embed="rId2" cstate="print"/>
          <a:srcRect/>
          <a:stretch>
            <a:fillRect/>
          </a:stretch>
        </p:blipFill>
        <p:spPr bwMode="auto">
          <a:xfrm>
            <a:off x="1143000" y="2286000"/>
            <a:ext cx="5562600" cy="28956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3124200"/>
            <a:ext cx="8382000" cy="664797"/>
          </a:xfrm>
        </p:spPr>
        <p:txBody>
          <a:bodyPr/>
          <a:lstStyle/>
          <a:p>
            <a:r>
              <a:rPr lang="en-US" dirty="0" smtClean="0"/>
              <a:t>Segmentation</a:t>
            </a:r>
            <a:endParaRPr lang="en-US"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Skin color based segmentation</a:t>
            </a:r>
            <a:endParaRPr lang="en-US" dirty="0">
              <a:solidFill>
                <a:schemeClr val="tx2"/>
              </a:solidFill>
            </a:endParaRPr>
          </a:p>
        </p:txBody>
      </p:sp>
      <p:sp>
        <p:nvSpPr>
          <p:cNvPr id="3" name="Text Placeholder 2"/>
          <p:cNvSpPr>
            <a:spLocks noGrp="1"/>
          </p:cNvSpPr>
          <p:nvPr>
            <p:ph type="body" sz="quarter" idx="10"/>
          </p:nvPr>
        </p:nvSpPr>
        <p:spPr>
          <a:xfrm>
            <a:off x="381000" y="1981200"/>
            <a:ext cx="4191000" cy="3502497"/>
          </a:xfrm>
        </p:spPr>
        <p:txBody>
          <a:bodyPr>
            <a:normAutofit lnSpcReduction="10000"/>
          </a:bodyPr>
          <a:lstStyle/>
          <a:p>
            <a:r>
              <a:rPr lang="en-US" dirty="0" smtClean="0"/>
              <a:t>Hue Saturation and Intensity color model</a:t>
            </a:r>
          </a:p>
          <a:p>
            <a:pPr lvl="1"/>
            <a:r>
              <a:rPr lang="en-US" dirty="0" smtClean="0"/>
              <a:t>25&lt;H&lt;230 and 25&lt;S&lt;230</a:t>
            </a:r>
          </a:p>
          <a:p>
            <a:r>
              <a:rPr lang="en-US" dirty="0" smtClean="0"/>
              <a:t>Low complexity.</a:t>
            </a:r>
          </a:p>
          <a:p>
            <a:r>
              <a:rPr lang="en-US" dirty="0" smtClean="0"/>
              <a:t>Very erratic detection.</a:t>
            </a:r>
          </a:p>
          <a:p>
            <a:r>
              <a:rPr lang="en-US" dirty="0" smtClean="0"/>
              <a:t>Influence of brightness persisted.</a:t>
            </a:r>
          </a:p>
        </p:txBody>
      </p:sp>
      <p:pic>
        <p:nvPicPr>
          <p:cNvPr id="2050" name="Picture 2"/>
          <p:cNvPicPr>
            <a:picLocks noChangeAspect="1" noChangeArrowheads="1"/>
          </p:cNvPicPr>
          <p:nvPr/>
        </p:nvPicPr>
        <p:blipFill>
          <a:blip r:embed="rId3" cstate="print"/>
          <a:srcRect/>
          <a:stretch>
            <a:fillRect/>
          </a:stretch>
        </p:blipFill>
        <p:spPr bwMode="auto">
          <a:xfrm>
            <a:off x="5486400" y="1600200"/>
            <a:ext cx="2286000" cy="1676400"/>
          </a:xfrm>
          <a:prstGeom prst="rect">
            <a:avLst/>
          </a:prstGeom>
          <a:noFill/>
          <a:ln w="9525">
            <a:noFill/>
            <a:miter lim="800000"/>
            <a:headEnd/>
            <a:tailEnd/>
          </a:ln>
        </p:spPr>
      </p:pic>
      <p:pic>
        <p:nvPicPr>
          <p:cNvPr id="2051" name="Picture 3" descr="C:\Users\Sony\Desktop\convexhull\D\121.jpg"/>
          <p:cNvPicPr>
            <a:picLocks noChangeAspect="1" noChangeArrowheads="1"/>
          </p:cNvPicPr>
          <p:nvPr/>
        </p:nvPicPr>
        <p:blipFill>
          <a:blip r:embed="rId4" cstate="print"/>
          <a:srcRect/>
          <a:stretch>
            <a:fillRect/>
          </a:stretch>
        </p:blipFill>
        <p:spPr bwMode="auto">
          <a:xfrm>
            <a:off x="5562600" y="3962400"/>
            <a:ext cx="2362200" cy="1676400"/>
          </a:xfrm>
          <a:prstGeom prst="rect">
            <a:avLst/>
          </a:prstGeom>
          <a:noFill/>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989012"/>
          </a:xfrm>
        </p:spPr>
        <p:txBody>
          <a:bodyPr>
            <a:normAutofit fontScale="90000"/>
          </a:bodyPr>
          <a:lstStyle/>
          <a:p>
            <a:r>
              <a:rPr lang="en-US" dirty="0" smtClean="0"/>
              <a:t>Motion Based segmentation method</a:t>
            </a:r>
            <a:endParaRPr lang="en-US" dirty="0">
              <a:solidFill>
                <a:schemeClr val="tx2"/>
              </a:solidFill>
            </a:endParaRPr>
          </a:p>
        </p:txBody>
      </p:sp>
      <p:sp>
        <p:nvSpPr>
          <p:cNvPr id="3" name="Text Placeholder 2"/>
          <p:cNvSpPr>
            <a:spLocks noGrp="1"/>
          </p:cNvSpPr>
          <p:nvPr>
            <p:ph type="body" sz="quarter" idx="10"/>
          </p:nvPr>
        </p:nvSpPr>
        <p:spPr>
          <a:xfrm>
            <a:off x="457200" y="1600200"/>
            <a:ext cx="5105400" cy="4419600"/>
          </a:xfrm>
        </p:spPr>
        <p:txBody>
          <a:bodyPr>
            <a:normAutofit fontScale="92500" lnSpcReduction="10000"/>
          </a:bodyPr>
          <a:lstStyle/>
          <a:p>
            <a:r>
              <a:rPr lang="en-US" dirty="0" smtClean="0"/>
              <a:t>Most of ISL gestures involved some form of motion. </a:t>
            </a:r>
          </a:p>
          <a:p>
            <a:r>
              <a:rPr lang="en-US" dirty="0" smtClean="0"/>
              <a:t>Detection was highly independent of illumination of environment.</a:t>
            </a:r>
          </a:p>
          <a:p>
            <a:r>
              <a:rPr lang="en-US" dirty="0" smtClean="0"/>
              <a:t>But all moving objects in a frame were detected.</a:t>
            </a:r>
          </a:p>
          <a:p>
            <a:r>
              <a:rPr lang="en-US" dirty="0" smtClean="0"/>
              <a:t>Simply assessing the background and subtracting current frame from background</a:t>
            </a:r>
          </a:p>
          <a:p>
            <a:endParaRPr lang="en-US" dirty="0" smtClean="0"/>
          </a:p>
          <a:p>
            <a:endParaRPr lang="en-US" dirty="0" smtClean="0"/>
          </a:p>
          <a:p>
            <a:endParaRPr lang="en-US" dirty="0" smtClean="0"/>
          </a:p>
        </p:txBody>
      </p:sp>
      <p:pic>
        <p:nvPicPr>
          <p:cNvPr id="4" name="Picture 2"/>
          <p:cNvPicPr>
            <a:picLocks noChangeAspect="1" noChangeArrowheads="1"/>
          </p:cNvPicPr>
          <p:nvPr/>
        </p:nvPicPr>
        <p:blipFill>
          <a:blip r:embed="rId3" cstate="print"/>
          <a:srcRect/>
          <a:stretch>
            <a:fillRect/>
          </a:stretch>
        </p:blipFill>
        <p:spPr bwMode="auto">
          <a:xfrm>
            <a:off x="5715000" y="1600200"/>
            <a:ext cx="2286000" cy="1676400"/>
          </a:xfrm>
          <a:prstGeom prst="rect">
            <a:avLst/>
          </a:prstGeom>
          <a:noFill/>
          <a:ln w="9525">
            <a:noFill/>
            <a:miter lim="800000"/>
            <a:headEnd/>
            <a:tailEnd/>
          </a:ln>
        </p:spPr>
      </p:pic>
      <p:pic>
        <p:nvPicPr>
          <p:cNvPr id="3074" name="Picture 2" descr="C:\Users\Sony\Desktop\convexhull\D\321.jpg"/>
          <p:cNvPicPr>
            <a:picLocks noChangeAspect="1" noChangeArrowheads="1"/>
          </p:cNvPicPr>
          <p:nvPr/>
        </p:nvPicPr>
        <p:blipFill>
          <a:blip r:embed="rId4" cstate="print"/>
          <a:srcRect/>
          <a:stretch>
            <a:fillRect/>
          </a:stretch>
        </p:blipFill>
        <p:spPr bwMode="auto">
          <a:xfrm>
            <a:off x="5791200" y="4038600"/>
            <a:ext cx="2286000" cy="1600200"/>
          </a:xfrm>
          <a:prstGeom prst="rect">
            <a:avLst/>
          </a:prstGeom>
          <a:noFill/>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989012"/>
          </a:xfrm>
        </p:spPr>
        <p:txBody>
          <a:bodyPr>
            <a:normAutofit/>
          </a:bodyPr>
          <a:lstStyle/>
          <a:p>
            <a:r>
              <a:rPr lang="en-US" dirty="0" smtClean="0"/>
              <a:t>Hybridization</a:t>
            </a:r>
            <a:endParaRPr lang="en-US" dirty="0">
              <a:solidFill>
                <a:schemeClr val="tx2"/>
              </a:solidFill>
            </a:endParaRPr>
          </a:p>
        </p:txBody>
      </p:sp>
      <p:sp>
        <p:nvSpPr>
          <p:cNvPr id="3" name="Text Placeholder 2"/>
          <p:cNvSpPr>
            <a:spLocks noGrp="1"/>
          </p:cNvSpPr>
          <p:nvPr>
            <p:ph type="body" sz="quarter" idx="10"/>
          </p:nvPr>
        </p:nvSpPr>
        <p:spPr>
          <a:xfrm>
            <a:off x="304800" y="1371600"/>
            <a:ext cx="5105400" cy="4191000"/>
          </a:xfrm>
        </p:spPr>
        <p:txBody>
          <a:bodyPr>
            <a:normAutofit/>
          </a:bodyPr>
          <a:lstStyle/>
          <a:p>
            <a:r>
              <a:rPr lang="en-US" dirty="0" smtClean="0"/>
              <a:t>Overlap the outputs of the skin and motion detection and take intersection.</a:t>
            </a:r>
          </a:p>
          <a:p>
            <a:r>
              <a:rPr lang="en-US" dirty="0" smtClean="0"/>
              <a:t>With this illumination invariance and robust detection was achieved.</a:t>
            </a:r>
          </a:p>
          <a:p>
            <a:endParaRPr lang="en-US" dirty="0" smtClean="0"/>
          </a:p>
          <a:p>
            <a:endParaRPr lang="en-US" dirty="0" smtClean="0"/>
          </a:p>
        </p:txBody>
      </p:sp>
      <p:pic>
        <p:nvPicPr>
          <p:cNvPr id="4" name="Picture 2"/>
          <p:cNvPicPr>
            <a:picLocks noChangeAspect="1" noChangeArrowheads="1"/>
          </p:cNvPicPr>
          <p:nvPr/>
        </p:nvPicPr>
        <p:blipFill>
          <a:blip r:embed="rId3" cstate="print"/>
          <a:srcRect/>
          <a:stretch>
            <a:fillRect/>
          </a:stretch>
        </p:blipFill>
        <p:spPr bwMode="auto">
          <a:xfrm>
            <a:off x="5715000" y="1447800"/>
            <a:ext cx="2286000" cy="1676400"/>
          </a:xfrm>
          <a:prstGeom prst="rect">
            <a:avLst/>
          </a:prstGeom>
          <a:noFill/>
          <a:ln w="9525">
            <a:noFill/>
            <a:miter lim="800000"/>
            <a:headEnd/>
            <a:tailEnd/>
          </a:ln>
        </p:spPr>
      </p:pic>
      <p:pic>
        <p:nvPicPr>
          <p:cNvPr id="4098" name="Picture 2" descr="C:\Users\Sony\Desktop\convexhull\D\421.jpg"/>
          <p:cNvPicPr>
            <a:picLocks noChangeAspect="1" noChangeArrowheads="1"/>
          </p:cNvPicPr>
          <p:nvPr/>
        </p:nvPicPr>
        <p:blipFill>
          <a:blip r:embed="rId4" cstate="print"/>
          <a:srcRect/>
          <a:stretch>
            <a:fillRect/>
          </a:stretch>
        </p:blipFill>
        <p:spPr bwMode="auto">
          <a:xfrm>
            <a:off x="5715000" y="3810000"/>
            <a:ext cx="2438400" cy="1752600"/>
          </a:xfrm>
          <a:prstGeom prst="rect">
            <a:avLst/>
          </a:prstGeom>
          <a:noFill/>
        </p:spPr>
      </p:pic>
      <p:pic>
        <p:nvPicPr>
          <p:cNvPr id="4099" name="Picture 3"/>
          <p:cNvPicPr>
            <a:picLocks noChangeAspect="1" noChangeArrowheads="1"/>
          </p:cNvPicPr>
          <p:nvPr/>
        </p:nvPicPr>
        <p:blipFill>
          <a:blip r:embed="rId5" cstate="print"/>
          <a:srcRect/>
          <a:stretch>
            <a:fillRect/>
          </a:stretch>
        </p:blipFill>
        <p:spPr bwMode="auto">
          <a:xfrm>
            <a:off x="762000" y="4267200"/>
            <a:ext cx="2895600" cy="19812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S01028671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8D45093-9C65-46FB-9332-B88902DC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TS010286717</Template>
  <TotalTime>440</TotalTime>
  <Words>1849</Words>
  <Application>Microsoft Office PowerPoint</Application>
  <PresentationFormat>On-screen Show (4:3)</PresentationFormat>
  <Paragraphs>211</Paragraphs>
  <Slides>28</Slides>
  <Notes>13</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TS010286717</vt:lpstr>
      <vt:lpstr>White with Courier font for code slides</vt:lpstr>
      <vt:lpstr>Indian Sign Language Character Recognition: A Computer Vision Based System</vt:lpstr>
      <vt:lpstr>Slide 2</vt:lpstr>
      <vt:lpstr>Motivation Why are we doing it?</vt:lpstr>
      <vt:lpstr>Indian Sign Language Characters</vt:lpstr>
      <vt:lpstr>Architecture of the system</vt:lpstr>
      <vt:lpstr>Segmentation</vt:lpstr>
      <vt:lpstr>Skin color based segmentation</vt:lpstr>
      <vt:lpstr>Motion Based segmentation method</vt:lpstr>
      <vt:lpstr>Hybridization</vt:lpstr>
      <vt:lpstr>Feature Extraction </vt:lpstr>
      <vt:lpstr>Pre-processing</vt:lpstr>
      <vt:lpstr>Histogram of Orientation Gradients</vt:lpstr>
      <vt:lpstr>Histogram of Orientation Gradients</vt:lpstr>
      <vt:lpstr>Our parameters</vt:lpstr>
      <vt:lpstr>Sample Feature Vector</vt:lpstr>
      <vt:lpstr>Neural Network</vt:lpstr>
      <vt:lpstr>Initial Network Architecture</vt:lpstr>
      <vt:lpstr>Transfer function- tansig</vt:lpstr>
      <vt:lpstr>The problem</vt:lpstr>
      <vt:lpstr>Proposed Network Architecture</vt:lpstr>
      <vt:lpstr>Network Details</vt:lpstr>
      <vt:lpstr>Stopping criteria</vt:lpstr>
      <vt:lpstr>Results</vt:lpstr>
      <vt:lpstr>Confusion Matrix</vt:lpstr>
      <vt:lpstr>Confusion Matrix</vt:lpstr>
      <vt:lpstr>Confusion Matrix</vt:lpstr>
      <vt:lpstr>Conclusion</vt:lpstr>
      <vt:lpstr>Thank You.</vt:lpstr>
    </vt:vector>
  </TitlesOfParts>
  <Company>Student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Niranjan M</dc:creator>
  <cp:lastModifiedBy>Niranjan M</cp:lastModifiedBy>
  <cp:revision>20</cp:revision>
  <dcterms:created xsi:type="dcterms:W3CDTF">2013-03-01T08:45:29Z</dcterms:created>
  <dcterms:modified xsi:type="dcterms:W3CDTF">2013-03-14T16:18:17Z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TC102867179990</vt:lpwstr>
  </property>
</Properties>
</file>