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75" r:id="rId4"/>
    <p:sldId id="272" r:id="rId5"/>
    <p:sldId id="279" r:id="rId6"/>
    <p:sldId id="280" r:id="rId7"/>
    <p:sldId id="270" r:id="rId8"/>
    <p:sldId id="273" r:id="rId9"/>
    <p:sldId id="281" r:id="rId10"/>
    <p:sldId id="282" r:id="rId11"/>
    <p:sldId id="274" r:id="rId12"/>
    <p:sldId id="276" r:id="rId13"/>
    <p:sldId id="268" r:id="rId14"/>
    <p:sldId id="25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05-Oct-12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05-Oct-12 8:42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05-Oct-12 8:42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05-Oct-12 8:42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05-Oct-12 8:42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05-Oct-12 8:42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05-Oct-12 8:42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38400" y="44196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Indian Sign Language Detection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Guide:      Ms.S.Padmavathi</a:t>
            </a:r>
            <a:br>
              <a:rPr lang="en-US" dirty="0" smtClean="0"/>
            </a:br>
            <a:r>
              <a:rPr lang="en-US" dirty="0" smtClean="0"/>
              <a:t>Co-Guide: Mr.Raghesh Krishnan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4478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Ajith.J              (CB.EN.U4CSE09405)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Karthick.K.S      (CB.EN.U4CSE09415)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Niranjan.M       (CB.EN.U4CSE09427)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Saipreethy.M.S (CB.EN.U4CSE09443)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Shangeetha.R.K (CB.EN.U4CSE09447)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Valliammai.V    (CB.EN.U4CSE09454)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HMMs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Factorial Hidden Markov Model</a:t>
            </a:r>
          </a:p>
          <a:p>
            <a:r>
              <a:rPr lang="en-US" sz="2800" dirty="0" smtClean="0"/>
              <a:t>Coupled Hidden Markov Model</a:t>
            </a:r>
          </a:p>
          <a:p>
            <a:r>
              <a:rPr lang="en-US" sz="2800" dirty="0" smtClean="0"/>
              <a:t>Parallel Hidden Markov Model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46482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4267200"/>
            <a:ext cx="8153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800" dirty="0" smtClean="0"/>
              <a:t>Movement Hold Principal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800600"/>
            <a:ext cx="71628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HMMs Cont…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400"/>
            <a:ext cx="388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648200" y="3733800"/>
            <a:ext cx="4038600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343400" y="3733800"/>
            <a:ext cx="44196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777240" lvl="1" indent="-320040">
              <a:spcBef>
                <a:spcPts val="700"/>
              </a:spcBef>
              <a:buClr>
                <a:schemeClr val="accent1"/>
              </a:buClr>
              <a:buSzPct val="60000"/>
              <a:buFont typeface="Wingdings"/>
              <a:buChar char=""/>
            </a:pPr>
            <a:r>
              <a:rPr lang="en-US" sz="2800" dirty="0" smtClean="0"/>
              <a:t>Tractable solution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Limitations</a:t>
            </a:r>
          </a:p>
          <a:p>
            <a:pPr marL="777240" lvl="1" indent="-320040">
              <a:spcBef>
                <a:spcPts val="700"/>
              </a:spcBef>
              <a:buClr>
                <a:schemeClr val="accent1"/>
              </a:buClr>
              <a:buSzPct val="60000"/>
              <a:buFont typeface="Wingdings"/>
              <a:buChar char=""/>
            </a:pPr>
            <a:r>
              <a:rPr lang="en-US" sz="2800" dirty="0" smtClean="0"/>
              <a:t>Movement Epenthesis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of the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0903" y="2624290"/>
            <a:ext cx="6057143" cy="24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3048000" y="3276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0600" y="3200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00800" y="3505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48200" y="4495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Clr>
                <a:schemeClr val="accent2"/>
              </a:buClr>
            </a:pPr>
            <a:r>
              <a:rPr lang="en-IN" sz="1800" dirty="0" smtClean="0"/>
              <a:t>Hervé Lahamy and Derek Litchi, “</a:t>
            </a:r>
            <a:r>
              <a:rPr lang="en-IN" sz="1800" b="1" dirty="0" smtClean="0"/>
              <a:t>Real Time Hand Gesture Recognition using Range Cameras</a:t>
            </a:r>
            <a:r>
              <a:rPr lang="en-IN" sz="1800" dirty="0" smtClean="0"/>
              <a:t>”.</a:t>
            </a:r>
          </a:p>
          <a:p>
            <a:pPr lvl="1">
              <a:buClr>
                <a:schemeClr val="accent2"/>
              </a:buClr>
            </a:pPr>
            <a:r>
              <a:rPr lang="en-US" sz="1800" dirty="0" smtClean="0"/>
              <a:t>Elena Sánchez-Nielsen, Luis Antón-Canalís, Mario Hernández-Tejera,”</a:t>
            </a:r>
            <a:r>
              <a:rPr lang="en-IN" sz="1800" b="1" dirty="0" smtClean="0"/>
              <a:t> Hand Gesture Recognition for Human-Machine</a:t>
            </a:r>
            <a:r>
              <a:rPr lang="en-IN" sz="1800" dirty="0" smtClean="0"/>
              <a:t>”.</a:t>
            </a:r>
          </a:p>
          <a:p>
            <a:pPr lvl="1">
              <a:buClr>
                <a:schemeClr val="accent2"/>
              </a:buClr>
            </a:pPr>
            <a:r>
              <a:rPr lang="en-US" sz="1800" i="1" dirty="0" smtClean="0"/>
              <a:t>Isaac García Incertis, Jaime Gómez García-Bermejo, Eduardo Zalama Casanova,   ”</a:t>
            </a:r>
            <a:r>
              <a:rPr lang="en-IN" sz="1800" b="1" dirty="0" smtClean="0"/>
              <a:t> Hand Gesture Recognition for Deaf People Interfacing</a:t>
            </a:r>
            <a:r>
              <a:rPr lang="en-US" sz="1800" i="1" dirty="0" smtClean="0"/>
              <a:t>”.</a:t>
            </a:r>
          </a:p>
          <a:p>
            <a:pPr lvl="1">
              <a:buClr>
                <a:schemeClr val="accent2"/>
              </a:buClr>
            </a:pPr>
            <a:r>
              <a:rPr lang="en-US" sz="1800" dirty="0" smtClean="0"/>
              <a:t>Feng-Sheng Chen, Chih -Ming Fu, Chung-Lin Huang,”</a:t>
            </a:r>
            <a:r>
              <a:rPr lang="en-IN" sz="1800" dirty="0" smtClean="0"/>
              <a:t> </a:t>
            </a:r>
            <a:r>
              <a:rPr lang="en-IN" sz="1800" b="1" dirty="0" smtClean="0"/>
              <a:t>Hand gesture recognition using a real-time tracking method</a:t>
            </a:r>
            <a:r>
              <a:rPr lang="en-US" sz="1800" b="1" dirty="0" smtClean="0"/>
              <a:t>and hidden Markov models</a:t>
            </a:r>
            <a:r>
              <a:rPr lang="en-US" sz="1800" dirty="0" smtClean="0"/>
              <a:t>”(2003)</a:t>
            </a:r>
          </a:p>
          <a:p>
            <a:pPr lvl="1">
              <a:buClr>
                <a:schemeClr val="accent2"/>
              </a:buClr>
            </a:pPr>
            <a:r>
              <a:rPr lang="en-US" sz="1800" dirty="0" smtClean="0"/>
              <a:t>Wen Gao, Jiong Ma, Jaingqin Wu, Chunli Wang,” </a:t>
            </a:r>
            <a:r>
              <a:rPr lang="en-US" sz="1800" b="1" dirty="0" smtClean="0"/>
              <a:t>Sign Language Recognition Based on HMM/ANN/DP</a:t>
            </a:r>
            <a:r>
              <a:rPr lang="en-US" sz="1800" dirty="0" smtClean="0"/>
              <a:t>”.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</a:pPr>
            <a:r>
              <a:rPr lang="en-IN" sz="1800" dirty="0" smtClean="0"/>
              <a:t>Christian Vogler and Dimitris Metaxas,” </a:t>
            </a:r>
            <a:r>
              <a:rPr lang="en-IN" sz="1800" b="1" dirty="0" smtClean="0"/>
              <a:t>A Framework for Recognizing the Simultaneous Aspects of American Sign Language</a:t>
            </a:r>
            <a:r>
              <a:rPr lang="en-IN" sz="1800" dirty="0" smtClean="0"/>
              <a:t>”(2001).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</a:pPr>
            <a:r>
              <a:rPr lang="it-IT" sz="1800" dirty="0" smtClean="0"/>
              <a:t>Ilan Steinberg, Tomer M. London, Dotan Di Castro,”</a:t>
            </a:r>
            <a:r>
              <a:rPr lang="en-US" sz="1800" b="1" dirty="0" smtClean="0"/>
              <a:t>Hand Gesture Recognition in Images and Video</a:t>
            </a:r>
            <a:r>
              <a:rPr lang="it-IT" sz="1800" dirty="0" smtClean="0"/>
              <a:t>“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</a:pPr>
            <a:r>
              <a:rPr lang="en-US" sz="1800" dirty="0" smtClean="0"/>
              <a:t>Qing Chen, Nicolas D. </a:t>
            </a:r>
            <a:r>
              <a:rPr lang="en-US" sz="1800" dirty="0" err="1" smtClean="0"/>
              <a:t>Georganas</a:t>
            </a:r>
            <a:r>
              <a:rPr lang="en-US" sz="1800" dirty="0" smtClean="0"/>
              <a:t>, Emil M. </a:t>
            </a:r>
            <a:r>
              <a:rPr lang="en-US" sz="1800" dirty="0" err="1" smtClean="0"/>
              <a:t>Petriu</a:t>
            </a:r>
            <a:r>
              <a:rPr lang="en-US" sz="1800" dirty="0" smtClean="0"/>
              <a:t>,”</a:t>
            </a:r>
            <a:r>
              <a:rPr lang="en-IN" sz="1800" b="1" dirty="0" smtClean="0"/>
              <a:t> Real-time Vision-based Hand Gesture Recognition Using </a:t>
            </a:r>
            <a:r>
              <a:rPr lang="en-IN" sz="1800" b="1" dirty="0" err="1" smtClean="0"/>
              <a:t>Haar</a:t>
            </a:r>
            <a:r>
              <a:rPr lang="en-IN" sz="1800" b="1" dirty="0" smtClean="0"/>
              <a:t>-like Features</a:t>
            </a:r>
            <a:r>
              <a:rPr lang="en-US" sz="1800" dirty="0" smtClean="0"/>
              <a:t>”(2007)</a:t>
            </a:r>
          </a:p>
          <a:p>
            <a:pPr lvl="1">
              <a:buClr>
                <a:schemeClr val="accent2"/>
              </a:buClr>
            </a:pPr>
            <a:endParaRPr lang="en-US" sz="1800" i="1" dirty="0" smtClean="0"/>
          </a:p>
          <a:p>
            <a:pPr lvl="1"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7467600" cy="579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sz="5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5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5638800"/>
            <a:ext cx="8153400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implement a combination of gesture recognition techniques, for developing a robust and efficient system which is capable of detecting Indian Sign Language.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Input: Hand gestures captured by a webcam.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Output: The sign corresponding to the gesture in text format.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www.deaftravel.co.uk/images/signs/India_S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54102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001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Haar like Features</a:t>
            </a:r>
          </a:p>
          <a:p>
            <a:pPr>
              <a:buFontTx/>
              <a:buChar char="-"/>
            </a:pPr>
            <a:r>
              <a:rPr lang="en-US" dirty="0" smtClean="0"/>
              <a:t>Internal imaging</a:t>
            </a:r>
          </a:p>
          <a:p>
            <a:pPr>
              <a:buFontTx/>
              <a:buChar char="-"/>
            </a:pPr>
            <a:r>
              <a:rPr lang="en-US" dirty="0" smtClean="0"/>
              <a:t>Ratio between dark and white areas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AdaBoost learning algorithm</a:t>
            </a:r>
          </a:p>
          <a:p>
            <a:pPr>
              <a:buFontTx/>
              <a:buChar char="-"/>
            </a:pPr>
            <a:r>
              <a:rPr lang="en-US" dirty="0" smtClean="0"/>
              <a:t>Improves accuracy</a:t>
            </a:r>
          </a:p>
          <a:p>
            <a:pPr>
              <a:buFontTx/>
              <a:buChar char="-"/>
            </a:pPr>
            <a:r>
              <a:rPr lang="en-US" dirty="0" smtClean="0"/>
              <a:t>Brightness is not an issue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144" y="1676400"/>
            <a:ext cx="2609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2695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4267200"/>
            <a:ext cx="14954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267200"/>
            <a:ext cx="1543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Vision-based static gesture recognition using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segmentation using hue saturation</a:t>
            </a:r>
          </a:p>
          <a:p>
            <a:r>
              <a:rPr lang="en-US" dirty="0" smtClean="0"/>
              <a:t>Extracting contour</a:t>
            </a:r>
          </a:p>
          <a:p>
            <a:r>
              <a:rPr lang="en-US" dirty="0" smtClean="0"/>
              <a:t>Comparison using 4 norms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 and T not identified</a:t>
            </a:r>
          </a:p>
          <a:p>
            <a:pPr lvl="1"/>
            <a:r>
              <a:rPr lang="en-US" dirty="0" smtClean="0"/>
              <a:t>Only for static images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76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|\boldsymbol{x}\|_1 := \sum_{i=1}^{n} |x_i|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038600"/>
            <a:ext cx="128651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495800"/>
            <a:ext cx="2857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07574" y="5715000"/>
            <a:ext cx="2555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Radius and angle </a:t>
            </a:r>
            <a:r>
              <a:rPr lang="en-US" sz="1100" dirty="0" err="1" smtClean="0"/>
              <a:t>vs</a:t>
            </a:r>
            <a:r>
              <a:rPr lang="en-US" sz="1100" dirty="0" smtClean="0"/>
              <a:t> arc length and radius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396240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Contour image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time hand gesture </a:t>
            </a:r>
            <a:r>
              <a:rPr lang="en-US" dirty="0" err="1" smtClean="0"/>
              <a:t>recogntion</a:t>
            </a:r>
            <a:r>
              <a:rPr lang="en-US" dirty="0" smtClean="0"/>
              <a:t> for dynamic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pre-processing</a:t>
            </a:r>
          </a:p>
          <a:p>
            <a:r>
              <a:rPr lang="en-US" dirty="0" smtClean="0"/>
              <a:t>Tracking </a:t>
            </a:r>
            <a:r>
              <a:rPr lang="en-US" dirty="0" err="1" smtClean="0"/>
              <a:t>proceure</a:t>
            </a:r>
            <a:endParaRPr lang="en-US" dirty="0" smtClean="0"/>
          </a:p>
          <a:p>
            <a:pPr lvl="1"/>
            <a:r>
              <a:rPr lang="en-US" dirty="0" smtClean="0"/>
              <a:t>Only for </a:t>
            </a:r>
            <a:r>
              <a:rPr lang="en-US" dirty="0" err="1" smtClean="0"/>
              <a:t>start,move</a:t>
            </a:r>
            <a:r>
              <a:rPr lang="en-US" dirty="0" smtClean="0"/>
              <a:t> and stop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video games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990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0"/>
            <a:ext cx="485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581400"/>
            <a:ext cx="11049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81400"/>
            <a:ext cx="981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600200"/>
            <a:ext cx="2838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267200"/>
            <a:ext cx="704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4343400"/>
            <a:ext cx="619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4343400"/>
            <a:ext cx="704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200" y="5562600"/>
            <a:ext cx="64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15200" y="5486400"/>
            <a:ext cx="552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 smtClean="0"/>
              <a:t>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467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3000" dirty="0" smtClean="0"/>
              <a:t>Blob Analysis</a:t>
            </a:r>
          </a:p>
          <a:p>
            <a:r>
              <a:rPr lang="en-US" sz="3000" dirty="0" smtClean="0"/>
              <a:t>Re-orientation</a:t>
            </a:r>
          </a:p>
          <a:p>
            <a:r>
              <a:rPr lang="en-US" sz="3000" dirty="0" smtClean="0"/>
              <a:t>State Vector Machines</a:t>
            </a:r>
          </a:p>
          <a:p>
            <a:endParaRPr lang="en-US" sz="5900" dirty="0" smtClean="0"/>
          </a:p>
          <a:p>
            <a:endParaRPr lang="en-US" sz="5900" dirty="0" smtClean="0"/>
          </a:p>
          <a:p>
            <a:endParaRPr lang="en-US" sz="59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350" y="3033713"/>
            <a:ext cx="2019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38600"/>
            <a:ext cx="32575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50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hue and saturation:  0.12≤S≤0.4, 0.93≤H≤1 or 0≤H≤0.137. </a:t>
            </a:r>
          </a:p>
          <a:p>
            <a:pPr>
              <a:buNone/>
            </a:pPr>
            <a:r>
              <a:rPr lang="en-US" dirty="0" err="1" smtClean="0"/>
              <a:t>RNorm</a:t>
            </a:r>
            <a:r>
              <a:rPr lang="en-US" dirty="0" smtClean="0"/>
              <a:t>=R-Ravg+1/2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Range Cameras</a:t>
            </a:r>
          </a:p>
          <a:p>
            <a:pPr lvl="1"/>
            <a:r>
              <a:rPr lang="en-US" sz="2500" dirty="0" smtClean="0"/>
              <a:t> Levels of segmentation</a:t>
            </a:r>
          </a:p>
          <a:p>
            <a:pPr lvl="1">
              <a:buNone/>
            </a:pPr>
            <a:endParaRPr lang="en-US" sz="2500" dirty="0" smtClean="0"/>
          </a:p>
          <a:p>
            <a:pPr lvl="1">
              <a:buNone/>
            </a:pPr>
            <a:endParaRPr lang="en-US" sz="2500" dirty="0" smtClean="0"/>
          </a:p>
          <a:p>
            <a:pPr lvl="1"/>
            <a:r>
              <a:rPr lang="en-US" sz="2500" dirty="0" smtClean="0"/>
              <a:t> Number of Raised Fingers</a:t>
            </a:r>
          </a:p>
          <a:p>
            <a:pPr lvl="1"/>
            <a:r>
              <a:rPr lang="en-US" sz="2500" dirty="0" smtClean="0"/>
              <a:t> Convex hull based boundary</a:t>
            </a:r>
          </a:p>
          <a:p>
            <a:pPr lvl="1">
              <a:buNone/>
            </a:pPr>
            <a:r>
              <a:rPr lang="en-US" sz="2500" dirty="0" smtClean="0"/>
              <a:t>     detection</a:t>
            </a:r>
          </a:p>
          <a:p>
            <a:pPr lvl="1"/>
            <a:r>
              <a:rPr lang="en-US" sz="2500" dirty="0" smtClean="0"/>
              <a:t>  Douglas-</a:t>
            </a:r>
            <a:r>
              <a:rPr lang="en-US" sz="2500" dirty="0" err="1" smtClean="0"/>
              <a:t>Peuckes</a:t>
            </a:r>
            <a:r>
              <a:rPr lang="en-US" sz="2500" dirty="0" smtClean="0"/>
              <a:t> Algorithm</a:t>
            </a:r>
          </a:p>
          <a:p>
            <a:pPr lvl="1"/>
            <a:r>
              <a:rPr lang="en-US" sz="2500" dirty="0" smtClean="0"/>
              <a:t>  Number of U-Turns</a:t>
            </a:r>
          </a:p>
          <a:p>
            <a:pPr lvl="1"/>
            <a:r>
              <a:rPr lang="en-US" sz="2500" dirty="0" smtClean="0"/>
              <a:t>  Manipulation of</a:t>
            </a:r>
          </a:p>
          <a:p>
            <a:pPr lvl="1">
              <a:buNone/>
            </a:pPr>
            <a:r>
              <a:rPr lang="en-US" sz="2500" dirty="0" smtClean="0"/>
              <a:t>      moving object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905000"/>
            <a:ext cx="411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57600"/>
            <a:ext cx="2057400" cy="14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334000"/>
            <a:ext cx="1676400" cy="138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5181600"/>
            <a:ext cx="1295400" cy="155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5638800"/>
            <a:ext cx="12245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78486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Motion Detection</a:t>
            </a:r>
          </a:p>
          <a:p>
            <a:r>
              <a:rPr lang="en-US" sz="2800" dirty="0" smtClean="0"/>
              <a:t>Skin Color Extraction</a:t>
            </a:r>
          </a:p>
          <a:p>
            <a:r>
              <a:rPr lang="en-US" sz="2800" dirty="0" smtClean="0"/>
              <a:t>Edge Detection</a:t>
            </a:r>
          </a:p>
          <a:p>
            <a:r>
              <a:rPr lang="en-US" sz="2800" dirty="0" smtClean="0"/>
              <a:t>Extraction of region of Interest by numbering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590800"/>
            <a:ext cx="152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876800"/>
            <a:ext cx="1981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876800"/>
            <a:ext cx="205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9248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Background Subtraction</a:t>
            </a:r>
          </a:p>
          <a:p>
            <a:r>
              <a:rPr lang="en-US" sz="2800" dirty="0" smtClean="0"/>
              <a:t>Fourier Descriptor</a:t>
            </a:r>
          </a:p>
          <a:p>
            <a:r>
              <a:rPr lang="en-US" sz="2800" dirty="0" smtClean="0"/>
              <a:t>Rank Based Approach</a:t>
            </a:r>
          </a:p>
          <a:p>
            <a:r>
              <a:rPr lang="en-US" sz="2800" dirty="0" smtClean="0"/>
              <a:t>ANN</a:t>
            </a:r>
          </a:p>
          <a:p>
            <a:pPr>
              <a:buNone/>
            </a:pPr>
            <a:r>
              <a:rPr lang="en-US" sz="2800" dirty="0" smtClean="0"/>
              <a:t>   {</a:t>
            </a:r>
            <a:r>
              <a:rPr lang="en-US" sz="2800" dirty="0" err="1" smtClean="0"/>
              <a:t>Positionleft</a:t>
            </a:r>
            <a:r>
              <a:rPr lang="en-US" sz="2800" dirty="0" smtClean="0"/>
              <a:t>; </a:t>
            </a:r>
            <a:r>
              <a:rPr lang="en-US" sz="2800" dirty="0" err="1" smtClean="0"/>
              <a:t>Orientationleft</a:t>
            </a:r>
            <a:r>
              <a:rPr lang="en-US" sz="2800" dirty="0" smtClean="0"/>
              <a:t> ; </a:t>
            </a:r>
            <a:r>
              <a:rPr lang="en-US" sz="2800" dirty="0" err="1" smtClean="0"/>
              <a:t>HandShapeleft</a:t>
            </a:r>
            <a:r>
              <a:rPr lang="en-US" sz="2800" dirty="0" smtClean="0"/>
              <a:t>; </a:t>
            </a:r>
            <a:r>
              <a:rPr lang="en-US" sz="2800" dirty="0" err="1" smtClean="0"/>
              <a:t>Positionright</a:t>
            </a:r>
            <a:r>
              <a:rPr lang="en-US" sz="2800" dirty="0" smtClean="0"/>
              <a:t>; </a:t>
            </a:r>
            <a:r>
              <a:rPr lang="en-US" sz="2800" dirty="0" err="1" smtClean="0"/>
              <a:t>Orientationright</a:t>
            </a:r>
            <a:r>
              <a:rPr lang="en-US" sz="2800" dirty="0" smtClean="0"/>
              <a:t>; </a:t>
            </a:r>
            <a:r>
              <a:rPr lang="en-US" sz="2800" dirty="0" err="1" smtClean="0"/>
              <a:t>HandShaperight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Overcoming co-articulation</a:t>
            </a:r>
          </a:p>
          <a:p>
            <a:r>
              <a:rPr lang="en-US" sz="2800" dirty="0" smtClean="0"/>
              <a:t>Bigram Language Models</a:t>
            </a:r>
          </a:p>
          <a:p>
            <a:r>
              <a:rPr lang="en-US" sz="2800" dirty="0" smtClean="0"/>
              <a:t>Pruning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86000"/>
            <a:ext cx="266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TS010352479</Template>
  <TotalTime>0</TotalTime>
  <Words>491</Words>
  <Application>Microsoft Office PowerPoint</Application>
  <PresentationFormat>On-screen Show (4:3)</PresentationFormat>
  <Paragraphs>114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TS010352479</vt:lpstr>
      <vt:lpstr>Indian Sign Language Detection Literature Survey</vt:lpstr>
      <vt:lpstr>Problem Statement</vt:lpstr>
      <vt:lpstr>Haar Features</vt:lpstr>
      <vt:lpstr>Vision-based static gesture recognition using norms</vt:lpstr>
      <vt:lpstr>Real time hand gesture recogntion for dynamic application </vt:lpstr>
      <vt:lpstr>Support Vector Machines</vt:lpstr>
      <vt:lpstr>Range Cameras</vt:lpstr>
      <vt:lpstr>Hidden Markov Models</vt:lpstr>
      <vt:lpstr>Neural Nets</vt:lpstr>
      <vt:lpstr>Parallel HMMs</vt:lpstr>
      <vt:lpstr>Parallel HMMs Cont…</vt:lpstr>
      <vt:lpstr>Architecture of the System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2012-10-04T06:08:22Z</dcterms:created>
  <dcterms:modified xsi:type="dcterms:W3CDTF">2012-10-05T03:28:01Z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