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Roboto-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cbff6fb6b_0_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ecbff6fb6b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ecbff6fb6b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ecbff6fb6b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cbff6fb6b_0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cbff6fb6b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cbff6fb6b_0_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cbff6fb6b_0_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cbff6fb6b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cbff6fb6b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cbff6fb6b_0_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ecbff6fb6b_0_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cbff6fb6b_0_1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ecbff6fb6b_0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ecbff6fb6b_0_10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ecbff6fb6b_0_1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ecbff6fb6b_0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ecbff6fb6b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ecbff6fb6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ecbff6fb6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ecbff6fb6b_0_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ecbff6fb6b_0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cbff6fb6b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cbff6fb6b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cbff6fb6b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cbff6fb6b_0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cbff6fb6b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cbff6fb6b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ecbff6fb6b_0_1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ecbff6fb6b_0_1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Assignment</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400"/>
              <a:t>Project Problem</a:t>
            </a:r>
            <a:endParaRPr b="1" sz="4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25" y="207300"/>
            <a:ext cx="3706500" cy="280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900"/>
              <a:t>Task 1</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Month-wise trend of expenses (Pivot table and chart)</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6" name="Google Shape;126;p22"/>
          <p:cNvSpPr txBox="1"/>
          <p:nvPr>
            <p:ph idx="1" type="body"/>
          </p:nvPr>
        </p:nvSpPr>
        <p:spPr>
          <a:xfrm>
            <a:off x="4318075" y="3908625"/>
            <a:ext cx="4660500" cy="12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 </a:t>
            </a:r>
            <a:r>
              <a:rPr lang="en"/>
              <a:t>Find out the month Nitin spent the most</a:t>
            </a:r>
            <a:endParaRPr/>
          </a:p>
          <a:p>
            <a:pPr indent="0" lvl="0" marL="0" rtl="0" algn="l">
              <a:spcBef>
                <a:spcPts val="1200"/>
              </a:spcBef>
              <a:spcAft>
                <a:spcPts val="1200"/>
              </a:spcAft>
              <a:buNone/>
            </a:pPr>
            <a:r>
              <a:rPr lang="en"/>
              <a:t>A. </a:t>
            </a:r>
            <a:r>
              <a:rPr lang="en"/>
              <a:t>In the month of February, Nitin spent most </a:t>
            </a:r>
            <a:endParaRPr/>
          </a:p>
        </p:txBody>
      </p:sp>
      <p:pic>
        <p:nvPicPr>
          <p:cNvPr id="127" name="Google Shape;127;p22"/>
          <p:cNvPicPr preferRelativeResize="0"/>
          <p:nvPr/>
        </p:nvPicPr>
        <p:blipFill>
          <a:blip r:embed="rId3">
            <a:alphaModFix/>
          </a:blip>
          <a:stretch>
            <a:fillRect/>
          </a:stretch>
        </p:blipFill>
        <p:spPr>
          <a:xfrm>
            <a:off x="437425" y="1472900"/>
            <a:ext cx="3229100" cy="2435725"/>
          </a:xfrm>
          <a:prstGeom prst="rect">
            <a:avLst/>
          </a:prstGeom>
          <a:noFill/>
          <a:ln>
            <a:noFill/>
          </a:ln>
        </p:spPr>
      </p:pic>
      <p:pic>
        <p:nvPicPr>
          <p:cNvPr id="128" name="Google Shape;128;p22"/>
          <p:cNvPicPr preferRelativeResize="0"/>
          <p:nvPr/>
        </p:nvPicPr>
        <p:blipFill>
          <a:blip r:embed="rId4">
            <a:alphaModFix/>
          </a:blip>
          <a:stretch>
            <a:fillRect/>
          </a:stretch>
        </p:blipFill>
        <p:spPr>
          <a:xfrm>
            <a:off x="4318075" y="289125"/>
            <a:ext cx="4819600" cy="3619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2" name="Shape 132"/>
        <p:cNvGrpSpPr/>
        <p:nvPr/>
      </p:nvGrpSpPr>
      <p:grpSpPr>
        <a:xfrm>
          <a:off x="0" y="0"/>
          <a:ext cx="0" cy="0"/>
          <a:chOff x="0" y="0"/>
          <a:chExt cx="0" cy="0"/>
        </a:xfrm>
      </p:grpSpPr>
      <p:sp>
        <p:nvSpPr>
          <p:cNvPr id="133" name="Google Shape;133;p23"/>
          <p:cNvSpPr txBox="1"/>
          <p:nvPr>
            <p:ph type="title"/>
          </p:nvPr>
        </p:nvSpPr>
        <p:spPr>
          <a:xfrm>
            <a:off x="311725" y="168425"/>
            <a:ext cx="3706500" cy="284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Task 2</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Category wise expenses (Pivot </a:t>
            </a:r>
            <a:r>
              <a:rPr lang="en" sz="1600"/>
              <a:t>table)</a:t>
            </a:r>
            <a:endParaRPr sz="500"/>
          </a:p>
        </p:txBody>
      </p:sp>
      <p:sp>
        <p:nvSpPr>
          <p:cNvPr id="134" name="Google Shape;134;p23"/>
          <p:cNvSpPr txBox="1"/>
          <p:nvPr>
            <p:ph idx="1" type="body"/>
          </p:nvPr>
        </p:nvSpPr>
        <p:spPr>
          <a:xfrm>
            <a:off x="4644675" y="168425"/>
            <a:ext cx="4166400" cy="44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Visually represent it with data bars to display categories with the highest and lowest expense amount</a:t>
            </a:r>
            <a:endParaRPr>
              <a:solidFill>
                <a:schemeClr val="lt1"/>
              </a:solidFill>
            </a:endParaRPr>
          </a:p>
        </p:txBody>
      </p:sp>
      <p:pic>
        <p:nvPicPr>
          <p:cNvPr id="135" name="Google Shape;135;p23"/>
          <p:cNvPicPr preferRelativeResize="0"/>
          <p:nvPr/>
        </p:nvPicPr>
        <p:blipFill>
          <a:blip r:embed="rId3">
            <a:alphaModFix/>
          </a:blip>
          <a:stretch>
            <a:fillRect/>
          </a:stretch>
        </p:blipFill>
        <p:spPr>
          <a:xfrm>
            <a:off x="143300" y="1438125"/>
            <a:ext cx="3471400" cy="2966900"/>
          </a:xfrm>
          <a:prstGeom prst="rect">
            <a:avLst/>
          </a:prstGeom>
          <a:noFill/>
          <a:ln>
            <a:noFill/>
          </a:ln>
        </p:spPr>
      </p:pic>
      <p:pic>
        <p:nvPicPr>
          <p:cNvPr id="136" name="Google Shape;136;p23"/>
          <p:cNvPicPr preferRelativeResize="0"/>
          <p:nvPr/>
        </p:nvPicPr>
        <p:blipFill>
          <a:blip r:embed="rId4">
            <a:alphaModFix/>
          </a:blip>
          <a:stretch>
            <a:fillRect/>
          </a:stretch>
        </p:blipFill>
        <p:spPr>
          <a:xfrm>
            <a:off x="4018225" y="1027650"/>
            <a:ext cx="5134824" cy="3571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0" name="Shape 140"/>
        <p:cNvGrpSpPr/>
        <p:nvPr/>
      </p:nvGrpSpPr>
      <p:grpSpPr>
        <a:xfrm>
          <a:off x="0" y="0"/>
          <a:ext cx="0" cy="0"/>
          <a:chOff x="0" y="0"/>
          <a:chExt cx="0" cy="0"/>
        </a:xfrm>
      </p:grpSpPr>
      <p:sp>
        <p:nvSpPr>
          <p:cNvPr id="141" name="Google Shape;141;p24"/>
          <p:cNvSpPr txBox="1"/>
          <p:nvPr>
            <p:ph type="title"/>
          </p:nvPr>
        </p:nvSpPr>
        <p:spPr>
          <a:xfrm>
            <a:off x="311725" y="142525"/>
            <a:ext cx="8734500" cy="6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520"/>
              <a:t>Task 3</a:t>
            </a:r>
            <a:endParaRPr sz="1520"/>
          </a:p>
          <a:p>
            <a:pPr indent="0" lvl="0" marL="0" rtl="0" algn="l">
              <a:spcBef>
                <a:spcPts val="0"/>
              </a:spcBef>
              <a:spcAft>
                <a:spcPts val="0"/>
              </a:spcAft>
              <a:buSzPts val="990"/>
              <a:buNone/>
            </a:pPr>
            <a:r>
              <a:rPr lang="en" sz="1520"/>
              <a:t>Month-wise expense of each category (Pivot table)</a:t>
            </a:r>
            <a:endParaRPr sz="1520"/>
          </a:p>
          <a:p>
            <a:pPr indent="0" lvl="0" marL="0" rtl="0" algn="l">
              <a:spcBef>
                <a:spcPts val="0"/>
              </a:spcBef>
              <a:spcAft>
                <a:spcPts val="0"/>
              </a:spcAft>
              <a:buSzPts val="990"/>
              <a:buNone/>
            </a:pPr>
            <a:r>
              <a:rPr lang="en" sz="1520"/>
              <a:t>Find out 2 categories with higher expenses for each of the 6 months</a:t>
            </a:r>
            <a:endParaRPr sz="1520"/>
          </a:p>
          <a:p>
            <a:pPr indent="0" lvl="0" marL="0" rtl="0" algn="l">
              <a:spcBef>
                <a:spcPts val="0"/>
              </a:spcBef>
              <a:spcAft>
                <a:spcPts val="0"/>
              </a:spcAft>
              <a:buSzPts val="990"/>
              <a:buNone/>
            </a:pPr>
            <a:r>
              <a:t/>
            </a:r>
            <a:endParaRPr sz="2520"/>
          </a:p>
        </p:txBody>
      </p:sp>
      <p:sp>
        <p:nvSpPr>
          <p:cNvPr id="142" name="Google Shape;142;p24"/>
          <p:cNvSpPr txBox="1"/>
          <p:nvPr>
            <p:ph idx="1" type="body"/>
          </p:nvPr>
        </p:nvSpPr>
        <p:spPr>
          <a:xfrm>
            <a:off x="5383150" y="6175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4"/>
          <p:cNvPicPr preferRelativeResize="0"/>
          <p:nvPr/>
        </p:nvPicPr>
        <p:blipFill>
          <a:blip r:embed="rId3">
            <a:alphaModFix/>
          </a:blip>
          <a:stretch>
            <a:fillRect/>
          </a:stretch>
        </p:blipFill>
        <p:spPr>
          <a:xfrm>
            <a:off x="258050" y="945775"/>
            <a:ext cx="8734425" cy="1774975"/>
          </a:xfrm>
          <a:prstGeom prst="rect">
            <a:avLst/>
          </a:prstGeom>
          <a:noFill/>
          <a:ln>
            <a:noFill/>
          </a:ln>
        </p:spPr>
      </p:pic>
      <p:pic>
        <p:nvPicPr>
          <p:cNvPr id="144" name="Google Shape;144;p24"/>
          <p:cNvPicPr preferRelativeResize="0"/>
          <p:nvPr/>
        </p:nvPicPr>
        <p:blipFill>
          <a:blip r:embed="rId4">
            <a:alphaModFix/>
          </a:blip>
          <a:stretch>
            <a:fillRect/>
          </a:stretch>
        </p:blipFill>
        <p:spPr>
          <a:xfrm>
            <a:off x="2085888" y="2837350"/>
            <a:ext cx="4715949" cy="2244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8" name="Shape 148"/>
        <p:cNvGrpSpPr/>
        <p:nvPr/>
      </p:nvGrpSpPr>
      <p:grpSpPr>
        <a:xfrm>
          <a:off x="0" y="0"/>
          <a:ext cx="0" cy="0"/>
          <a:chOff x="0" y="0"/>
          <a:chExt cx="0" cy="0"/>
        </a:xfrm>
      </p:grpSpPr>
      <p:sp>
        <p:nvSpPr>
          <p:cNvPr id="149" name="Google Shape;149;p25"/>
          <p:cNvSpPr txBox="1"/>
          <p:nvPr>
            <p:ph type="title"/>
          </p:nvPr>
        </p:nvSpPr>
        <p:spPr>
          <a:xfrm>
            <a:off x="195125" y="62850"/>
            <a:ext cx="8835300" cy="66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120"/>
              <a:t>Task 4</a:t>
            </a:r>
            <a:endParaRPr sz="1120"/>
          </a:p>
          <a:p>
            <a:pPr indent="0" lvl="0" marL="0" rtl="0" algn="l">
              <a:spcBef>
                <a:spcPts val="0"/>
              </a:spcBef>
              <a:spcAft>
                <a:spcPts val="0"/>
              </a:spcAft>
              <a:buSzPts val="990"/>
              <a:buNone/>
            </a:pPr>
            <a:r>
              <a:rPr lang="en" sz="1120"/>
              <a:t>How much is spent in each month against different items of Entertainment, Food and Shopping categories (Pivot table)</a:t>
            </a:r>
            <a:endParaRPr sz="1120"/>
          </a:p>
          <a:p>
            <a:pPr indent="0" lvl="0" marL="0" rtl="0" algn="l">
              <a:spcBef>
                <a:spcPts val="0"/>
              </a:spcBef>
              <a:spcAft>
                <a:spcPts val="0"/>
              </a:spcAft>
              <a:buSzPts val="990"/>
              <a:buNone/>
            </a:pPr>
            <a:r>
              <a:rPr lang="en" sz="1120"/>
              <a:t>Find out which months have the highest amount spent for movies and dining out</a:t>
            </a:r>
            <a:endParaRPr sz="1120"/>
          </a:p>
          <a:p>
            <a:pPr indent="0" lvl="0" marL="0" rtl="0" algn="l">
              <a:spcBef>
                <a:spcPts val="0"/>
              </a:spcBef>
              <a:spcAft>
                <a:spcPts val="0"/>
              </a:spcAft>
              <a:buSzPts val="990"/>
              <a:buNone/>
            </a:pPr>
            <a:r>
              <a:t/>
            </a:r>
            <a:endParaRPr sz="1120"/>
          </a:p>
        </p:txBody>
      </p:sp>
      <p:sp>
        <p:nvSpPr>
          <p:cNvPr id="150" name="Google Shape;150;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25"/>
          <p:cNvPicPr preferRelativeResize="0"/>
          <p:nvPr/>
        </p:nvPicPr>
        <p:blipFill>
          <a:blip r:embed="rId3">
            <a:alphaModFix/>
          </a:blip>
          <a:stretch>
            <a:fillRect/>
          </a:stretch>
        </p:blipFill>
        <p:spPr>
          <a:xfrm>
            <a:off x="414600" y="725550"/>
            <a:ext cx="7877175" cy="2008150"/>
          </a:xfrm>
          <a:prstGeom prst="rect">
            <a:avLst/>
          </a:prstGeom>
          <a:noFill/>
          <a:ln>
            <a:noFill/>
          </a:ln>
        </p:spPr>
      </p:pic>
      <p:pic>
        <p:nvPicPr>
          <p:cNvPr id="152" name="Google Shape;152;p25"/>
          <p:cNvPicPr preferRelativeResize="0"/>
          <p:nvPr/>
        </p:nvPicPr>
        <p:blipFill>
          <a:blip r:embed="rId4">
            <a:alphaModFix/>
          </a:blip>
          <a:stretch>
            <a:fillRect/>
          </a:stretch>
        </p:blipFill>
        <p:spPr>
          <a:xfrm>
            <a:off x="1167453" y="2868150"/>
            <a:ext cx="6670851" cy="2171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5.1</a:t>
            </a:r>
            <a:endParaRPr/>
          </a:p>
        </p:txBody>
      </p:sp>
      <p:sp>
        <p:nvSpPr>
          <p:cNvPr id="158" name="Google Shape;158;p2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Decide on the essential and less essential items and analyse the expenses</a:t>
            </a:r>
            <a:endParaRPr/>
          </a:p>
        </p:txBody>
      </p:sp>
      <p:pic>
        <p:nvPicPr>
          <p:cNvPr id="159" name="Google Shape;159;p26"/>
          <p:cNvPicPr preferRelativeResize="0"/>
          <p:nvPr/>
        </p:nvPicPr>
        <p:blipFill>
          <a:blip r:embed="rId3">
            <a:alphaModFix/>
          </a:blip>
          <a:stretch>
            <a:fillRect/>
          </a:stretch>
        </p:blipFill>
        <p:spPr>
          <a:xfrm>
            <a:off x="103650" y="1737075"/>
            <a:ext cx="4042250" cy="2227425"/>
          </a:xfrm>
          <a:prstGeom prst="rect">
            <a:avLst/>
          </a:prstGeom>
          <a:noFill/>
          <a:ln>
            <a:noFill/>
          </a:ln>
        </p:spPr>
      </p:pic>
      <p:pic>
        <p:nvPicPr>
          <p:cNvPr id="160" name="Google Shape;160;p26"/>
          <p:cNvPicPr preferRelativeResize="0"/>
          <p:nvPr/>
        </p:nvPicPr>
        <p:blipFill>
          <a:blip r:embed="rId4">
            <a:alphaModFix/>
          </a:blip>
          <a:stretch>
            <a:fillRect/>
          </a:stretch>
        </p:blipFill>
        <p:spPr>
          <a:xfrm>
            <a:off x="4644675" y="1445838"/>
            <a:ext cx="3905250" cy="2809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25" y="220250"/>
            <a:ext cx="3706500" cy="278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5.2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Recommend how can Nitin increase his savings</a:t>
            </a:r>
            <a:endParaRPr/>
          </a:p>
        </p:txBody>
      </p:sp>
      <p:sp>
        <p:nvSpPr>
          <p:cNvPr id="166" name="Google Shape;166;p27"/>
          <p:cNvSpPr txBox="1"/>
          <p:nvPr>
            <p:ph idx="1" type="body"/>
          </p:nvPr>
        </p:nvSpPr>
        <p:spPr>
          <a:xfrm>
            <a:off x="4508650" y="116600"/>
            <a:ext cx="4495800" cy="47418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b="1" lang="en" sz="1100">
                <a:solidFill>
                  <a:srgbClr val="000000"/>
                </a:solidFill>
                <a:latin typeface="Arial"/>
                <a:ea typeface="Arial"/>
                <a:cs typeface="Arial"/>
                <a:sym typeface="Arial"/>
              </a:rPr>
              <a:t>1.Analysis</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Entertainment</a:t>
            </a:r>
            <a:endParaRPr b="1" sz="1100">
              <a:solidFill>
                <a:srgbClr val="000000"/>
              </a:solidFill>
              <a:latin typeface="Arial"/>
              <a:ea typeface="Arial"/>
              <a:cs typeface="Arial"/>
              <a:sym typeface="Arial"/>
            </a:endParaRPr>
          </a:p>
          <a:p>
            <a:pPr indent="-293211" lvl="0" marL="457200" rtl="0" algn="l">
              <a:spcBef>
                <a:spcPts val="120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Current Spending</a:t>
            </a:r>
            <a:r>
              <a:rPr lang="en" sz="1100">
                <a:solidFill>
                  <a:srgbClr val="000000"/>
                </a:solidFill>
                <a:latin typeface="Arial"/>
                <a:ea typeface="Arial"/>
                <a:cs typeface="Arial"/>
                <a:sym typeface="Arial"/>
              </a:rPr>
              <a:t>: ₹12,000</a:t>
            </a:r>
            <a:endParaRPr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Recommendation</a:t>
            </a:r>
            <a:r>
              <a:rPr lang="en" sz="1100">
                <a:solidFill>
                  <a:srgbClr val="000000"/>
                </a:solidFill>
                <a:latin typeface="Arial"/>
                <a:ea typeface="Arial"/>
                <a:cs typeface="Arial"/>
                <a:sym typeface="Arial"/>
              </a:rPr>
              <a:t>: Reduce outings and movie expenses. Consider more affordable entertainment options like streaming services or free community events.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Food</a:t>
            </a:r>
            <a:endParaRPr b="1" sz="1100">
              <a:solidFill>
                <a:srgbClr val="000000"/>
              </a:solidFill>
              <a:latin typeface="Arial"/>
              <a:ea typeface="Arial"/>
              <a:cs typeface="Arial"/>
              <a:sym typeface="Arial"/>
            </a:endParaRPr>
          </a:p>
          <a:p>
            <a:pPr indent="-293211" lvl="0" marL="457200" rtl="0" algn="l">
              <a:spcBef>
                <a:spcPts val="120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Current Spending</a:t>
            </a:r>
            <a:r>
              <a:rPr lang="en" sz="1100">
                <a:solidFill>
                  <a:srgbClr val="000000"/>
                </a:solidFill>
                <a:latin typeface="Arial"/>
                <a:ea typeface="Arial"/>
                <a:cs typeface="Arial"/>
                <a:sym typeface="Arial"/>
              </a:rPr>
              <a:t>: ₹4,940</a:t>
            </a:r>
            <a:endParaRPr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Recommendation</a:t>
            </a:r>
            <a:r>
              <a:rPr lang="en" sz="1100">
                <a:solidFill>
                  <a:srgbClr val="000000"/>
                </a:solidFill>
                <a:latin typeface="Arial"/>
                <a:ea typeface="Arial"/>
                <a:cs typeface="Arial"/>
                <a:sym typeface="Arial"/>
              </a:rPr>
              <a:t>: Reduce dining out and online food orders. Cook more meals at home and plan meals to reduce wastage.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Miscellaneous</a:t>
            </a:r>
            <a:endParaRPr b="1" sz="1100">
              <a:solidFill>
                <a:srgbClr val="000000"/>
              </a:solidFill>
              <a:latin typeface="Arial"/>
              <a:ea typeface="Arial"/>
              <a:cs typeface="Arial"/>
              <a:sym typeface="Arial"/>
            </a:endParaRPr>
          </a:p>
          <a:p>
            <a:pPr indent="-293211" lvl="0" marL="457200" rtl="0" algn="l">
              <a:spcBef>
                <a:spcPts val="120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Current Spending</a:t>
            </a:r>
            <a:r>
              <a:rPr lang="en" sz="1100">
                <a:solidFill>
                  <a:srgbClr val="000000"/>
                </a:solidFill>
                <a:latin typeface="Arial"/>
                <a:ea typeface="Arial"/>
                <a:cs typeface="Arial"/>
                <a:sym typeface="Arial"/>
              </a:rPr>
              <a:t>: ₹7,720</a:t>
            </a:r>
            <a:endParaRPr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Recommendation</a:t>
            </a:r>
            <a:r>
              <a:rPr lang="en" sz="1100">
                <a:solidFill>
                  <a:srgbClr val="000000"/>
                </a:solidFill>
                <a:latin typeface="Arial"/>
                <a:ea typeface="Arial"/>
                <a:cs typeface="Arial"/>
                <a:sym typeface="Arial"/>
              </a:rPr>
              <a:t>: Review miscellaneous expenses and cut down on non-essential purchases. Set a monthly budget for these expenses and stick to it.</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Shopping</a:t>
            </a:r>
            <a:endParaRPr b="1" sz="1100">
              <a:solidFill>
                <a:srgbClr val="000000"/>
              </a:solidFill>
              <a:latin typeface="Arial"/>
              <a:ea typeface="Arial"/>
              <a:cs typeface="Arial"/>
              <a:sym typeface="Arial"/>
            </a:endParaRPr>
          </a:p>
          <a:p>
            <a:pPr indent="-293211" lvl="0" marL="457200" rtl="0" algn="l">
              <a:spcBef>
                <a:spcPts val="120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Current Spending</a:t>
            </a:r>
            <a:r>
              <a:rPr lang="en" sz="1100">
                <a:solidFill>
                  <a:srgbClr val="000000"/>
                </a:solidFill>
                <a:latin typeface="Arial"/>
                <a:ea typeface="Arial"/>
                <a:cs typeface="Arial"/>
                <a:sym typeface="Arial"/>
              </a:rPr>
              <a:t>: ₹8,700</a:t>
            </a:r>
            <a:endParaRPr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Recommendation</a:t>
            </a:r>
            <a:r>
              <a:rPr lang="en" sz="1100">
                <a:solidFill>
                  <a:srgbClr val="000000"/>
                </a:solidFill>
                <a:latin typeface="Arial"/>
                <a:ea typeface="Arial"/>
                <a:cs typeface="Arial"/>
                <a:sym typeface="Arial"/>
              </a:rPr>
              <a:t>: Limit shopping for clothes and accessories. Buy only when necessary and look for discounts or sales.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1544">
                <a:latin typeface="Arial"/>
                <a:ea typeface="Arial"/>
                <a:cs typeface="Arial"/>
                <a:sym typeface="Arial"/>
              </a:rPr>
              <a:t>Grocery</a:t>
            </a:r>
            <a:endParaRPr b="1" sz="1544">
              <a:latin typeface="Arial"/>
              <a:ea typeface="Arial"/>
              <a:cs typeface="Arial"/>
              <a:sym typeface="Arial"/>
            </a:endParaRPr>
          </a:p>
          <a:p>
            <a:pPr indent="-316864" lvl="0" marL="457200" rtl="0" algn="l">
              <a:lnSpc>
                <a:spcPct val="115000"/>
              </a:lnSpc>
              <a:spcBef>
                <a:spcPts val="1200"/>
              </a:spcBef>
              <a:spcAft>
                <a:spcPts val="0"/>
              </a:spcAft>
              <a:buClr>
                <a:schemeClr val="lt1"/>
              </a:buClr>
              <a:buSzPct val="100000"/>
              <a:buFont typeface="Arial"/>
              <a:buChar char="●"/>
            </a:pPr>
            <a:r>
              <a:rPr b="1" lang="en" sz="1544">
                <a:latin typeface="Arial"/>
                <a:ea typeface="Arial"/>
                <a:cs typeface="Arial"/>
                <a:sym typeface="Arial"/>
              </a:rPr>
              <a:t>Current Spending</a:t>
            </a:r>
            <a:r>
              <a:rPr lang="en" sz="1544">
                <a:latin typeface="Arial"/>
                <a:ea typeface="Arial"/>
                <a:cs typeface="Arial"/>
                <a:sym typeface="Arial"/>
              </a:rPr>
              <a:t>: ₹30,990</a:t>
            </a:r>
            <a:endParaRPr sz="1544">
              <a:latin typeface="Arial"/>
              <a:ea typeface="Arial"/>
              <a:cs typeface="Arial"/>
              <a:sym typeface="Arial"/>
            </a:endParaRPr>
          </a:p>
          <a:p>
            <a:pPr indent="-316864" lvl="0" marL="457200" rtl="0" algn="l">
              <a:lnSpc>
                <a:spcPct val="115000"/>
              </a:lnSpc>
              <a:spcBef>
                <a:spcPts val="0"/>
              </a:spcBef>
              <a:spcAft>
                <a:spcPts val="0"/>
              </a:spcAft>
              <a:buClr>
                <a:schemeClr val="lt1"/>
              </a:buClr>
              <a:buSzPct val="100000"/>
              <a:buFont typeface="Arial"/>
              <a:buChar char="●"/>
            </a:pPr>
            <a:r>
              <a:rPr b="1" lang="en" sz="1544">
                <a:latin typeface="Arial"/>
                <a:ea typeface="Arial"/>
                <a:cs typeface="Arial"/>
                <a:sym typeface="Arial"/>
              </a:rPr>
              <a:t>Recommendation</a:t>
            </a:r>
            <a:r>
              <a:rPr lang="en" sz="1544">
                <a:latin typeface="Arial"/>
                <a:ea typeface="Arial"/>
                <a:cs typeface="Arial"/>
                <a:sym typeface="Arial"/>
              </a:rPr>
              <a:t>: Buy in bulk where possible and look for deals on essential items. Plan weekly grocery shopping lists to avoid impulse purchases.</a:t>
            </a:r>
            <a:endParaRPr sz="1544">
              <a:latin typeface="Arial"/>
              <a:ea typeface="Arial"/>
              <a:cs typeface="Arial"/>
              <a:sym typeface="Arial"/>
            </a:endParaRPr>
          </a:p>
          <a:p>
            <a:pPr indent="0" lvl="0" marL="0" rtl="0" algn="l">
              <a:lnSpc>
                <a:spcPct val="115000"/>
              </a:lnSpc>
              <a:spcBef>
                <a:spcPts val="1200"/>
              </a:spcBef>
              <a:spcAft>
                <a:spcPts val="0"/>
              </a:spcAft>
              <a:buNone/>
            </a:pPr>
            <a:r>
              <a:rPr b="1" lang="en" sz="1544">
                <a:latin typeface="Arial"/>
                <a:ea typeface="Arial"/>
                <a:cs typeface="Arial"/>
                <a:sym typeface="Arial"/>
              </a:rPr>
              <a:t>Ticket and Bills</a:t>
            </a:r>
            <a:endParaRPr b="1" sz="1544">
              <a:latin typeface="Arial"/>
              <a:ea typeface="Arial"/>
              <a:cs typeface="Arial"/>
              <a:sym typeface="Arial"/>
            </a:endParaRPr>
          </a:p>
          <a:p>
            <a:pPr indent="-316864" lvl="0" marL="457200" rtl="0" algn="l">
              <a:lnSpc>
                <a:spcPct val="115000"/>
              </a:lnSpc>
              <a:spcBef>
                <a:spcPts val="1200"/>
              </a:spcBef>
              <a:spcAft>
                <a:spcPts val="0"/>
              </a:spcAft>
              <a:buClr>
                <a:schemeClr val="lt1"/>
              </a:buClr>
              <a:buSzPct val="100000"/>
              <a:buFont typeface="Arial"/>
              <a:buChar char="●"/>
            </a:pPr>
            <a:r>
              <a:rPr b="1" lang="en" sz="1544">
                <a:latin typeface="Arial"/>
                <a:ea typeface="Arial"/>
                <a:cs typeface="Arial"/>
                <a:sym typeface="Arial"/>
              </a:rPr>
              <a:t>Current Spending</a:t>
            </a:r>
            <a:r>
              <a:rPr lang="en" sz="1544">
                <a:latin typeface="Arial"/>
                <a:ea typeface="Arial"/>
                <a:cs typeface="Arial"/>
                <a:sym typeface="Arial"/>
              </a:rPr>
              <a:t>: ₹16,040</a:t>
            </a:r>
            <a:endParaRPr sz="1544">
              <a:latin typeface="Arial"/>
              <a:ea typeface="Arial"/>
              <a:cs typeface="Arial"/>
              <a:sym typeface="Arial"/>
            </a:endParaRPr>
          </a:p>
          <a:p>
            <a:pPr indent="-316864" lvl="0" marL="457200" rtl="0" algn="l">
              <a:lnSpc>
                <a:spcPct val="115000"/>
              </a:lnSpc>
              <a:spcBef>
                <a:spcPts val="0"/>
              </a:spcBef>
              <a:spcAft>
                <a:spcPts val="0"/>
              </a:spcAft>
              <a:buClr>
                <a:schemeClr val="lt1"/>
              </a:buClr>
              <a:buSzPct val="100000"/>
              <a:buFont typeface="Arial"/>
              <a:buChar char="●"/>
            </a:pPr>
            <a:r>
              <a:rPr b="1" lang="en" sz="1544">
                <a:latin typeface="Arial"/>
                <a:ea typeface="Arial"/>
                <a:cs typeface="Arial"/>
                <a:sym typeface="Arial"/>
              </a:rPr>
              <a:t>Recommendation</a:t>
            </a:r>
            <a:r>
              <a:rPr lang="en" sz="1544">
                <a:latin typeface="Arial"/>
                <a:ea typeface="Arial"/>
                <a:cs typeface="Arial"/>
                <a:sym typeface="Arial"/>
              </a:rPr>
              <a:t>: Review utility bills and identify ways to reduce consumption (e.g., energy-efficient appliances, turning off lights when not in use). Look for cheaper transportation alternatives.</a:t>
            </a:r>
            <a:endParaRPr sz="1544">
              <a:latin typeface="Arial"/>
              <a:ea typeface="Arial"/>
              <a:cs typeface="Arial"/>
              <a:sym typeface="Arial"/>
            </a:endParaRPr>
          </a:p>
          <a:p>
            <a:pPr indent="0" lvl="0" marL="0" rtl="0" algn="l">
              <a:spcBef>
                <a:spcPts val="1200"/>
              </a:spcBef>
              <a:spcAft>
                <a:spcPts val="0"/>
              </a:spcAft>
              <a:buNone/>
            </a:pPr>
            <a:r>
              <a:t/>
            </a:r>
            <a:endParaRPr sz="1500"/>
          </a:p>
        </p:txBody>
      </p:sp>
      <p:sp>
        <p:nvSpPr>
          <p:cNvPr id="172" name="Google Shape;172;p2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a:solidFill>
                  <a:srgbClr val="000000"/>
                </a:solidFill>
                <a:latin typeface="Arial"/>
                <a:ea typeface="Arial"/>
                <a:cs typeface="Arial"/>
                <a:sym typeface="Arial"/>
              </a:rPr>
              <a:t>2.Set a Savings Goal</a:t>
            </a:r>
            <a:endParaRPr b="1">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Define Clear Goals</a:t>
            </a:r>
            <a:r>
              <a:rPr lang="en" sz="1100">
                <a:solidFill>
                  <a:srgbClr val="000000"/>
                </a:solidFill>
                <a:latin typeface="Arial"/>
                <a:ea typeface="Arial"/>
                <a:cs typeface="Arial"/>
                <a:sym typeface="Arial"/>
              </a:rPr>
              <a:t>: Set a specific amount to save each month and track progress. This creates a target to aim for and helps in making more informed spending decisions.</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en">
                <a:solidFill>
                  <a:srgbClr val="000000"/>
                </a:solidFill>
                <a:latin typeface="Arial"/>
                <a:ea typeface="Arial"/>
                <a:cs typeface="Arial"/>
                <a:sym typeface="Arial"/>
              </a:rPr>
              <a:t> 3.Create a Budget</a:t>
            </a:r>
            <a:endParaRPr b="1">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Monthly Budget</a:t>
            </a:r>
            <a:r>
              <a:rPr lang="en" sz="1100">
                <a:solidFill>
                  <a:srgbClr val="000000"/>
                </a:solidFill>
                <a:latin typeface="Arial"/>
                <a:ea typeface="Arial"/>
                <a:cs typeface="Arial"/>
                <a:sym typeface="Arial"/>
              </a:rPr>
              <a:t>: Create a detailed monthly budget that includes all income and expenses. Allocate a specific amount to each category and stick to the budget.</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71" name="Google Shape;71;p14"/>
          <p:cNvSpPr txBox="1"/>
          <p:nvPr>
            <p:ph idx="1" type="subTitle"/>
          </p:nvPr>
        </p:nvSpPr>
        <p:spPr>
          <a:xfrm>
            <a:off x="311700" y="1373325"/>
            <a:ext cx="8459400" cy="2617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440"/>
              <a:buNone/>
            </a:pPr>
            <a:r>
              <a:rPr lang="en" sz="1940">
                <a:solidFill>
                  <a:srgbClr val="000000"/>
                </a:solidFill>
                <a:highlight>
                  <a:srgbClr val="FFFFFF"/>
                </a:highlight>
              </a:rPr>
              <a:t>Nitin works as a Graphic Designer in a new company. He earns Rs 15,000/- per month. He is planning to buy a scooter for his daily commute to the office. </a:t>
            </a:r>
            <a:endParaRPr sz="1940">
              <a:solidFill>
                <a:srgbClr val="000000"/>
              </a:solidFill>
              <a:highlight>
                <a:srgbClr val="FFFFFF"/>
              </a:highlight>
            </a:endParaRPr>
          </a:p>
          <a:p>
            <a:pPr indent="0" lvl="0" marL="0" rtl="0" algn="l">
              <a:lnSpc>
                <a:spcPct val="90000"/>
              </a:lnSpc>
              <a:spcBef>
                <a:spcPts val="0"/>
              </a:spcBef>
              <a:spcAft>
                <a:spcPts val="0"/>
              </a:spcAft>
              <a:buSzPts val="440"/>
              <a:buNone/>
            </a:pPr>
            <a:r>
              <a:rPr lang="en" sz="1940">
                <a:solidFill>
                  <a:srgbClr val="000000"/>
                </a:solidFill>
                <a:highlight>
                  <a:srgbClr val="FFFFFF"/>
                </a:highlight>
              </a:rPr>
              <a:t>For the last couple of months, Nitin is not able to save at all for his scooter. His friend Ayush told him that he needed to figure out where most of the money goes and cut down that expense. </a:t>
            </a:r>
            <a:endParaRPr sz="1940">
              <a:solidFill>
                <a:srgbClr val="000000"/>
              </a:solidFill>
              <a:highlight>
                <a:srgbClr val="FFFFFF"/>
              </a:highlight>
            </a:endParaRPr>
          </a:p>
          <a:p>
            <a:pPr indent="0" lvl="0" marL="0" rtl="0" algn="l">
              <a:lnSpc>
                <a:spcPct val="90000"/>
              </a:lnSpc>
              <a:spcBef>
                <a:spcPts val="0"/>
              </a:spcBef>
              <a:spcAft>
                <a:spcPts val="0"/>
              </a:spcAft>
              <a:buSzPts val="440"/>
              <a:buNone/>
            </a:pPr>
            <a:r>
              <a:rPr lang="en" sz="1940">
                <a:solidFill>
                  <a:srgbClr val="000000"/>
                </a:solidFill>
                <a:highlight>
                  <a:srgbClr val="FFFFFF"/>
                </a:highlight>
              </a:rPr>
              <a:t>Help Nitin increase his savings by removing some unnecessary expenses.</a:t>
            </a:r>
            <a:endParaRPr sz="1940">
              <a:solidFill>
                <a:srgbClr val="000000"/>
              </a:solidFill>
              <a:highlight>
                <a:srgbClr val="FFFFFF"/>
              </a:highlight>
            </a:endParaRPr>
          </a:p>
          <a:p>
            <a:pPr indent="0" lvl="0" marL="0" rtl="0" algn="l">
              <a:lnSpc>
                <a:spcPct val="90000"/>
              </a:lnSpc>
              <a:spcBef>
                <a:spcPts val="0"/>
              </a:spcBef>
              <a:spcAft>
                <a:spcPts val="0"/>
              </a:spcAft>
              <a:buSzPts val="440"/>
              <a:buNone/>
            </a:pPr>
            <a:r>
              <a:t/>
            </a:r>
            <a:endParaRPr sz="640">
              <a:solidFill>
                <a:srgbClr val="000000"/>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p:nvPr/>
        </p:nvSpPr>
        <p:spPr>
          <a:xfrm>
            <a:off x="1948438" y="881000"/>
            <a:ext cx="5247126" cy="2526444"/>
          </a:xfrm>
          <a:prstGeom prst="irregularSeal1">
            <a:avLst/>
          </a:prstGeom>
          <a:solidFill>
            <a:schemeClr val="accent2"/>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400">
                <a:latin typeface="Roboto"/>
                <a:ea typeface="Roboto"/>
                <a:cs typeface="Roboto"/>
                <a:sym typeface="Roboto"/>
              </a:rPr>
              <a:t>PART 1</a:t>
            </a:r>
            <a:endParaRPr b="1" sz="44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25" y="116300"/>
            <a:ext cx="3706500" cy="289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1</a:t>
            </a:r>
            <a:endParaRPr/>
          </a:p>
          <a:p>
            <a:pPr indent="0" lvl="0" marL="0" rtl="0" algn="l">
              <a:spcBef>
                <a:spcPts val="0"/>
              </a:spcBef>
              <a:spcAft>
                <a:spcPts val="0"/>
              </a:spcAft>
              <a:buNone/>
            </a:pPr>
            <a:r>
              <a:rPr lang="en" sz="1800"/>
              <a:t>How much is spent for each category (pivot Table)</a:t>
            </a:r>
            <a:endParaRPr sz="1800"/>
          </a:p>
        </p:txBody>
      </p:sp>
      <p:sp>
        <p:nvSpPr>
          <p:cNvPr id="82" name="Google Shape;82;p16"/>
          <p:cNvSpPr txBox="1"/>
          <p:nvPr>
            <p:ph idx="1" type="body"/>
          </p:nvPr>
        </p:nvSpPr>
        <p:spPr>
          <a:xfrm>
            <a:off x="4392050" y="116600"/>
            <a:ext cx="4752000" cy="502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Visually represent the amount spent against each category is what percentage of the total expense amount (Pivot Chart)</a:t>
            </a:r>
            <a:endParaRPr b="1" sz="1600"/>
          </a:p>
          <a:p>
            <a:pPr indent="0" lvl="0" marL="0" rtl="0" algn="l">
              <a:spcBef>
                <a:spcPts val="1200"/>
              </a:spcBef>
              <a:spcAft>
                <a:spcPts val="1200"/>
              </a:spcAft>
              <a:buNone/>
            </a:pPr>
            <a:r>
              <a:t/>
            </a:r>
            <a:endParaRPr/>
          </a:p>
        </p:txBody>
      </p:sp>
      <p:pic>
        <p:nvPicPr>
          <p:cNvPr id="83" name="Google Shape;83;p16"/>
          <p:cNvPicPr preferRelativeResize="0"/>
          <p:nvPr/>
        </p:nvPicPr>
        <p:blipFill>
          <a:blip r:embed="rId3">
            <a:alphaModFix/>
          </a:blip>
          <a:stretch>
            <a:fillRect/>
          </a:stretch>
        </p:blipFill>
        <p:spPr>
          <a:xfrm>
            <a:off x="167300" y="1990875"/>
            <a:ext cx="3706500" cy="2893525"/>
          </a:xfrm>
          <a:prstGeom prst="rect">
            <a:avLst/>
          </a:prstGeom>
          <a:noFill/>
          <a:ln>
            <a:noFill/>
          </a:ln>
        </p:spPr>
      </p:pic>
      <p:pic>
        <p:nvPicPr>
          <p:cNvPr id="84" name="Google Shape;84;p16"/>
          <p:cNvPicPr preferRelativeResize="0"/>
          <p:nvPr/>
        </p:nvPicPr>
        <p:blipFill>
          <a:blip r:embed="rId4">
            <a:alphaModFix/>
          </a:blip>
          <a:stretch>
            <a:fillRect/>
          </a:stretch>
        </p:blipFill>
        <p:spPr>
          <a:xfrm>
            <a:off x="4520175" y="1471475"/>
            <a:ext cx="4380550" cy="3412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168425"/>
            <a:ext cx="3706500" cy="284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2.1</a:t>
            </a:r>
            <a:endParaRPr/>
          </a:p>
        </p:txBody>
      </p:sp>
      <p:sp>
        <p:nvSpPr>
          <p:cNvPr id="90" name="Google Shape;90;p17"/>
          <p:cNvSpPr txBox="1"/>
          <p:nvPr>
            <p:ph idx="1" type="body"/>
          </p:nvPr>
        </p:nvSpPr>
        <p:spPr>
          <a:xfrm>
            <a:off x="4774225" y="272050"/>
            <a:ext cx="4166400" cy="44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How much is spent on different items of each category (Pivot Table)</a:t>
            </a:r>
            <a:endParaRPr/>
          </a:p>
        </p:txBody>
      </p:sp>
      <p:pic>
        <p:nvPicPr>
          <p:cNvPr id="91" name="Google Shape;91;p17"/>
          <p:cNvPicPr preferRelativeResize="0"/>
          <p:nvPr/>
        </p:nvPicPr>
        <p:blipFill>
          <a:blip r:embed="rId3">
            <a:alphaModFix/>
          </a:blip>
          <a:stretch>
            <a:fillRect/>
          </a:stretch>
        </p:blipFill>
        <p:spPr>
          <a:xfrm>
            <a:off x="0" y="1049425"/>
            <a:ext cx="9069151" cy="4042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246150"/>
            <a:ext cx="3706500" cy="276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2.2</a:t>
            </a:r>
            <a:endParaRPr/>
          </a:p>
          <a:p>
            <a:pPr indent="0" lvl="0" marL="0" rtl="0" algn="l">
              <a:spcBef>
                <a:spcPts val="0"/>
              </a:spcBef>
              <a:spcAft>
                <a:spcPts val="0"/>
              </a:spcAft>
              <a:buNone/>
            </a:pPr>
            <a:r>
              <a:t/>
            </a:r>
            <a:endParaRPr/>
          </a:p>
        </p:txBody>
      </p:sp>
      <p:sp>
        <p:nvSpPr>
          <p:cNvPr id="97" name="Google Shape;97;p18"/>
          <p:cNvSpPr txBox="1"/>
          <p:nvPr>
            <p:ph idx="1" type="body"/>
          </p:nvPr>
        </p:nvSpPr>
        <p:spPr>
          <a:xfrm>
            <a:off x="4644675" y="142525"/>
            <a:ext cx="4166400" cy="445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Visually represent the amount spent on different items of Entertainment and Tickets and bills category (Pivot Chart)</a:t>
            </a:r>
            <a:endParaRPr/>
          </a:p>
          <a:p>
            <a:pPr indent="0" lvl="0" marL="0" rtl="0" algn="l">
              <a:spcBef>
                <a:spcPts val="1200"/>
              </a:spcBef>
              <a:spcAft>
                <a:spcPts val="1200"/>
              </a:spcAft>
              <a:buNone/>
            </a:pPr>
            <a:r>
              <a:t/>
            </a:r>
            <a:endParaRPr/>
          </a:p>
        </p:txBody>
      </p:sp>
      <p:pic>
        <p:nvPicPr>
          <p:cNvPr id="98" name="Google Shape;98;p18"/>
          <p:cNvPicPr preferRelativeResize="0"/>
          <p:nvPr/>
        </p:nvPicPr>
        <p:blipFill>
          <a:blip r:embed="rId3">
            <a:alphaModFix/>
          </a:blip>
          <a:stretch>
            <a:fillRect/>
          </a:stretch>
        </p:blipFill>
        <p:spPr>
          <a:xfrm>
            <a:off x="160600" y="858900"/>
            <a:ext cx="3857625" cy="2302350"/>
          </a:xfrm>
          <a:prstGeom prst="rect">
            <a:avLst/>
          </a:prstGeom>
          <a:noFill/>
          <a:ln>
            <a:noFill/>
          </a:ln>
        </p:spPr>
      </p:pic>
      <p:pic>
        <p:nvPicPr>
          <p:cNvPr id="99" name="Google Shape;99;p18"/>
          <p:cNvPicPr preferRelativeResize="0"/>
          <p:nvPr/>
        </p:nvPicPr>
        <p:blipFill>
          <a:blip r:embed="rId4">
            <a:alphaModFix/>
          </a:blip>
          <a:stretch>
            <a:fillRect/>
          </a:stretch>
        </p:blipFill>
        <p:spPr>
          <a:xfrm>
            <a:off x="4417975" y="1227750"/>
            <a:ext cx="4599350" cy="3825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3" name="Shape 103"/>
        <p:cNvGrpSpPr/>
        <p:nvPr/>
      </p:nvGrpSpPr>
      <p:grpSpPr>
        <a:xfrm>
          <a:off x="0" y="0"/>
          <a:ext cx="0" cy="0"/>
          <a:chOff x="0" y="0"/>
          <a:chExt cx="0" cy="0"/>
        </a:xfrm>
      </p:grpSpPr>
      <p:sp>
        <p:nvSpPr>
          <p:cNvPr id="104" name="Google Shape;104;p19"/>
          <p:cNvSpPr txBox="1"/>
          <p:nvPr>
            <p:ph type="title"/>
          </p:nvPr>
        </p:nvSpPr>
        <p:spPr>
          <a:xfrm>
            <a:off x="272875" y="4102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3</a:t>
            </a:r>
            <a:endParaRPr/>
          </a:p>
          <a:p>
            <a:pPr indent="0" lvl="0" marL="0" rtl="0" algn="l">
              <a:spcBef>
                <a:spcPts val="0"/>
              </a:spcBef>
              <a:spcAft>
                <a:spcPts val="0"/>
              </a:spcAft>
              <a:buNone/>
            </a:pPr>
            <a:r>
              <a:t/>
            </a:r>
            <a:endParaRPr/>
          </a:p>
        </p:txBody>
      </p:sp>
      <p:sp>
        <p:nvSpPr>
          <p:cNvPr id="105" name="Google Shape;105;p19"/>
          <p:cNvSpPr txBox="1"/>
          <p:nvPr>
            <p:ph idx="1" type="body"/>
          </p:nvPr>
        </p:nvSpPr>
        <p:spPr>
          <a:xfrm>
            <a:off x="1619500" y="583025"/>
            <a:ext cx="7191600" cy="5181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lt1"/>
                </a:solidFill>
              </a:rPr>
              <a:t>How many times money has been spent against different items of each category (Pivot Table)</a:t>
            </a:r>
            <a:endParaRPr b="1">
              <a:solidFill>
                <a:schemeClr val="lt1"/>
              </a:solidFill>
            </a:endParaRPr>
          </a:p>
        </p:txBody>
      </p:sp>
      <p:pic>
        <p:nvPicPr>
          <p:cNvPr id="106" name="Google Shape;106;p19"/>
          <p:cNvPicPr preferRelativeResize="0"/>
          <p:nvPr/>
        </p:nvPicPr>
        <p:blipFill>
          <a:blip r:embed="rId3">
            <a:alphaModFix/>
          </a:blip>
          <a:stretch>
            <a:fillRect/>
          </a:stretch>
        </p:blipFill>
        <p:spPr>
          <a:xfrm>
            <a:off x="411550" y="1166025"/>
            <a:ext cx="5664775" cy="3873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25" y="272075"/>
            <a:ext cx="3706500" cy="273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220"/>
              <a:t>Task 4</a:t>
            </a:r>
            <a:endParaRPr sz="1220"/>
          </a:p>
          <a:p>
            <a:pPr indent="0" lvl="0" marL="0" rtl="0" algn="l">
              <a:spcBef>
                <a:spcPts val="0"/>
              </a:spcBef>
              <a:spcAft>
                <a:spcPts val="0"/>
              </a:spcAft>
              <a:buSzPts val="990"/>
              <a:buNone/>
            </a:pPr>
            <a:r>
              <a:t/>
            </a:r>
            <a:endParaRPr sz="1220"/>
          </a:p>
          <a:p>
            <a:pPr indent="0" lvl="0" marL="0" rtl="0" algn="l">
              <a:spcBef>
                <a:spcPts val="0"/>
              </a:spcBef>
              <a:spcAft>
                <a:spcPts val="0"/>
              </a:spcAft>
              <a:buSzPts val="990"/>
              <a:buNone/>
            </a:pPr>
            <a:r>
              <a:rPr lang="en" sz="1220"/>
              <a:t>What amount is spent on each item of the categories with highest and 2nd highest expense amount (Pivot Table)</a:t>
            </a:r>
            <a:endParaRPr sz="1220"/>
          </a:p>
          <a:p>
            <a:pPr indent="0" lvl="0" marL="0" rtl="0" algn="l">
              <a:spcBef>
                <a:spcPts val="0"/>
              </a:spcBef>
              <a:spcAft>
                <a:spcPts val="0"/>
              </a:spcAft>
              <a:buSzPts val="990"/>
              <a:buNone/>
            </a:pPr>
            <a:r>
              <a:t/>
            </a:r>
            <a:endParaRPr sz="1220"/>
          </a:p>
          <a:p>
            <a:pPr indent="0" lvl="0" marL="0" rtl="0" algn="l">
              <a:spcBef>
                <a:spcPts val="0"/>
              </a:spcBef>
              <a:spcAft>
                <a:spcPts val="0"/>
              </a:spcAft>
              <a:buSzPts val="990"/>
              <a:buNone/>
            </a:pPr>
            <a:r>
              <a:t/>
            </a:r>
            <a:endParaRPr sz="1220"/>
          </a:p>
          <a:p>
            <a:pPr indent="0" lvl="0" marL="0" rtl="0" algn="l">
              <a:spcBef>
                <a:spcPts val="0"/>
              </a:spcBef>
              <a:spcAft>
                <a:spcPts val="0"/>
              </a:spcAft>
              <a:buSzPts val="990"/>
              <a:buNone/>
            </a:pPr>
            <a:r>
              <a:t/>
            </a:r>
            <a:endParaRPr sz="1220"/>
          </a:p>
          <a:p>
            <a:pPr indent="0" lvl="0" marL="0" rtl="0" algn="l">
              <a:spcBef>
                <a:spcPts val="0"/>
              </a:spcBef>
              <a:spcAft>
                <a:spcPts val="0"/>
              </a:spcAft>
              <a:buSzPts val="990"/>
              <a:buNone/>
            </a:pPr>
            <a:r>
              <a:t/>
            </a:r>
            <a:endParaRPr sz="1220"/>
          </a:p>
          <a:p>
            <a:pPr indent="0" lvl="0" marL="0" rtl="0" algn="l">
              <a:spcBef>
                <a:spcPts val="0"/>
              </a:spcBef>
              <a:spcAft>
                <a:spcPts val="0"/>
              </a:spcAft>
              <a:buSzPts val="990"/>
              <a:buNone/>
            </a:pPr>
            <a:r>
              <a:t/>
            </a:r>
            <a:endParaRPr sz="2520"/>
          </a:p>
        </p:txBody>
      </p:sp>
      <p:sp>
        <p:nvSpPr>
          <p:cNvPr id="112" name="Google Shape;112;p20"/>
          <p:cNvSpPr txBox="1"/>
          <p:nvPr>
            <p:ph idx="1" type="body"/>
          </p:nvPr>
        </p:nvSpPr>
        <p:spPr>
          <a:xfrm>
            <a:off x="4727450" y="522450"/>
            <a:ext cx="4166400" cy="4098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SzPts val="990"/>
              <a:buFont typeface="Arial"/>
              <a:buNone/>
            </a:pPr>
            <a:r>
              <a:rPr b="1" lang="en" sz="1220">
                <a:solidFill>
                  <a:srgbClr val="000000"/>
                </a:solidFill>
                <a:latin typeface="Merriweather"/>
                <a:ea typeface="Merriweather"/>
                <a:cs typeface="Merriweather"/>
                <a:sym typeface="Merriweather"/>
              </a:rPr>
              <a:t>Visually represent the data with data bars (Conditional formatting)</a:t>
            </a:r>
            <a:endParaRPr b="1">
              <a:solidFill>
                <a:srgbClr val="000000"/>
              </a:solidFill>
            </a:endParaRPr>
          </a:p>
        </p:txBody>
      </p:sp>
      <p:pic>
        <p:nvPicPr>
          <p:cNvPr id="113" name="Google Shape;113;p20"/>
          <p:cNvPicPr preferRelativeResize="0"/>
          <p:nvPr/>
        </p:nvPicPr>
        <p:blipFill>
          <a:blip r:embed="rId3">
            <a:alphaModFix/>
          </a:blip>
          <a:stretch>
            <a:fillRect/>
          </a:stretch>
        </p:blipFill>
        <p:spPr>
          <a:xfrm>
            <a:off x="259125" y="1657350"/>
            <a:ext cx="3759100" cy="2553325"/>
          </a:xfrm>
          <a:prstGeom prst="rect">
            <a:avLst/>
          </a:prstGeom>
          <a:noFill/>
          <a:ln>
            <a:noFill/>
          </a:ln>
        </p:spPr>
      </p:pic>
      <p:pic>
        <p:nvPicPr>
          <p:cNvPr id="114" name="Google Shape;114;p20"/>
          <p:cNvPicPr preferRelativeResize="0"/>
          <p:nvPr/>
        </p:nvPicPr>
        <p:blipFill>
          <a:blip r:embed="rId4">
            <a:alphaModFix/>
          </a:blip>
          <a:stretch>
            <a:fillRect/>
          </a:stretch>
        </p:blipFill>
        <p:spPr>
          <a:xfrm>
            <a:off x="4596350" y="1389100"/>
            <a:ext cx="44286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20" name="Google Shape;120;p21"/>
          <p:cNvSpPr/>
          <p:nvPr/>
        </p:nvSpPr>
        <p:spPr>
          <a:xfrm>
            <a:off x="1948438" y="881000"/>
            <a:ext cx="5247126" cy="2526444"/>
          </a:xfrm>
          <a:prstGeom prst="irregularSeal1">
            <a:avLst/>
          </a:prstGeom>
          <a:solidFill>
            <a:schemeClr val="accent2"/>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400">
                <a:latin typeface="Roboto"/>
                <a:ea typeface="Roboto"/>
                <a:cs typeface="Roboto"/>
                <a:sym typeface="Roboto"/>
              </a:rPr>
              <a:t>PART 2</a:t>
            </a:r>
            <a:endParaRPr b="1" sz="44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