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1" r:id="rId3"/>
    <p:sldId id="262" r:id="rId4"/>
    <p:sldId id="263" r:id="rId5"/>
    <p:sldId id="259" r:id="rId6"/>
    <p:sldId id="260"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866D0-F4F7-4DC8-9E82-A53A35A51B2E}" type="datetimeFigureOut">
              <a:rPr lang="en-IN" smtClean="0"/>
              <a:t>27-09-2023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DDB689-0F39-4D9B-86B5-23958797A30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781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866D0-F4F7-4DC8-9E82-A53A35A51B2E}"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DB689-0F39-4D9B-86B5-23958797A30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722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866D0-F4F7-4DC8-9E82-A53A35A51B2E}"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DB689-0F39-4D9B-86B5-23958797A30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388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866D0-F4F7-4DC8-9E82-A53A35A51B2E}"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DB689-0F39-4D9B-86B5-23958797A30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66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866D0-F4F7-4DC8-9E82-A53A35A51B2E}"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DB689-0F39-4D9B-86B5-23958797A30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4550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866D0-F4F7-4DC8-9E82-A53A35A51B2E}"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DDB689-0F39-4D9B-86B5-23958797A30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408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866D0-F4F7-4DC8-9E82-A53A35A51B2E}"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DDB689-0F39-4D9B-86B5-23958797A30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204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866D0-F4F7-4DC8-9E82-A53A35A51B2E}"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DDB689-0F39-4D9B-86B5-23958797A30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637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866D0-F4F7-4DC8-9E82-A53A35A51B2E}"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DDB689-0F39-4D9B-86B5-23958797A30A}" type="slidenum">
              <a:rPr lang="en-IN" smtClean="0"/>
              <a:t>‹#›</a:t>
            </a:fld>
            <a:endParaRPr lang="en-IN"/>
          </a:p>
        </p:txBody>
      </p:sp>
    </p:spTree>
    <p:extLst>
      <p:ext uri="{BB962C8B-B14F-4D97-AF65-F5344CB8AC3E}">
        <p14:creationId xmlns:p14="http://schemas.microsoft.com/office/powerpoint/2010/main" val="286257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866D0-F4F7-4DC8-9E82-A53A35A51B2E}"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DDB689-0F39-4D9B-86B5-23958797A30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961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5866D0-F4F7-4DC8-9E82-A53A35A51B2E}" type="datetimeFigureOut">
              <a:rPr lang="en-IN" smtClean="0"/>
              <a:t>27-09-2023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DDB689-0F39-4D9B-86B5-23958797A30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74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5866D0-F4F7-4DC8-9E82-A53A35A51B2E}" type="datetimeFigureOut">
              <a:rPr lang="en-IN" smtClean="0"/>
              <a:t>27-09-2023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DDB689-0F39-4D9B-86B5-23958797A30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9480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AE234-9A53-A602-57BE-0FC0F5CF50E9}"/>
              </a:ext>
            </a:extLst>
          </p:cNvPr>
          <p:cNvSpPr txBox="1"/>
          <p:nvPr/>
        </p:nvSpPr>
        <p:spPr>
          <a:xfrm>
            <a:off x="978010" y="270344"/>
            <a:ext cx="10217427" cy="5909310"/>
          </a:xfrm>
          <a:prstGeom prst="rect">
            <a:avLst/>
          </a:prstGeom>
          <a:noFill/>
        </p:spPr>
        <p:txBody>
          <a:bodyPr wrap="square" rtlCol="0">
            <a:spAutoFit/>
          </a:bodyPr>
          <a:lstStyle/>
          <a:p>
            <a:r>
              <a:rPr lang="en-US" sz="2800" dirty="0"/>
              <a:t>                 </a:t>
            </a:r>
          </a:p>
          <a:p>
            <a:r>
              <a:rPr lang="en-US" sz="2800" dirty="0"/>
              <a:t>                  </a:t>
            </a:r>
            <a:r>
              <a:rPr lang="en-US" sz="3200" u="sng" dirty="0"/>
              <a:t>PROJECT NAME : </a:t>
            </a:r>
            <a:r>
              <a:rPr lang="en-US" sz="3200" u="sng" dirty="0">
                <a:solidFill>
                  <a:schemeClr val="accent1"/>
                </a:solidFill>
              </a:rPr>
              <a:t>COVID-19 ANALYSIS</a:t>
            </a:r>
          </a:p>
          <a:p>
            <a:endParaRPr lang="en-US" sz="2800" dirty="0"/>
          </a:p>
          <a:p>
            <a:pPr algn="l"/>
            <a:r>
              <a:rPr lang="en-US" sz="2800" dirty="0">
                <a:solidFill>
                  <a:srgbClr val="00B050"/>
                </a:solidFill>
                <a:latin typeface="Arial" panose="020B0604020202020204" pitchFamily="34" charset="0"/>
              </a:rPr>
              <a:t>Abstract/Project definition</a:t>
            </a:r>
            <a:r>
              <a:rPr lang="en-US" sz="2400" dirty="0">
                <a:solidFill>
                  <a:srgbClr val="00B050"/>
                </a:solidFill>
                <a:latin typeface="Arial" panose="020B0604020202020204" pitchFamily="34" charset="0"/>
              </a:rPr>
              <a:t>:</a:t>
            </a:r>
          </a:p>
          <a:p>
            <a:pPr algn="l"/>
            <a:endParaRPr lang="en-US" b="0" i="0" dirty="0">
              <a:solidFill>
                <a:srgbClr val="222222"/>
              </a:solidFill>
              <a:effectLst/>
              <a:latin typeface="Arial" panose="020B0604020202020204" pitchFamily="34" charset="0"/>
            </a:endParaRPr>
          </a:p>
          <a:p>
            <a:pPr algn="l"/>
            <a:r>
              <a:rPr lang="en-US" sz="2400" b="0" i="0" dirty="0">
                <a:solidFill>
                  <a:srgbClr val="222222"/>
                </a:solidFill>
                <a:effectLst/>
                <a:latin typeface="Arial" panose="020B0604020202020204" pitchFamily="34" charset="0"/>
              </a:rPr>
              <a:t>The "COVID-19 Cases Analysis" project aims to analyze public data on COVID-19, specifically focusing on the number of new cases and deaths reported per day and by country in the EU/EEA (European Union/European Economic Area).The project's primary objective is to compare and contrast the mean values and standard deviations of COVID-19 cases and associated deaths across different countries in the EU/</a:t>
            </a:r>
            <a:r>
              <a:rPr lang="en-US" sz="2400" b="0" i="0" dirty="0" err="1">
                <a:solidFill>
                  <a:srgbClr val="222222"/>
                </a:solidFill>
                <a:effectLst/>
                <a:latin typeface="Arial" panose="020B0604020202020204" pitchFamily="34" charset="0"/>
              </a:rPr>
              <a:t>EEA.The</a:t>
            </a:r>
            <a:r>
              <a:rPr lang="en-US" sz="2400" b="0" i="0" dirty="0">
                <a:solidFill>
                  <a:srgbClr val="222222"/>
                </a:solidFill>
                <a:effectLst/>
                <a:latin typeface="Arial" panose="020B0604020202020204" pitchFamily="34" charset="0"/>
              </a:rPr>
              <a:t> project encompasses defining analysis </a:t>
            </a:r>
            <a:r>
              <a:rPr lang="en-US" sz="2400" b="0" i="0" dirty="0" err="1">
                <a:solidFill>
                  <a:srgbClr val="222222"/>
                </a:solidFill>
                <a:effectLst/>
                <a:latin typeface="Arial" panose="020B0604020202020204" pitchFamily="34" charset="0"/>
              </a:rPr>
              <a:t>objectives,collecting</a:t>
            </a:r>
            <a:r>
              <a:rPr lang="en-US" sz="2400" b="0" i="0" dirty="0">
                <a:solidFill>
                  <a:srgbClr val="222222"/>
                </a:solidFill>
                <a:effectLst/>
                <a:latin typeface="Arial" panose="020B0604020202020204" pitchFamily="34" charset="0"/>
              </a:rPr>
              <a:t> COVID-19 </a:t>
            </a:r>
            <a:r>
              <a:rPr lang="en-US" sz="2400" b="0" i="0" dirty="0" err="1">
                <a:solidFill>
                  <a:srgbClr val="222222"/>
                </a:solidFill>
                <a:effectLst/>
                <a:latin typeface="Arial" panose="020B0604020202020204" pitchFamily="34" charset="0"/>
              </a:rPr>
              <a:t>data,designing</a:t>
            </a:r>
            <a:r>
              <a:rPr lang="en-US" sz="2400" b="0" i="0" dirty="0">
                <a:solidFill>
                  <a:srgbClr val="222222"/>
                </a:solidFill>
                <a:effectLst/>
                <a:latin typeface="Arial" panose="020B0604020202020204" pitchFamily="34" charset="0"/>
              </a:rPr>
              <a:t> relevant visualization in IBM </a:t>
            </a:r>
            <a:r>
              <a:rPr lang="en-US" sz="2400" b="0" i="0" dirty="0" err="1">
                <a:solidFill>
                  <a:srgbClr val="222222"/>
                </a:solidFill>
                <a:effectLst/>
                <a:latin typeface="Arial" panose="020B0604020202020204" pitchFamily="34" charset="0"/>
              </a:rPr>
              <a:t>cognos,and</a:t>
            </a:r>
            <a:r>
              <a:rPr lang="en-US" sz="2400" b="0" i="0" dirty="0">
                <a:solidFill>
                  <a:srgbClr val="222222"/>
                </a:solidFill>
                <a:effectLst/>
                <a:latin typeface="Arial" panose="020B0604020202020204" pitchFamily="34" charset="0"/>
              </a:rPr>
              <a:t> deriving insights from the data.</a:t>
            </a:r>
            <a:endParaRPr lang="en-US" sz="2800" dirty="0"/>
          </a:p>
          <a:p>
            <a:endParaRPr lang="en-IN" sz="2800" dirty="0"/>
          </a:p>
        </p:txBody>
      </p:sp>
    </p:spTree>
    <p:extLst>
      <p:ext uri="{BB962C8B-B14F-4D97-AF65-F5344CB8AC3E}">
        <p14:creationId xmlns:p14="http://schemas.microsoft.com/office/powerpoint/2010/main" val="143236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CBFCE-A779-8AC2-80F3-88A7E72DE807}"/>
              </a:ext>
            </a:extLst>
          </p:cNvPr>
          <p:cNvSpPr txBox="1"/>
          <p:nvPr/>
        </p:nvSpPr>
        <p:spPr>
          <a:xfrm>
            <a:off x="612250" y="397565"/>
            <a:ext cx="10885336" cy="4832092"/>
          </a:xfrm>
          <a:prstGeom prst="rect">
            <a:avLst/>
          </a:prstGeom>
          <a:noFill/>
        </p:spPr>
        <p:txBody>
          <a:bodyPr wrap="square" rtlCol="0">
            <a:spAutoFit/>
          </a:bodyPr>
          <a:lstStyle/>
          <a:p>
            <a:pPr algn="l"/>
            <a:r>
              <a:rPr lang="en-US" sz="3200" b="1" i="0" dirty="0">
                <a:solidFill>
                  <a:srgbClr val="7030A0"/>
                </a:solidFill>
                <a:effectLst/>
                <a:latin typeface="Arial" panose="020B0604020202020204" pitchFamily="34" charset="0"/>
              </a:rPr>
              <a:t>Problem Definition</a:t>
            </a:r>
            <a:r>
              <a:rPr lang="en-US" sz="3200" b="1" i="0" dirty="0">
                <a:solidFill>
                  <a:srgbClr val="222222"/>
                </a:solidFill>
                <a:effectLst/>
                <a:latin typeface="Arial" panose="020B0604020202020204" pitchFamily="34" charset="0"/>
              </a:rPr>
              <a:t>:</a:t>
            </a:r>
          </a:p>
          <a:p>
            <a:pPr algn="l"/>
            <a:endParaRPr lang="en-US" b="0" i="0" dirty="0">
              <a:solidFill>
                <a:srgbClr val="222222"/>
              </a:solidFill>
              <a:effectLst/>
              <a:latin typeface="Arial" panose="020B0604020202020204" pitchFamily="34" charset="0"/>
            </a:endParaRPr>
          </a:p>
          <a:p>
            <a:pPr algn="l"/>
            <a:r>
              <a:rPr lang="en-US" sz="2400" b="1" i="0" dirty="0">
                <a:solidFill>
                  <a:srgbClr val="00B050"/>
                </a:solidFill>
                <a:effectLst/>
                <a:latin typeface="Arial" panose="020B0604020202020204" pitchFamily="34" charset="0"/>
              </a:rPr>
              <a:t>1.Data </a:t>
            </a:r>
            <a:r>
              <a:rPr lang="en-US" sz="2400" b="1" i="0" dirty="0" err="1">
                <a:solidFill>
                  <a:srgbClr val="00B050"/>
                </a:solidFill>
                <a:effectLst/>
                <a:latin typeface="Arial" panose="020B0604020202020204" pitchFamily="34" charset="0"/>
              </a:rPr>
              <a:t>Collection</a:t>
            </a:r>
            <a:r>
              <a:rPr lang="en-US" sz="2400" b="0" i="0" dirty="0" err="1">
                <a:solidFill>
                  <a:srgbClr val="222222"/>
                </a:solidFill>
                <a:effectLst/>
                <a:latin typeface="Arial" panose="020B0604020202020204" pitchFamily="34" charset="0"/>
              </a:rPr>
              <a:t>:Gather</a:t>
            </a:r>
            <a:r>
              <a:rPr lang="en-US" sz="2400" b="0" i="0" dirty="0">
                <a:solidFill>
                  <a:srgbClr val="222222"/>
                </a:solidFill>
                <a:effectLst/>
                <a:latin typeface="Arial" panose="020B0604020202020204" pitchFamily="34" charset="0"/>
              </a:rPr>
              <a:t> reliable and up-to-date public data on COVID-19 cases and deaths in the EU/EEA countries.</a:t>
            </a:r>
          </a:p>
          <a:p>
            <a:pPr algn="l"/>
            <a:r>
              <a:rPr lang="en-US" sz="2400" b="1" dirty="0">
                <a:solidFill>
                  <a:srgbClr val="00B050"/>
                </a:solidFill>
                <a:latin typeface="Arial" panose="020B0604020202020204" pitchFamily="34" charset="0"/>
              </a:rPr>
              <a:t>2.Data Preprocessing</a:t>
            </a:r>
            <a:r>
              <a:rPr lang="en-US" sz="2400" b="0" i="0" dirty="0">
                <a:solidFill>
                  <a:srgbClr val="222222"/>
                </a:solidFill>
                <a:effectLst/>
                <a:latin typeface="Arial" panose="020B0604020202020204" pitchFamily="34" charset="0"/>
              </a:rPr>
              <a:t>: Clean and format the data to ensure consistency and accuracy for analysis.</a:t>
            </a:r>
          </a:p>
          <a:p>
            <a:pPr algn="l"/>
            <a:r>
              <a:rPr lang="en-US" sz="2400" b="1" dirty="0">
                <a:solidFill>
                  <a:srgbClr val="00B050"/>
                </a:solidFill>
                <a:latin typeface="Arial" panose="020B0604020202020204" pitchFamily="34" charset="0"/>
              </a:rPr>
              <a:t>3. Data Analysis</a:t>
            </a:r>
            <a:r>
              <a:rPr lang="en-US" sz="2400" b="0" i="0" dirty="0">
                <a:solidFill>
                  <a:srgbClr val="222222"/>
                </a:solidFill>
                <a:effectLst/>
                <a:latin typeface="Arial" panose="020B0604020202020204" pitchFamily="34" charset="0"/>
              </a:rPr>
              <a:t>: Calculate the mean values and standard deviations of cases and deaths for each country.</a:t>
            </a:r>
          </a:p>
          <a:p>
            <a:pPr algn="l"/>
            <a:r>
              <a:rPr lang="en-US" sz="2400" b="1" dirty="0">
                <a:solidFill>
                  <a:srgbClr val="00B050"/>
                </a:solidFill>
                <a:latin typeface="Arial" panose="020B0604020202020204" pitchFamily="34" charset="0"/>
              </a:rPr>
              <a:t>4. Visualization</a:t>
            </a:r>
            <a:r>
              <a:rPr lang="en-US" sz="2400" b="0" i="0" dirty="0">
                <a:solidFill>
                  <a:srgbClr val="222222"/>
                </a:solidFill>
                <a:effectLst/>
                <a:latin typeface="Arial" panose="020B0604020202020204" pitchFamily="34" charset="0"/>
              </a:rPr>
              <a:t>: Create visual representations (e.g., graphs and charts) to illustrate the variations and trends in the data.</a:t>
            </a:r>
          </a:p>
          <a:p>
            <a:pPr algn="l"/>
            <a:r>
              <a:rPr lang="en-US" sz="2400" b="1" dirty="0">
                <a:solidFill>
                  <a:srgbClr val="00B050"/>
                </a:solidFill>
                <a:latin typeface="Arial" panose="020B0604020202020204" pitchFamily="34" charset="0"/>
              </a:rPr>
              <a:t>5. Interpretation</a:t>
            </a:r>
            <a:r>
              <a:rPr lang="en-US" sz="2400" b="0" i="0" dirty="0">
                <a:solidFill>
                  <a:srgbClr val="222222"/>
                </a:solidFill>
                <a:effectLst/>
                <a:latin typeface="Arial" panose="020B0604020202020204" pitchFamily="34" charset="0"/>
              </a:rPr>
              <a:t>: Analyze the results to identify patterns, outliers, and potential factors influencing the spread and impact of COVID-19.</a:t>
            </a:r>
          </a:p>
          <a:p>
            <a:endParaRPr lang="en-IN" dirty="0"/>
          </a:p>
        </p:txBody>
      </p:sp>
    </p:spTree>
    <p:extLst>
      <p:ext uri="{BB962C8B-B14F-4D97-AF65-F5344CB8AC3E}">
        <p14:creationId xmlns:p14="http://schemas.microsoft.com/office/powerpoint/2010/main" val="45450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1FAD0-1462-48DD-0F9A-31CDC7D70FB5}"/>
              </a:ext>
            </a:extLst>
          </p:cNvPr>
          <p:cNvSpPr txBox="1"/>
          <p:nvPr/>
        </p:nvSpPr>
        <p:spPr>
          <a:xfrm>
            <a:off x="429370" y="349857"/>
            <a:ext cx="10161767" cy="6186309"/>
          </a:xfrm>
          <a:prstGeom prst="rect">
            <a:avLst/>
          </a:prstGeom>
          <a:noFill/>
        </p:spPr>
        <p:txBody>
          <a:bodyPr wrap="square" rtlCol="0">
            <a:spAutoFit/>
          </a:bodyPr>
          <a:lstStyle/>
          <a:p>
            <a:pPr algn="l"/>
            <a:r>
              <a:rPr lang="en-US" sz="2400" b="0" i="0" dirty="0">
                <a:solidFill>
                  <a:schemeClr val="accent1"/>
                </a:solidFill>
                <a:effectLst/>
                <a:latin typeface="Arial" panose="020B0604020202020204" pitchFamily="34" charset="0"/>
              </a:rPr>
              <a:t>PROBLEM OVERVIEW:</a:t>
            </a:r>
            <a:endParaRPr lang="en-US" sz="2400" b="0" i="0" dirty="0">
              <a:solidFill>
                <a:srgbClr val="222222"/>
              </a:solidFill>
              <a:effectLst/>
              <a:latin typeface="Arial" panose="020B0604020202020204" pitchFamily="34" charset="0"/>
            </a:endParaRPr>
          </a:p>
          <a:p>
            <a:pPr marL="457200" indent="-457200" algn="l">
              <a:buAutoNum type="arabicPeriod"/>
            </a:pPr>
            <a:r>
              <a:rPr lang="en-US" sz="2400" b="1" dirty="0">
                <a:solidFill>
                  <a:srgbClr val="00B050"/>
                </a:solidFill>
                <a:latin typeface="Arial" panose="020B0604020202020204" pitchFamily="34" charset="0"/>
              </a:rPr>
              <a:t>New Cases Analysis:</a:t>
            </a:r>
          </a:p>
          <a:p>
            <a:pPr algn="l"/>
            <a:r>
              <a:rPr lang="en-US" sz="2400" dirty="0">
                <a:solidFill>
                  <a:srgbClr val="222222"/>
                </a:solidFill>
                <a:latin typeface="Arial" panose="020B0604020202020204" pitchFamily="34" charset="0"/>
              </a:rPr>
              <a:t>- Calculate the mean (average) number of new COVID-19 cases reported per day for each EU/EEA country.</a:t>
            </a:r>
          </a:p>
          <a:p>
            <a:pPr algn="l"/>
            <a:r>
              <a:rPr lang="en-US" sz="2400" dirty="0">
                <a:solidFill>
                  <a:srgbClr val="222222"/>
                </a:solidFill>
                <a:latin typeface="Arial" panose="020B0604020202020204" pitchFamily="34" charset="0"/>
              </a:rPr>
              <a:t>- Determine the standard deviation of daily new cases to understand the variability in the data and countries with high and low mean values and assess whether there are any patterns or trends.</a:t>
            </a:r>
          </a:p>
          <a:p>
            <a:pPr algn="l"/>
            <a:endParaRPr lang="en-US" dirty="0">
              <a:solidFill>
                <a:srgbClr val="222222"/>
              </a:solidFill>
              <a:latin typeface="Arial" panose="020B0604020202020204" pitchFamily="34" charset="0"/>
            </a:endParaRPr>
          </a:p>
          <a:p>
            <a:pPr algn="l"/>
            <a:r>
              <a:rPr lang="en-US" sz="2400" b="0" i="0" dirty="0">
                <a:solidFill>
                  <a:srgbClr val="00B050"/>
                </a:solidFill>
                <a:effectLst/>
                <a:latin typeface="Arial" panose="020B0604020202020204" pitchFamily="34" charset="0"/>
              </a:rPr>
              <a:t>2</a:t>
            </a:r>
            <a:r>
              <a:rPr lang="en-US" sz="2400" b="1" dirty="0">
                <a:solidFill>
                  <a:srgbClr val="00B050"/>
                </a:solidFill>
                <a:latin typeface="Arial" panose="020B0604020202020204" pitchFamily="34" charset="0"/>
              </a:rPr>
              <a:t>. Deaths Analysis:</a:t>
            </a:r>
          </a:p>
          <a:p>
            <a:r>
              <a:rPr lang="en-US" dirty="0">
                <a:solidFill>
                  <a:srgbClr val="222222"/>
                </a:solidFill>
                <a:latin typeface="Arial" panose="020B0604020202020204" pitchFamily="34" charset="0"/>
              </a:rPr>
              <a:t>  </a:t>
            </a:r>
            <a:r>
              <a:rPr lang="en-US" sz="2400" dirty="0">
                <a:solidFill>
                  <a:srgbClr val="222222"/>
                </a:solidFill>
                <a:latin typeface="Arial" panose="020B0604020202020204" pitchFamily="34" charset="0"/>
              </a:rPr>
              <a:t>- Calculate the mean (average) number of COVID-19 deaths reported per day for each EU/EEA country.</a:t>
            </a:r>
          </a:p>
          <a:p>
            <a:r>
              <a:rPr lang="en-US" sz="2400" dirty="0">
                <a:solidFill>
                  <a:srgbClr val="222222"/>
                </a:solidFill>
                <a:latin typeface="Arial" panose="020B0604020202020204" pitchFamily="34" charset="0"/>
              </a:rPr>
              <a:t>   - Determine the standard deviation of daily deaths to gauge the variability.</a:t>
            </a:r>
          </a:p>
          <a:p>
            <a:r>
              <a:rPr lang="en-US" sz="2400" dirty="0">
                <a:solidFill>
                  <a:srgbClr val="222222"/>
                </a:solidFill>
                <a:latin typeface="Arial" panose="020B0604020202020204" pitchFamily="34" charset="0"/>
              </a:rPr>
              <a:t>   - Compare the mean values and standard deviations of deaths to those of new cases.</a:t>
            </a:r>
          </a:p>
          <a:p>
            <a:endParaRPr lang="en-US" sz="2400" dirty="0">
              <a:solidFill>
                <a:srgbClr val="222222"/>
              </a:solidFill>
              <a:latin typeface="Arial" panose="020B0604020202020204" pitchFamily="34" charset="0"/>
            </a:endParaRPr>
          </a:p>
          <a:p>
            <a:pPr algn="l"/>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12624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7ED46B-39C9-C63B-94A8-9F5CBF098270}"/>
              </a:ext>
            </a:extLst>
          </p:cNvPr>
          <p:cNvSpPr txBox="1"/>
          <p:nvPr/>
        </p:nvSpPr>
        <p:spPr>
          <a:xfrm>
            <a:off x="222637" y="310101"/>
            <a:ext cx="10686553" cy="5078313"/>
          </a:xfrm>
          <a:prstGeom prst="rect">
            <a:avLst/>
          </a:prstGeom>
          <a:noFill/>
        </p:spPr>
        <p:txBody>
          <a:bodyPr wrap="square" rtlCol="0">
            <a:spAutoFit/>
          </a:bodyPr>
          <a:lstStyle/>
          <a:p>
            <a:pPr algn="l"/>
            <a:r>
              <a:rPr lang="en-US" sz="2400" b="1" dirty="0">
                <a:solidFill>
                  <a:srgbClr val="00B050"/>
                </a:solidFill>
                <a:latin typeface="Arial" panose="020B0604020202020204" pitchFamily="34" charset="0"/>
              </a:rPr>
              <a:t>3. Comparison and Contrast:</a:t>
            </a:r>
          </a:p>
          <a:p>
            <a:r>
              <a:rPr lang="en-US" sz="2400" dirty="0">
                <a:solidFill>
                  <a:srgbClr val="222222"/>
                </a:solidFill>
                <a:latin typeface="Arial" panose="020B0604020202020204" pitchFamily="34" charset="0"/>
              </a:rPr>
              <a:t> - Analyze the relationship between new cases and deaths to assess the severity of the pandemic in different countries.</a:t>
            </a:r>
          </a:p>
          <a:p>
            <a:r>
              <a:rPr lang="en-US" sz="2400" dirty="0">
                <a:solidFill>
                  <a:srgbClr val="222222"/>
                </a:solidFill>
                <a:latin typeface="Arial" panose="020B0604020202020204" pitchFamily="34" charset="0"/>
              </a:rPr>
              <a:t>- Identify countries where the standard deviation of cases or deaths is unusually high, which may indicate volatility in reporting or unique situations.</a:t>
            </a:r>
          </a:p>
          <a:p>
            <a:endParaRPr lang="en-IN" sz="2400" dirty="0">
              <a:solidFill>
                <a:srgbClr val="222222"/>
              </a:solidFill>
              <a:latin typeface="Arial" panose="020B0604020202020204" pitchFamily="34" charset="0"/>
            </a:endParaRPr>
          </a:p>
          <a:p>
            <a:endParaRPr lang="en-IN" dirty="0"/>
          </a:p>
          <a:p>
            <a:pPr algn="l"/>
            <a:r>
              <a:rPr lang="en-US" sz="2400" b="1" dirty="0">
                <a:solidFill>
                  <a:srgbClr val="00B050"/>
                </a:solidFill>
                <a:latin typeface="Arial" panose="020B0604020202020204" pitchFamily="34" charset="0"/>
              </a:rPr>
              <a:t>4. Insights and Recommendations</a:t>
            </a:r>
            <a:r>
              <a:rPr lang="en-US" sz="2400" b="0" i="0" dirty="0">
                <a:solidFill>
                  <a:srgbClr val="222222"/>
                </a:solidFill>
                <a:effectLst/>
                <a:latin typeface="Arial" panose="020B0604020202020204" pitchFamily="34" charset="0"/>
              </a:rPr>
              <a:t>:</a:t>
            </a:r>
          </a:p>
          <a:p>
            <a:pPr algn="l"/>
            <a:r>
              <a:rPr lang="en-US" b="0" i="0" dirty="0">
                <a:solidFill>
                  <a:srgbClr val="222222"/>
                </a:solidFill>
                <a:effectLst/>
                <a:latin typeface="Arial" panose="020B0604020202020204" pitchFamily="34" charset="0"/>
              </a:rPr>
              <a:t>- </a:t>
            </a:r>
            <a:r>
              <a:rPr lang="en-US" sz="2400" dirty="0">
                <a:solidFill>
                  <a:srgbClr val="222222"/>
                </a:solidFill>
                <a:latin typeface="Arial" panose="020B0604020202020204" pitchFamily="34" charset="0"/>
              </a:rPr>
              <a:t>Provide insights based on the analysis findings, such as which countries have effectively managed the pandemic and which may need additional support.</a:t>
            </a:r>
          </a:p>
          <a:p>
            <a:r>
              <a:rPr lang="en-US" sz="2400" dirty="0">
                <a:solidFill>
                  <a:srgbClr val="222222"/>
                </a:solidFill>
                <a:latin typeface="Arial" panose="020B0604020202020204" pitchFamily="34" charset="0"/>
              </a:rPr>
              <a:t> - Offer recommendations or areas for further research to better understand the factors contributing to variations in COVID-19 impact.</a:t>
            </a:r>
          </a:p>
          <a:p>
            <a:endParaRPr lang="en-IN" dirty="0"/>
          </a:p>
        </p:txBody>
      </p:sp>
    </p:spTree>
    <p:extLst>
      <p:ext uri="{BB962C8B-B14F-4D97-AF65-F5344CB8AC3E}">
        <p14:creationId xmlns:p14="http://schemas.microsoft.com/office/powerpoint/2010/main" val="382780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086EC9-2832-1678-8D4D-943C5373250C}"/>
              </a:ext>
            </a:extLst>
          </p:cNvPr>
          <p:cNvSpPr txBox="1"/>
          <p:nvPr/>
        </p:nvSpPr>
        <p:spPr>
          <a:xfrm>
            <a:off x="580445" y="445273"/>
            <a:ext cx="9414344" cy="5201424"/>
          </a:xfrm>
          <a:prstGeom prst="rect">
            <a:avLst/>
          </a:prstGeom>
          <a:noFill/>
        </p:spPr>
        <p:txBody>
          <a:bodyPr wrap="square" rtlCol="0">
            <a:spAutoFit/>
          </a:bodyPr>
          <a:lstStyle/>
          <a:p>
            <a:r>
              <a:rPr lang="en-US" dirty="0"/>
              <a:t> </a:t>
            </a:r>
            <a:r>
              <a:rPr lang="en-US" sz="3200" dirty="0">
                <a:solidFill>
                  <a:srgbClr val="C00000"/>
                </a:solidFill>
              </a:rPr>
              <a:t>DESIGN THINKING</a:t>
            </a:r>
            <a:r>
              <a:rPr lang="en-US" dirty="0">
                <a:solidFill>
                  <a:srgbClr val="C00000"/>
                </a:solidFill>
              </a:rPr>
              <a:t>:</a:t>
            </a:r>
          </a:p>
          <a:p>
            <a:endParaRPr lang="en-US" dirty="0"/>
          </a:p>
          <a:p>
            <a:r>
              <a:rPr lang="en-US" sz="2400" dirty="0">
                <a:solidFill>
                  <a:srgbClr val="0070C0"/>
                </a:solidFill>
              </a:rPr>
              <a:t>1.ANALYSIS OBJECTIVES</a:t>
            </a:r>
            <a:r>
              <a:rPr lang="en-US" sz="2400" dirty="0"/>
              <a:t>:</a:t>
            </a:r>
          </a:p>
          <a:p>
            <a:endParaRPr lang="en-US" sz="2400" dirty="0"/>
          </a:p>
          <a:p>
            <a:r>
              <a:rPr lang="en-US" dirty="0"/>
              <a:t>        </a:t>
            </a:r>
            <a:r>
              <a:rPr lang="en-US" sz="2400" dirty="0">
                <a:solidFill>
                  <a:srgbClr val="222222"/>
                </a:solidFill>
                <a:latin typeface="Arial" panose="020B0604020202020204" pitchFamily="34" charset="0"/>
              </a:rPr>
              <a:t>Define the specific objectives of </a:t>
            </a:r>
            <a:r>
              <a:rPr lang="en-US" sz="2400" dirty="0" err="1">
                <a:solidFill>
                  <a:srgbClr val="222222"/>
                </a:solidFill>
                <a:latin typeface="Arial" panose="020B0604020202020204" pitchFamily="34" charset="0"/>
              </a:rPr>
              <a:t>analysing</a:t>
            </a:r>
            <a:r>
              <a:rPr lang="en-US" sz="2400" dirty="0">
                <a:solidFill>
                  <a:srgbClr val="222222"/>
                </a:solidFill>
                <a:latin typeface="Arial" panose="020B0604020202020204" pitchFamily="34" charset="0"/>
              </a:rPr>
              <a:t> covid-19 cases and deaths data such as comparing mean values and standard deviations using the machine learning algorithms like regression(multilinear regression),SVM </a:t>
            </a:r>
            <a:r>
              <a:rPr lang="en-US" sz="2400" dirty="0" err="1">
                <a:solidFill>
                  <a:srgbClr val="222222"/>
                </a:solidFill>
                <a:latin typeface="Arial" panose="020B0604020202020204" pitchFamily="34" charset="0"/>
              </a:rPr>
              <a:t>etc</a:t>
            </a:r>
            <a:r>
              <a:rPr lang="en-US" sz="2400" dirty="0">
                <a:solidFill>
                  <a:srgbClr val="222222"/>
                </a:solidFill>
                <a:latin typeface="Arial" panose="020B0604020202020204" pitchFamily="34" charset="0"/>
              </a:rPr>
              <a:t>…</a:t>
            </a:r>
            <a:r>
              <a:rPr lang="en-US" sz="2400" dirty="0">
                <a:latin typeface="Calibri" panose="020F0502020204030204" pitchFamily="34" charset="0"/>
                <a:ea typeface="Calibri" panose="020F0502020204030204" pitchFamily="34" charset="0"/>
                <a:cs typeface="Calibri" panose="020F0502020204030204" pitchFamily="34" charset="0"/>
              </a:rPr>
              <a:t>.</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solidFill>
                  <a:srgbClr val="0070C0"/>
                </a:solidFill>
              </a:rPr>
              <a:t>2.DATA COLLECTION</a:t>
            </a:r>
            <a:r>
              <a:rPr lang="en-US" dirty="0"/>
              <a:t>:</a:t>
            </a:r>
          </a:p>
          <a:p>
            <a:endParaRPr lang="en-US" dirty="0"/>
          </a:p>
          <a:p>
            <a:r>
              <a:rPr lang="en-US" dirty="0"/>
              <a:t>         </a:t>
            </a:r>
            <a:r>
              <a:rPr lang="en-US" sz="2400" dirty="0">
                <a:solidFill>
                  <a:srgbClr val="222222"/>
                </a:solidFill>
                <a:latin typeface="Arial" panose="020B0604020202020204" pitchFamily="34" charset="0"/>
              </a:rPr>
              <a:t>Obtain the provided data file containing COVID-19 cases and deaths information per day and by country in the EU</a:t>
            </a:r>
            <a:r>
              <a:rPr lang="en-US" sz="2400" dirty="0"/>
              <a:t>/EEA.</a:t>
            </a:r>
          </a:p>
          <a:p>
            <a:endParaRPr lang="en-US" sz="2400" dirty="0"/>
          </a:p>
        </p:txBody>
      </p:sp>
    </p:spTree>
    <p:extLst>
      <p:ext uri="{BB962C8B-B14F-4D97-AF65-F5344CB8AC3E}">
        <p14:creationId xmlns:p14="http://schemas.microsoft.com/office/powerpoint/2010/main" val="412330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AC56-855C-A63D-A9AF-37D00593C4BD}"/>
              </a:ext>
            </a:extLst>
          </p:cNvPr>
          <p:cNvSpPr txBox="1"/>
          <p:nvPr/>
        </p:nvSpPr>
        <p:spPr>
          <a:xfrm>
            <a:off x="803082" y="524786"/>
            <a:ext cx="9796007" cy="4339650"/>
          </a:xfrm>
          <a:prstGeom prst="rect">
            <a:avLst/>
          </a:prstGeom>
          <a:noFill/>
        </p:spPr>
        <p:txBody>
          <a:bodyPr wrap="square" rtlCol="0">
            <a:spAutoFit/>
          </a:bodyPr>
          <a:lstStyle/>
          <a:p>
            <a:r>
              <a:rPr lang="en-US" sz="2400" dirty="0">
                <a:solidFill>
                  <a:srgbClr val="0070C0"/>
                </a:solidFill>
              </a:rPr>
              <a:t>3.VISUALIZATION STRATEGY</a:t>
            </a:r>
            <a:r>
              <a:rPr lang="en-US" sz="2400" dirty="0"/>
              <a:t>:</a:t>
            </a:r>
          </a:p>
          <a:p>
            <a:endParaRPr lang="en-US" sz="2400" dirty="0"/>
          </a:p>
          <a:p>
            <a:r>
              <a:rPr lang="en-US" dirty="0"/>
              <a:t>         </a:t>
            </a:r>
            <a:r>
              <a:rPr lang="en-US" sz="2400" dirty="0">
                <a:solidFill>
                  <a:srgbClr val="222222"/>
                </a:solidFill>
                <a:latin typeface="Arial" panose="020B0604020202020204" pitchFamily="34" charset="0"/>
              </a:rPr>
              <a:t>Plan how to visualize the mean values and standard deviations using IBM Cognos to create informative charts and graphs so that we can understand the trend in which the covid-19 is affecting the people can be identified more efficiently.</a:t>
            </a:r>
          </a:p>
          <a:p>
            <a:endParaRPr lang="en-US" dirty="0"/>
          </a:p>
          <a:p>
            <a:r>
              <a:rPr lang="en-US" sz="2400" dirty="0">
                <a:solidFill>
                  <a:srgbClr val="0070C0"/>
                </a:solidFill>
              </a:rPr>
              <a:t>4.INSIGHTS GENERATION:</a:t>
            </a:r>
          </a:p>
          <a:p>
            <a:endParaRPr lang="en-US" sz="2400" dirty="0">
              <a:solidFill>
                <a:srgbClr val="0070C0"/>
              </a:solidFill>
            </a:endParaRPr>
          </a:p>
          <a:p>
            <a:r>
              <a:rPr lang="en-US" dirty="0"/>
              <a:t>          </a:t>
            </a:r>
            <a:r>
              <a:rPr lang="en-US" sz="2400" dirty="0">
                <a:solidFill>
                  <a:srgbClr val="222222"/>
                </a:solidFill>
                <a:latin typeface="Arial" panose="020B0604020202020204" pitchFamily="34" charset="0"/>
              </a:rPr>
              <a:t>Identify potential insights from the comparison of mean values and standard deviations of cases and deaths.</a:t>
            </a:r>
          </a:p>
          <a:p>
            <a:endParaRPr lang="en-IN" dirty="0"/>
          </a:p>
        </p:txBody>
      </p:sp>
    </p:spTree>
    <p:extLst>
      <p:ext uri="{BB962C8B-B14F-4D97-AF65-F5344CB8AC3E}">
        <p14:creationId xmlns:p14="http://schemas.microsoft.com/office/powerpoint/2010/main" val="41684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56A50-A54E-5397-2D16-AD6AE676BF85}"/>
              </a:ext>
            </a:extLst>
          </p:cNvPr>
          <p:cNvSpPr txBox="1"/>
          <p:nvPr/>
        </p:nvSpPr>
        <p:spPr>
          <a:xfrm>
            <a:off x="341906" y="262393"/>
            <a:ext cx="10074303" cy="4739759"/>
          </a:xfrm>
          <a:prstGeom prst="rect">
            <a:avLst/>
          </a:prstGeom>
          <a:noFill/>
        </p:spPr>
        <p:txBody>
          <a:bodyPr wrap="square" rtlCol="0">
            <a:spAutoFit/>
          </a:bodyPr>
          <a:lstStyle/>
          <a:p>
            <a:r>
              <a:rPr lang="en-US" sz="3200" dirty="0">
                <a:solidFill>
                  <a:srgbClr val="C00000"/>
                </a:solidFill>
              </a:rPr>
              <a:t>CONCLUSION:</a:t>
            </a:r>
          </a:p>
          <a:p>
            <a:pPr algn="l" rtl="0"/>
            <a:endParaRPr lang="en-US" b="0" i="0" dirty="0">
              <a:solidFill>
                <a:srgbClr val="222222"/>
              </a:solidFill>
              <a:effectLst/>
              <a:latin typeface="Arial" panose="020B0604020202020204" pitchFamily="34" charset="0"/>
            </a:endParaRPr>
          </a:p>
          <a:p>
            <a:r>
              <a:rPr lang="en-US" sz="2400" dirty="0">
                <a:solidFill>
                  <a:srgbClr val="222222"/>
                </a:solidFill>
                <a:latin typeface="Arial" panose="020B0604020202020204" pitchFamily="34" charset="0"/>
              </a:rPr>
              <a:t>-The "COVID-19 Cases Analysis" project will provide valuable information for understanding the pandemic's impact in the EU/EEA, aiding decision-makers in their efforts to manage and mitigate the spread of the virus.</a:t>
            </a:r>
          </a:p>
          <a:p>
            <a:r>
              <a:rPr lang="en-US" sz="2400" dirty="0">
                <a:solidFill>
                  <a:srgbClr val="222222"/>
                </a:solidFill>
                <a:latin typeface="Arial" panose="020B0604020202020204" pitchFamily="34" charset="0"/>
              </a:rPr>
              <a:t>-The project aims to contribute to a better understanding of how COVID-19 has affected EU/EEA countries and to inform decision-making regarding public health interventions and resource allocation.</a:t>
            </a:r>
          </a:p>
          <a:p>
            <a:br>
              <a:rPr lang="en-US" sz="2400" dirty="0">
                <a:solidFill>
                  <a:srgbClr val="222222"/>
                </a:solidFill>
                <a:latin typeface="Arial" panose="020B0604020202020204" pitchFamily="34" charset="0"/>
              </a:rPr>
            </a:br>
            <a:endParaRPr lang="en-US" sz="2400" dirty="0">
              <a:solidFill>
                <a:srgbClr val="222222"/>
              </a:solidFill>
              <a:latin typeface="Arial" panose="020B0604020202020204" pitchFamily="34" charset="0"/>
            </a:endParaRPr>
          </a:p>
          <a:p>
            <a:br>
              <a:rPr lang="en-US" b="0" i="0" dirty="0">
                <a:solidFill>
                  <a:srgbClr val="222222"/>
                </a:solidFill>
                <a:effectLst/>
                <a:latin typeface="Google Sans"/>
              </a:rPr>
            </a:br>
            <a:endParaRPr lang="en-IN" dirty="0"/>
          </a:p>
        </p:txBody>
      </p:sp>
    </p:spTree>
    <p:extLst>
      <p:ext uri="{BB962C8B-B14F-4D97-AF65-F5344CB8AC3E}">
        <p14:creationId xmlns:p14="http://schemas.microsoft.com/office/powerpoint/2010/main" val="41865339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97</TotalTime>
  <Words>663</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Google Sans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 r</dc:creator>
  <cp:lastModifiedBy>gowtham r</cp:lastModifiedBy>
  <cp:revision>2</cp:revision>
  <dcterms:created xsi:type="dcterms:W3CDTF">2023-09-27T04:58:04Z</dcterms:created>
  <dcterms:modified xsi:type="dcterms:W3CDTF">2023-09-27T06:36:00Z</dcterms:modified>
</cp:coreProperties>
</file>