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7" r:id="rId2"/>
    <p:sldId id="274" r:id="rId3"/>
    <p:sldId id="272" r:id="rId4"/>
    <p:sldId id="273" r:id="rId5"/>
    <p:sldId id="261" r:id="rId6"/>
    <p:sldId id="284" r:id="rId7"/>
    <p:sldId id="285" r:id="rId8"/>
    <p:sldId id="286" r:id="rId9"/>
    <p:sldId id="288" r:id="rId10"/>
    <p:sldId id="294" r:id="rId11"/>
    <p:sldId id="295" r:id="rId12"/>
    <p:sldId id="289" r:id="rId13"/>
    <p:sldId id="293" r:id="rId14"/>
    <p:sldId id="290" r:id="rId15"/>
    <p:sldId id="281" r:id="rId16"/>
    <p:sldId id="291" r:id="rId17"/>
    <p:sldId id="292" r:id="rId18"/>
    <p:sldId id="262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D6DF"/>
    <a:srgbClr val="30353F"/>
    <a:srgbClr val="43CDD9"/>
    <a:srgbClr val="667181"/>
    <a:srgbClr val="BABABA"/>
    <a:srgbClr val="DBDBDB"/>
    <a:srgbClr val="85E0E7"/>
    <a:srgbClr val="515A6B"/>
    <a:srgbClr val="AFBBBD"/>
    <a:srgbClr val="8FA0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52" autoAdjust="0"/>
  </p:normalViewPr>
  <p:slideViewPr>
    <p:cSldViewPr snapToGrid="0" showGuides="1">
      <p:cViewPr varScale="1">
        <p:scale>
          <a:sx n="72" d="100"/>
          <a:sy n="72" d="100"/>
        </p:scale>
        <p:origin x="660" y="84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C655F-54C7-4D03-AD26-E0C40F01563A}" type="datetimeFigureOut">
              <a:rPr lang="id-ID" smtClean="0"/>
              <a:t>20/12/2020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34AC2-3728-4A8B-B58F-6888FAEC3D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12/20/2020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12/20/2020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12/20/2020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12/20/2020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96FE2-9E77-4834-9C6B-212E1056298F}" type="datetimeFigureOut">
              <a:rPr lang="en-US" smtClean="0"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black and white photo of a city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3127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7381" y="3442127"/>
            <a:ext cx="10057241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CUSTOMER VALUE ANALYSIS REGRESSION PROCESS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10810" y="4081849"/>
            <a:ext cx="288268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RISHWANTH RAVINDRAN</a:t>
            </a:r>
          </a:p>
        </p:txBody>
      </p:sp>
      <p:sp>
        <p:nvSpPr>
          <p:cNvPr id="2" name="Oval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7640" y="2479683"/>
            <a:ext cx="876722" cy="87672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43971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42756" y="2565407"/>
            <a:ext cx="679748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CD843C5-0DBD-4721-ACAD-288CC256EF82}"/>
              </a:ext>
            </a:extLst>
          </p:cNvPr>
          <p:cNvSpPr txBox="1"/>
          <p:nvPr/>
        </p:nvSpPr>
        <p:spPr>
          <a:xfrm>
            <a:off x="3417366" y="165381"/>
            <a:ext cx="5357236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2800" b="1" dirty="0">
                <a:solidFill>
                  <a:srgbClr val="30353F"/>
                </a:solidFill>
                <a:latin typeface="+mj-lt"/>
              </a:rPr>
              <a:t>Graphical Display Of Variables</a:t>
            </a:r>
          </a:p>
          <a:p>
            <a:pPr algn="ctr">
              <a:tabLst>
                <a:tab pos="347663" algn="l"/>
              </a:tabLst>
            </a:pPr>
            <a:r>
              <a:rPr lang="en-US" b="1" dirty="0">
                <a:solidFill>
                  <a:srgbClr val="30353F"/>
                </a:solidFill>
                <a:latin typeface="+mj-lt"/>
              </a:rPr>
              <a:t>Bivariate Analysis</a:t>
            </a:r>
          </a:p>
          <a:p>
            <a:pPr algn="ctr">
              <a:tabLst>
                <a:tab pos="347663" algn="l"/>
              </a:tabLst>
            </a:pPr>
            <a:r>
              <a:rPr lang="en-US" b="1" dirty="0">
                <a:solidFill>
                  <a:srgbClr val="30353F"/>
                </a:solidFill>
                <a:latin typeface="+mj-lt"/>
              </a:rPr>
              <a:t>Continuous Vs Continuous- Scatter Plot</a:t>
            </a:r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19D7E498-2D9B-4F60-93FF-25DEC587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DA4F62-4F2B-4F24-9B37-3BFD859E7698}"/>
              </a:ext>
            </a:extLst>
          </p:cNvPr>
          <p:cNvSpPr txBox="1"/>
          <p:nvPr/>
        </p:nvSpPr>
        <p:spPr>
          <a:xfrm>
            <a:off x="162636" y="6373458"/>
            <a:ext cx="9938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  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3BC8B3-831F-4FE5-8BF7-BCEB3CC7B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0266"/>
            <a:ext cx="12192000" cy="550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184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CD843C5-0DBD-4721-ACAD-288CC256EF82}"/>
              </a:ext>
            </a:extLst>
          </p:cNvPr>
          <p:cNvSpPr txBox="1"/>
          <p:nvPr/>
        </p:nvSpPr>
        <p:spPr>
          <a:xfrm>
            <a:off x="3417366" y="165381"/>
            <a:ext cx="5357236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2800" b="1" dirty="0">
                <a:solidFill>
                  <a:srgbClr val="30353F"/>
                </a:solidFill>
                <a:latin typeface="+mj-lt"/>
              </a:rPr>
              <a:t>Graphical Display Of Variables</a:t>
            </a:r>
          </a:p>
          <a:p>
            <a:pPr algn="ctr">
              <a:tabLst>
                <a:tab pos="347663" algn="l"/>
              </a:tabLst>
            </a:pPr>
            <a:r>
              <a:rPr lang="en-US" b="1" dirty="0">
                <a:solidFill>
                  <a:srgbClr val="30353F"/>
                </a:solidFill>
                <a:latin typeface="+mj-lt"/>
              </a:rPr>
              <a:t>Bivariate Analysis</a:t>
            </a:r>
          </a:p>
          <a:p>
            <a:pPr algn="ctr">
              <a:tabLst>
                <a:tab pos="347663" algn="l"/>
              </a:tabLst>
            </a:pPr>
            <a:r>
              <a:rPr lang="en-US" b="1" dirty="0">
                <a:solidFill>
                  <a:srgbClr val="30353F"/>
                </a:solidFill>
                <a:latin typeface="+mj-lt"/>
              </a:rPr>
              <a:t>Continuous Vs Categorical - Box Plot</a:t>
            </a:r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19D7E498-2D9B-4F60-93FF-25DEC587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DA4F62-4F2B-4F24-9B37-3BFD859E7698}"/>
              </a:ext>
            </a:extLst>
          </p:cNvPr>
          <p:cNvSpPr txBox="1"/>
          <p:nvPr/>
        </p:nvSpPr>
        <p:spPr>
          <a:xfrm>
            <a:off x="162636" y="6373458"/>
            <a:ext cx="9938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  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0E36DE-8909-4EAE-A3DF-57BEF2EB84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0265"/>
            <a:ext cx="12192000" cy="553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27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CD843C5-0DBD-4721-ACAD-288CC256EF82}"/>
              </a:ext>
            </a:extLst>
          </p:cNvPr>
          <p:cNvSpPr txBox="1"/>
          <p:nvPr/>
        </p:nvSpPr>
        <p:spPr>
          <a:xfrm>
            <a:off x="4638048" y="165381"/>
            <a:ext cx="291586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2800" b="1" dirty="0">
                <a:solidFill>
                  <a:srgbClr val="30353F"/>
                </a:solidFill>
                <a:latin typeface="+mj-lt"/>
              </a:rPr>
              <a:t>Results Obtained</a:t>
            </a:r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19D7E498-2D9B-4F60-93FF-25DEC58733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E34B3-6843-449E-8D68-336DF9E67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0817" y="991360"/>
            <a:ext cx="9144000" cy="5382098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dirty="0"/>
              <a:t> </a:t>
            </a:r>
            <a:r>
              <a:rPr lang="en-US" sz="7200" b="1" dirty="0"/>
              <a:t>Key and mandatory mentions for this R-Project: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6400" b="1" dirty="0"/>
              <a:t>R-square and adjusted-R-square values</a:t>
            </a:r>
          </a:p>
          <a:p>
            <a:pPr algn="l"/>
            <a:r>
              <a:rPr lang="en-US" sz="6400" dirty="0"/>
              <a:t>Multiple R-squared:  0.6901,	Adjusted R-squared:  0.6896 </a:t>
            </a:r>
          </a:p>
          <a:p>
            <a:pPr algn="l"/>
            <a:r>
              <a:rPr lang="en-US" sz="6400" dirty="0"/>
              <a:t>Multiple R-squared is higher than Adjusted R-squared and thus showing the model is having good fit </a:t>
            </a:r>
          </a:p>
          <a:p>
            <a:pPr algn="l"/>
            <a:endParaRPr lang="en-US" sz="6400" dirty="0"/>
          </a:p>
          <a:p>
            <a:pPr marL="857250" indent="-857250" algn="l">
              <a:buFont typeface="Wingdings" panose="05000000000000000000" pitchFamily="2" charset="2"/>
              <a:buChar char="§"/>
            </a:pPr>
            <a:r>
              <a:rPr lang="en-US" sz="6400" b="1" dirty="0"/>
              <a:t>Test for homoskedasticity</a:t>
            </a:r>
          </a:p>
          <a:p>
            <a:pPr algn="l"/>
            <a:r>
              <a:rPr lang="en-US" sz="6400" dirty="0"/>
              <a:t>Null Hypothesis </a:t>
            </a:r>
          </a:p>
          <a:p>
            <a:pPr algn="l"/>
            <a:r>
              <a:rPr lang="en-US" sz="6400" dirty="0"/>
              <a:t>HO: there exists homoskedasticity: error variances are equal</a:t>
            </a:r>
          </a:p>
          <a:p>
            <a:pPr algn="l"/>
            <a:r>
              <a:rPr lang="en-US" sz="6400" dirty="0"/>
              <a:t>p-value &lt; 0.00000000000000022</a:t>
            </a:r>
          </a:p>
          <a:p>
            <a:pPr algn="l"/>
            <a:r>
              <a:rPr lang="en-US" sz="6400" dirty="0"/>
              <a:t>Null Hypothesis is rejected </a:t>
            </a:r>
          </a:p>
          <a:p>
            <a:pPr algn="l"/>
            <a:endParaRPr lang="en-US" sz="6400" dirty="0"/>
          </a:p>
          <a:p>
            <a:pPr marL="685800" indent="-685800" algn="l">
              <a:buFont typeface="Wingdings" panose="05000000000000000000" pitchFamily="2" charset="2"/>
              <a:buChar char="§"/>
            </a:pPr>
            <a:r>
              <a:rPr lang="en-US" sz="6400" b="1" dirty="0"/>
              <a:t>      Test for serial correlation</a:t>
            </a:r>
          </a:p>
          <a:p>
            <a:pPr algn="l"/>
            <a:r>
              <a:rPr lang="en-US" sz="6400" dirty="0"/>
              <a:t>Autocorrelation occurs when the residuals are not independent from each other</a:t>
            </a:r>
          </a:p>
          <a:p>
            <a:pPr algn="l"/>
            <a:r>
              <a:rPr lang="en-US" sz="6400" dirty="0"/>
              <a:t>Null Hypothesis</a:t>
            </a:r>
          </a:p>
          <a:p>
            <a:pPr algn="l"/>
            <a:r>
              <a:rPr lang="en-US" sz="6400" dirty="0"/>
              <a:t>HO: No autocorrelation</a:t>
            </a:r>
          </a:p>
          <a:p>
            <a:pPr algn="l"/>
            <a:r>
              <a:rPr lang="en-US" sz="6400" dirty="0"/>
              <a:t>p- value &gt; 0.05 means HO is accepted</a:t>
            </a:r>
          </a:p>
          <a:p>
            <a:pPr algn="l"/>
            <a:r>
              <a:rPr lang="en-US" sz="6400" dirty="0"/>
              <a:t>p-value = 0.6269</a:t>
            </a:r>
          </a:p>
          <a:p>
            <a:pPr algn="l"/>
            <a:r>
              <a:rPr lang="en-US" sz="6400" dirty="0"/>
              <a:t>Null Hypothesis is accepted</a:t>
            </a:r>
          </a:p>
          <a:p>
            <a:pPr algn="l"/>
            <a:endParaRPr lang="en-US" sz="5600" dirty="0"/>
          </a:p>
          <a:p>
            <a:pPr algn="l"/>
            <a:endParaRPr lang="en-US" sz="5600" dirty="0"/>
          </a:p>
          <a:p>
            <a:pPr algn="l"/>
            <a:endParaRPr lang="en-US" sz="5600" dirty="0"/>
          </a:p>
          <a:p>
            <a:pPr algn="l"/>
            <a:endParaRPr lang="en-US" sz="5600" dirty="0"/>
          </a:p>
          <a:p>
            <a:pPr algn="l"/>
            <a:endParaRPr lang="en-US" dirty="0"/>
          </a:p>
          <a:p>
            <a:pPr algn="l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DA4F62-4F2B-4F24-9B37-3BFD859E7698}"/>
              </a:ext>
            </a:extLst>
          </p:cNvPr>
          <p:cNvSpPr txBox="1"/>
          <p:nvPr/>
        </p:nvSpPr>
        <p:spPr>
          <a:xfrm>
            <a:off x="162636" y="6373458"/>
            <a:ext cx="9938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  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550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CD843C5-0DBD-4721-ACAD-288CC256EF82}"/>
              </a:ext>
            </a:extLst>
          </p:cNvPr>
          <p:cNvSpPr txBox="1"/>
          <p:nvPr/>
        </p:nvSpPr>
        <p:spPr>
          <a:xfrm>
            <a:off x="4638048" y="165381"/>
            <a:ext cx="291586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2800" b="1" dirty="0">
                <a:solidFill>
                  <a:srgbClr val="30353F"/>
                </a:solidFill>
                <a:latin typeface="+mj-lt"/>
              </a:rPr>
              <a:t>Results Obtained</a:t>
            </a:r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19D7E498-2D9B-4F60-93FF-25DEC58733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E34B3-6843-449E-8D68-336DF9E67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0817" y="991360"/>
            <a:ext cx="9144000" cy="5243954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3800" dirty="0"/>
              <a:t> </a:t>
            </a:r>
            <a:r>
              <a:rPr lang="en-US" sz="1900" b="1" dirty="0"/>
              <a:t>Key and mandatory mentions for this R-Project:</a:t>
            </a:r>
          </a:p>
          <a:p>
            <a:pPr marL="857250" indent="-857250" algn="l">
              <a:buFont typeface="Wingdings" panose="05000000000000000000" pitchFamily="2" charset="2"/>
              <a:buChar char="§"/>
            </a:pPr>
            <a:r>
              <a:rPr lang="en-US" sz="1700" b="1" dirty="0"/>
              <a:t>Test for normality</a:t>
            </a:r>
          </a:p>
          <a:p>
            <a:pPr algn="l"/>
            <a:r>
              <a:rPr lang="en-US" sz="1700" dirty="0"/>
              <a:t>Null Hypothesis</a:t>
            </a:r>
          </a:p>
          <a:p>
            <a:pPr algn="l"/>
            <a:r>
              <a:rPr lang="en-US" sz="1700" dirty="0"/>
              <a:t>HO: errors are normally distributed</a:t>
            </a:r>
          </a:p>
          <a:p>
            <a:pPr algn="l"/>
            <a:r>
              <a:rPr lang="en-US" sz="1700" dirty="0"/>
              <a:t>p-value &lt; 0.00000000000000022</a:t>
            </a:r>
          </a:p>
          <a:p>
            <a:pPr algn="l"/>
            <a:r>
              <a:rPr lang="en-US" sz="1700" dirty="0"/>
              <a:t>Null Hypothesis is rejected </a:t>
            </a: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US" sz="1700" b="1" dirty="0"/>
              <a:t>Comparison of models </a:t>
            </a:r>
          </a:p>
          <a:p>
            <a:pPr algn="l"/>
            <a:r>
              <a:rPr lang="en-US" sz="1700" b="1" dirty="0"/>
              <a:t>Linear Regression</a:t>
            </a:r>
          </a:p>
          <a:p>
            <a:pPr algn="l"/>
            <a:r>
              <a:rPr lang="en-US" sz="1700" dirty="0"/>
              <a:t>Mean Accuracy of Linear Regression Model is:  79.0169856461506</a:t>
            </a:r>
          </a:p>
          <a:p>
            <a:pPr algn="l"/>
            <a:r>
              <a:rPr lang="en-US" sz="1700" dirty="0"/>
              <a:t>Median Accuracy of Linear Regression Model is:  86.9119136041219</a:t>
            </a:r>
          </a:p>
          <a:p>
            <a:pPr algn="l"/>
            <a:r>
              <a:rPr lang="en-US" sz="1700" b="1" dirty="0"/>
              <a:t>Decision Tree </a:t>
            </a:r>
          </a:p>
          <a:p>
            <a:pPr algn="l"/>
            <a:r>
              <a:rPr lang="en-US" sz="1700" dirty="0"/>
              <a:t>Mean Accuracy of Decision tree Model is:  88.3197276515216</a:t>
            </a:r>
          </a:p>
          <a:p>
            <a:pPr algn="l"/>
            <a:r>
              <a:rPr lang="en-US" sz="1700" dirty="0"/>
              <a:t>Median Accuracy of Decision tree Model is:  97.7292847875328</a:t>
            </a:r>
          </a:p>
          <a:p>
            <a:pPr algn="l"/>
            <a:r>
              <a:rPr lang="en-US" sz="1700" dirty="0"/>
              <a:t>Based on accuracy Decision Tree is showing high accuracy</a:t>
            </a:r>
          </a:p>
          <a:p>
            <a:pPr algn="l"/>
            <a:endParaRPr lang="en-US" sz="5600" dirty="0"/>
          </a:p>
          <a:p>
            <a:pPr algn="l"/>
            <a:endParaRPr lang="en-US" sz="5600" dirty="0"/>
          </a:p>
          <a:p>
            <a:pPr algn="l"/>
            <a:endParaRPr lang="en-US" sz="5600" dirty="0"/>
          </a:p>
          <a:p>
            <a:pPr algn="l"/>
            <a:endParaRPr lang="en-US" sz="5600" dirty="0"/>
          </a:p>
          <a:p>
            <a:pPr algn="l"/>
            <a:endParaRPr lang="en-US" sz="5600" dirty="0"/>
          </a:p>
          <a:p>
            <a:pPr algn="l"/>
            <a:endParaRPr lang="en-US" sz="5600" dirty="0"/>
          </a:p>
          <a:p>
            <a:pPr algn="l"/>
            <a:endParaRPr lang="en-US" sz="5600" dirty="0"/>
          </a:p>
          <a:p>
            <a:pPr algn="l"/>
            <a:endParaRPr lang="en-US" sz="5600" dirty="0"/>
          </a:p>
          <a:p>
            <a:pPr algn="l"/>
            <a:endParaRPr lang="en-US" dirty="0"/>
          </a:p>
          <a:p>
            <a:pPr algn="l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DA4F62-4F2B-4F24-9B37-3BFD859E7698}"/>
              </a:ext>
            </a:extLst>
          </p:cNvPr>
          <p:cNvSpPr txBox="1"/>
          <p:nvPr/>
        </p:nvSpPr>
        <p:spPr>
          <a:xfrm>
            <a:off x="162636" y="6373458"/>
            <a:ext cx="9938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  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481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CD843C5-0DBD-4721-ACAD-288CC256EF82}"/>
              </a:ext>
            </a:extLst>
          </p:cNvPr>
          <p:cNvSpPr txBox="1"/>
          <p:nvPr/>
        </p:nvSpPr>
        <p:spPr>
          <a:xfrm>
            <a:off x="4177188" y="165381"/>
            <a:ext cx="383758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2800" b="1" dirty="0">
                <a:solidFill>
                  <a:srgbClr val="30353F"/>
                </a:solidFill>
                <a:latin typeface="+mj-lt"/>
              </a:rPr>
              <a:t>Variable Relationships</a:t>
            </a:r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19D7E498-2D9B-4F60-93FF-25DEC58733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91F7730C-06E1-4D1C-99A6-8F7EE5D38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861" y="1107315"/>
            <a:ext cx="9144000" cy="4167049"/>
          </a:xfrm>
        </p:spPr>
        <p:txBody>
          <a:bodyPr>
            <a:normAutofit fontScale="85000" lnSpcReduction="20000"/>
          </a:bodyPr>
          <a:lstStyle/>
          <a:p>
            <a:pPr algn="l"/>
            <a:endParaRPr lang="en-IN" b="1" dirty="0"/>
          </a:p>
          <a:p>
            <a:pPr algn="l"/>
            <a:r>
              <a:rPr lang="en-IN" sz="2100" dirty="0"/>
              <a:t>All the variables taken as significant shows positive coefficients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sz="1800" b="1" dirty="0"/>
              <a:t>Monthly Premium Auto                       </a:t>
            </a:r>
            <a:r>
              <a:rPr lang="en-IN" sz="1800" dirty="0"/>
              <a:t>66.902      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sz="1800" b="1" dirty="0"/>
              <a:t>I(Employment Status == "Employed")  </a:t>
            </a:r>
            <a:r>
              <a:rPr lang="en-IN" sz="1800" dirty="0"/>
              <a:t>598.930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sz="1800" b="1" dirty="0"/>
              <a:t>Type.of.Policies2                                  </a:t>
            </a:r>
            <a:r>
              <a:rPr lang="en-IN" sz="1800" dirty="0"/>
              <a:t>11656.118    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sz="1800" b="1" dirty="0"/>
              <a:t>Type.of.Policies3                                  </a:t>
            </a:r>
            <a:r>
              <a:rPr lang="en-IN" sz="1800" dirty="0"/>
              <a:t>3574.899    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sz="1800" b="1" dirty="0"/>
              <a:t>Type.of.Policies4                                  </a:t>
            </a:r>
            <a:r>
              <a:rPr lang="en-IN" sz="1800" dirty="0"/>
              <a:t>3543.860    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sz="1800" b="1" dirty="0"/>
              <a:t>Type.of.Policies5                                  </a:t>
            </a:r>
            <a:r>
              <a:rPr lang="en-IN" sz="1800" dirty="0"/>
              <a:t>3560.924    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sz="1800" b="1" dirty="0"/>
              <a:t>Type.of.Policies6                                  </a:t>
            </a:r>
            <a:r>
              <a:rPr lang="en-IN" sz="1800" dirty="0"/>
              <a:t>3567.960    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sz="1800" b="1" dirty="0"/>
              <a:t>Type.of.Policies7                                  </a:t>
            </a:r>
            <a:r>
              <a:rPr lang="en-IN" sz="1800" dirty="0"/>
              <a:t>3609.768    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sz="1800" b="1" dirty="0"/>
              <a:t>Type.of.Policies8                                  </a:t>
            </a:r>
            <a:r>
              <a:rPr lang="en-IN" sz="1800" dirty="0"/>
              <a:t>3580.984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sz="1800" b="1" dirty="0"/>
              <a:t>Type.of.Policies9                                  </a:t>
            </a:r>
            <a:r>
              <a:rPr lang="en-IN" sz="1800" dirty="0"/>
              <a:t>3572.305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sz="1800" b="1" dirty="0"/>
              <a:t>I(Vehicle Class == "Sports Car")           </a:t>
            </a:r>
            <a:r>
              <a:rPr lang="en-IN" sz="1800" dirty="0"/>
              <a:t>935.012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sz="1800" b="1" dirty="0"/>
              <a:t>I(Vehicle Class == "SUV")                     </a:t>
            </a:r>
            <a:r>
              <a:rPr lang="en-IN" sz="1800" dirty="0"/>
              <a:t>547.782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DA4F62-4F2B-4F24-9B37-3BFD859E7698}"/>
              </a:ext>
            </a:extLst>
          </p:cNvPr>
          <p:cNvSpPr txBox="1"/>
          <p:nvPr/>
        </p:nvSpPr>
        <p:spPr>
          <a:xfrm>
            <a:off x="162636" y="6373458"/>
            <a:ext cx="9938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  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770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497812-EAA0-46B1-8255-6A78E8C11B36}"/>
              </a:ext>
            </a:extLst>
          </p:cNvPr>
          <p:cNvSpPr txBox="1"/>
          <p:nvPr/>
        </p:nvSpPr>
        <p:spPr>
          <a:xfrm>
            <a:off x="3585698" y="165381"/>
            <a:ext cx="502060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2800" b="1" dirty="0">
                <a:solidFill>
                  <a:srgbClr val="30353F"/>
                </a:solidFill>
                <a:latin typeface="+mj-lt"/>
              </a:rPr>
              <a:t>Business Recommendations  </a:t>
            </a:r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58A8366B-1D42-43D0-87E4-B7BC3F2C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5BDF23-344C-4FDE-80BA-2FFB94AF4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73497" y="1692904"/>
            <a:ext cx="9872007" cy="3472192"/>
          </a:xfrm>
          <a:prstGeom prst="rect">
            <a:avLst/>
          </a:prstGeom>
          <a:gradFill flip="none" rotWithShape="1">
            <a:gsLst>
              <a:gs pos="100000">
                <a:srgbClr val="98A3AD">
                  <a:alpha val="0"/>
                </a:srgbClr>
              </a:gs>
              <a:gs pos="0">
                <a:srgbClr val="98A3AD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b="1" dirty="0">
              <a:solidFill>
                <a:schemeClr val="tx1"/>
              </a:solidFill>
            </a:endParaRP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Convert One-Time Clients Into Recurring Clients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1"/>
                </a:solidFill>
              </a:rPr>
              <a:t>Have offers with recurring billing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1"/>
                </a:solidFill>
              </a:rPr>
              <a:t>Keep in touch with customers</a:t>
            </a:r>
          </a:p>
          <a:p>
            <a:pPr algn="just">
              <a:lnSpc>
                <a:spcPct val="200000"/>
              </a:lnSpc>
            </a:pPr>
            <a:r>
              <a:rPr lang="en-US" b="1" dirty="0">
                <a:solidFill>
                  <a:schemeClr val="tx1"/>
                </a:solidFill>
              </a:rPr>
              <a:t>Drop Low Performers</a:t>
            </a:r>
          </a:p>
          <a:p>
            <a:pPr algn="just">
              <a:lnSpc>
                <a:spcPct val="200000"/>
              </a:lnSpc>
            </a:pPr>
            <a:r>
              <a:rPr lang="en-US" b="1" dirty="0">
                <a:solidFill>
                  <a:schemeClr val="tx1"/>
                </a:solidFill>
              </a:rPr>
              <a:t>Remove or Delegate Non-Essential Tasks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b="1" dirty="0">
              <a:solidFill>
                <a:schemeClr val="tx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656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497812-EAA0-46B1-8255-6A78E8C11B36}"/>
              </a:ext>
            </a:extLst>
          </p:cNvPr>
          <p:cNvSpPr txBox="1"/>
          <p:nvPr/>
        </p:nvSpPr>
        <p:spPr>
          <a:xfrm>
            <a:off x="3585698" y="165381"/>
            <a:ext cx="502060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2800" b="1" dirty="0">
                <a:solidFill>
                  <a:srgbClr val="30353F"/>
                </a:solidFill>
                <a:latin typeface="+mj-lt"/>
              </a:rPr>
              <a:t>Business Recommendations  </a:t>
            </a:r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58A8366B-1D42-43D0-87E4-B7BC3F2C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5BDF23-344C-4FDE-80BA-2FFB94AF4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73497" y="1692904"/>
            <a:ext cx="9872007" cy="3472192"/>
          </a:xfrm>
          <a:prstGeom prst="rect">
            <a:avLst/>
          </a:prstGeom>
          <a:gradFill flip="none" rotWithShape="1">
            <a:gsLst>
              <a:gs pos="100000">
                <a:srgbClr val="98A3AD">
                  <a:alpha val="0"/>
                </a:srgbClr>
              </a:gs>
              <a:gs pos="0">
                <a:srgbClr val="98A3AD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1" dirty="0">
                <a:solidFill>
                  <a:schemeClr val="tx1"/>
                </a:solidFill>
              </a:rPr>
              <a:t> Encourage Referrals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1"/>
                </a:solidFill>
              </a:rPr>
              <a:t>A referral program with discounts and perks in exchange for referrals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1"/>
                </a:solidFill>
              </a:rPr>
              <a:t>Create a customer experience that demands to be shared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1"/>
                </a:solidFill>
              </a:rPr>
              <a:t>Encourage public reviews and testimonials from satisfied customers</a:t>
            </a:r>
          </a:p>
        </p:txBody>
      </p:sp>
    </p:spTree>
    <p:extLst>
      <p:ext uri="{BB962C8B-B14F-4D97-AF65-F5344CB8AC3E}">
        <p14:creationId xmlns:p14="http://schemas.microsoft.com/office/powerpoint/2010/main" val="2803396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497812-EAA0-46B1-8255-6A78E8C11B36}"/>
              </a:ext>
            </a:extLst>
          </p:cNvPr>
          <p:cNvSpPr txBox="1"/>
          <p:nvPr/>
        </p:nvSpPr>
        <p:spPr>
          <a:xfrm>
            <a:off x="3585698" y="165381"/>
            <a:ext cx="502060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2800" b="1" dirty="0">
                <a:solidFill>
                  <a:srgbClr val="30353F"/>
                </a:solidFill>
                <a:latin typeface="+mj-lt"/>
              </a:rPr>
              <a:t>Business Recommendations  </a:t>
            </a:r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58A8366B-1D42-43D0-87E4-B7BC3F2C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5BDF23-344C-4FDE-80BA-2FFB94AF4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59996" y="1692904"/>
            <a:ext cx="9872007" cy="3472192"/>
          </a:xfrm>
          <a:prstGeom prst="rect">
            <a:avLst/>
          </a:prstGeom>
          <a:gradFill flip="none" rotWithShape="1">
            <a:gsLst>
              <a:gs pos="100000">
                <a:srgbClr val="98A3AD">
                  <a:alpha val="0"/>
                </a:srgbClr>
              </a:gs>
              <a:gs pos="0">
                <a:srgbClr val="98A3AD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200000"/>
              </a:lnSpc>
            </a:pPr>
            <a:r>
              <a:rPr lang="en-US" b="1" dirty="0">
                <a:solidFill>
                  <a:schemeClr val="tx1"/>
                </a:solidFill>
              </a:rPr>
              <a:t>Eliminate Bottlenecks in Your Sales Funnel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1"/>
                </a:solidFill>
              </a:rPr>
              <a:t>In which part of the sales process do most potential customers drop off?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1"/>
                </a:solidFill>
              </a:rPr>
              <a:t>Is there a way to simplify your funnel?</a:t>
            </a:r>
          </a:p>
        </p:txBody>
      </p:sp>
    </p:spTree>
    <p:extLst>
      <p:ext uri="{BB962C8B-B14F-4D97-AF65-F5344CB8AC3E}">
        <p14:creationId xmlns:p14="http://schemas.microsoft.com/office/powerpoint/2010/main" val="3175974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4852868" y="165381"/>
            <a:ext cx="248625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2800" b="1" dirty="0">
                <a:solidFill>
                  <a:srgbClr val="30353F"/>
                </a:solidFill>
                <a:latin typeface="+mj-lt"/>
              </a:rPr>
              <a:t>CONCLUSION</a:t>
            </a:r>
            <a:r>
              <a:rPr lang="en-US" sz="3200" b="1" dirty="0">
                <a:solidFill>
                  <a:srgbClr val="30353F"/>
                </a:solidFill>
                <a:latin typeface="+mj-lt"/>
              </a:rPr>
              <a:t> 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9FC9C5-EC85-42F6-8053-0276EE9D1317}"/>
              </a:ext>
            </a:extLst>
          </p:cNvPr>
          <p:cNvSpPr txBox="1"/>
          <p:nvPr/>
        </p:nvSpPr>
        <p:spPr>
          <a:xfrm>
            <a:off x="777922" y="1705970"/>
            <a:ext cx="4763069" cy="1287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/>
              <a:t>With these strategies we can strengthen the relationship with the customers and maximize the revenue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8162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757714" y="1626921"/>
            <a:ext cx="6676572" cy="3604160"/>
            <a:chOff x="2162629" y="1305681"/>
            <a:chExt cx="7866742" cy="4246640"/>
          </a:xfrm>
        </p:grpSpPr>
        <p:sp>
          <p:nvSpPr>
            <p:cNvPr id="17" name="Oval 16"/>
            <p:cNvSpPr/>
            <p:nvPr/>
          </p:nvSpPr>
          <p:spPr>
            <a:xfrm>
              <a:off x="5782715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162629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Oval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56507" y="789512"/>
            <a:ext cx="5278993" cy="5278976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9010" y="1212017"/>
            <a:ext cx="4433981" cy="4433966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81588" y="3059668"/>
            <a:ext cx="3428824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800" b="1" dirty="0">
                <a:solidFill>
                  <a:srgbClr val="FFFFFF"/>
                </a:solidFill>
                <a:latin typeface="+mj-lt"/>
              </a:rPr>
              <a:t>THANK YOU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11</a:t>
            </a:r>
          </a:p>
        </p:txBody>
      </p:sp>
    </p:spTree>
    <p:extLst>
      <p:ext uri="{BB962C8B-B14F-4D97-AF65-F5344CB8AC3E}">
        <p14:creationId xmlns:p14="http://schemas.microsoft.com/office/powerpoint/2010/main" val="3345628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rgbClr val="30353F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912263" y="2010673"/>
            <a:ext cx="1281512" cy="487738"/>
            <a:chOff x="9912263" y="2010673"/>
            <a:chExt cx="1281512" cy="48773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5" name="Freeform 54"/>
            <p:cNvSpPr/>
            <p:nvPr/>
          </p:nvSpPr>
          <p:spPr>
            <a:xfrm>
              <a:off x="9912263" y="2010673"/>
              <a:ext cx="1281512" cy="487738"/>
            </a:xfrm>
            <a:custGeom>
              <a:avLst/>
              <a:gdLst>
                <a:gd name="connsiteX0" fmla="*/ 0 w 1281512"/>
                <a:gd name="connsiteY0" fmla="*/ 0 h 487738"/>
                <a:gd name="connsiteX1" fmla="*/ 1024517 w 1281512"/>
                <a:gd name="connsiteY1" fmla="*/ 0 h 487738"/>
                <a:gd name="connsiteX2" fmla="*/ 1024517 w 1281512"/>
                <a:gd name="connsiteY2" fmla="*/ 1323 h 487738"/>
                <a:gd name="connsiteX3" fmla="*/ 1037643 w 1281512"/>
                <a:gd name="connsiteY3" fmla="*/ 0 h 487738"/>
                <a:gd name="connsiteX4" fmla="*/ 1281512 w 1281512"/>
                <a:gd name="connsiteY4" fmla="*/ 243869 h 487738"/>
                <a:gd name="connsiteX5" fmla="*/ 1037643 w 1281512"/>
                <a:gd name="connsiteY5" fmla="*/ 487738 h 487738"/>
                <a:gd name="connsiteX6" fmla="*/ 1024517 w 1281512"/>
                <a:gd name="connsiteY6" fmla="*/ 486415 h 487738"/>
                <a:gd name="connsiteX7" fmla="*/ 1024517 w 1281512"/>
                <a:gd name="connsiteY7" fmla="*/ 487737 h 487738"/>
                <a:gd name="connsiteX8" fmla="*/ 0 w 1281512"/>
                <a:gd name="connsiteY8" fmla="*/ 487737 h 48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1512" h="487738">
                  <a:moveTo>
                    <a:pt x="0" y="0"/>
                  </a:moveTo>
                  <a:lnTo>
                    <a:pt x="1024517" y="0"/>
                  </a:lnTo>
                  <a:lnTo>
                    <a:pt x="1024517" y="1323"/>
                  </a:lnTo>
                  <a:lnTo>
                    <a:pt x="1037643" y="0"/>
                  </a:lnTo>
                  <a:cubicBezTo>
                    <a:pt x="1172328" y="0"/>
                    <a:pt x="1281512" y="109184"/>
                    <a:pt x="1281512" y="243869"/>
                  </a:cubicBezTo>
                  <a:cubicBezTo>
                    <a:pt x="1281512" y="378554"/>
                    <a:pt x="1172328" y="487738"/>
                    <a:pt x="1037643" y="487738"/>
                  </a:cubicBezTo>
                  <a:lnTo>
                    <a:pt x="1024517" y="486415"/>
                  </a:lnTo>
                  <a:lnTo>
                    <a:pt x="1024517" y="487737"/>
                  </a:lnTo>
                  <a:lnTo>
                    <a:pt x="0" y="487737"/>
                  </a:lnTo>
                  <a:close/>
                </a:path>
              </a:pathLst>
            </a:custGeom>
            <a:solidFill>
              <a:srgbClr val="3035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73" name="Group 72"/>
            <p:cNvGrpSpPr/>
            <p:nvPr/>
          </p:nvGrpSpPr>
          <p:grpSpPr>
            <a:xfrm flipH="1">
              <a:off x="10838597" y="2143232"/>
              <a:ext cx="222620" cy="222620"/>
              <a:chOff x="1389063" y="3748088"/>
              <a:chExt cx="336550" cy="336550"/>
            </a:xfrm>
            <a:solidFill>
              <a:schemeClr val="bg1"/>
            </a:solidFill>
          </p:grpSpPr>
          <p:sp>
            <p:nvSpPr>
              <p:cNvPr id="74" name="Freeform 5"/>
              <p:cNvSpPr>
                <a:spLocks/>
              </p:cNvSpPr>
              <p:nvPr/>
            </p:nvSpPr>
            <p:spPr bwMode="auto">
              <a:xfrm>
                <a:off x="1547813" y="3787776"/>
                <a:ext cx="58738" cy="60325"/>
              </a:xfrm>
              <a:custGeom>
                <a:avLst/>
                <a:gdLst>
                  <a:gd name="T0" fmla="*/ 300 w 360"/>
                  <a:gd name="T1" fmla="*/ 244 h 364"/>
                  <a:gd name="T2" fmla="*/ 120 w 360"/>
                  <a:gd name="T3" fmla="*/ 244 h 364"/>
                  <a:gd name="T4" fmla="*/ 120 w 360"/>
                  <a:gd name="T5" fmla="*/ 60 h 364"/>
                  <a:gd name="T6" fmla="*/ 60 w 360"/>
                  <a:gd name="T7" fmla="*/ 0 h 364"/>
                  <a:gd name="T8" fmla="*/ 0 w 360"/>
                  <a:gd name="T9" fmla="*/ 60 h 364"/>
                  <a:gd name="T10" fmla="*/ 0 w 360"/>
                  <a:gd name="T11" fmla="*/ 304 h 364"/>
                  <a:gd name="T12" fmla="*/ 60 w 360"/>
                  <a:gd name="T13" fmla="*/ 364 h 364"/>
                  <a:gd name="T14" fmla="*/ 300 w 360"/>
                  <a:gd name="T15" fmla="*/ 364 h 364"/>
                  <a:gd name="T16" fmla="*/ 360 w 360"/>
                  <a:gd name="T17" fmla="*/ 304 h 364"/>
                  <a:gd name="T18" fmla="*/ 300 w 360"/>
                  <a:gd name="T19" fmla="*/ 244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0" h="364">
                    <a:moveTo>
                      <a:pt x="300" y="244"/>
                    </a:moveTo>
                    <a:cubicBezTo>
                      <a:pt x="120" y="244"/>
                      <a:pt x="120" y="244"/>
                      <a:pt x="120" y="244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27"/>
                      <a:pt x="93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304"/>
                      <a:pt x="0" y="304"/>
                      <a:pt x="0" y="304"/>
                    </a:cubicBezTo>
                    <a:cubicBezTo>
                      <a:pt x="0" y="337"/>
                      <a:pt x="27" y="364"/>
                      <a:pt x="60" y="364"/>
                    </a:cubicBezTo>
                    <a:cubicBezTo>
                      <a:pt x="300" y="364"/>
                      <a:pt x="300" y="364"/>
                      <a:pt x="300" y="364"/>
                    </a:cubicBezTo>
                    <a:cubicBezTo>
                      <a:pt x="333" y="364"/>
                      <a:pt x="360" y="337"/>
                      <a:pt x="360" y="304"/>
                    </a:cubicBezTo>
                    <a:cubicBezTo>
                      <a:pt x="360" y="271"/>
                      <a:pt x="333" y="244"/>
                      <a:pt x="300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" name="Freeform 6"/>
              <p:cNvSpPr>
                <a:spLocks noEditPoints="1"/>
              </p:cNvSpPr>
              <p:nvPr/>
            </p:nvSpPr>
            <p:spPr bwMode="auto">
              <a:xfrm>
                <a:off x="1389063" y="3748088"/>
                <a:ext cx="336550" cy="336550"/>
              </a:xfrm>
              <a:custGeom>
                <a:avLst/>
                <a:gdLst>
                  <a:gd name="T0" fmla="*/ 1808 w 2048"/>
                  <a:gd name="T1" fmla="*/ 1454 h 2048"/>
                  <a:gd name="T2" fmla="*/ 1808 w 2048"/>
                  <a:gd name="T3" fmla="*/ 1388 h 2048"/>
                  <a:gd name="T4" fmla="*/ 1628 w 2048"/>
                  <a:gd name="T5" fmla="*/ 1208 h 2048"/>
                  <a:gd name="T6" fmla="*/ 1084 w 2048"/>
                  <a:gd name="T7" fmla="*/ 1208 h 2048"/>
                  <a:gd name="T8" fmla="*/ 1084 w 2048"/>
                  <a:gd name="T9" fmla="*/ 1085 h 2048"/>
                  <a:gd name="T10" fmla="*/ 1564 w 2048"/>
                  <a:gd name="T11" fmla="*/ 544 h 2048"/>
                  <a:gd name="T12" fmla="*/ 1024 w 2048"/>
                  <a:gd name="T13" fmla="*/ 0 h 2048"/>
                  <a:gd name="T14" fmla="*/ 484 w 2048"/>
                  <a:gd name="T15" fmla="*/ 544 h 2048"/>
                  <a:gd name="T16" fmla="*/ 964 w 2048"/>
                  <a:gd name="T17" fmla="*/ 1085 h 2048"/>
                  <a:gd name="T18" fmla="*/ 964 w 2048"/>
                  <a:gd name="T19" fmla="*/ 1208 h 2048"/>
                  <a:gd name="T20" fmla="*/ 420 w 2048"/>
                  <a:gd name="T21" fmla="*/ 1208 h 2048"/>
                  <a:gd name="T22" fmla="*/ 240 w 2048"/>
                  <a:gd name="T23" fmla="*/ 1388 h 2048"/>
                  <a:gd name="T24" fmla="*/ 240 w 2048"/>
                  <a:gd name="T25" fmla="*/ 1454 h 2048"/>
                  <a:gd name="T26" fmla="*/ 0 w 2048"/>
                  <a:gd name="T27" fmla="*/ 1748 h 2048"/>
                  <a:gd name="T28" fmla="*/ 300 w 2048"/>
                  <a:gd name="T29" fmla="*/ 2048 h 2048"/>
                  <a:gd name="T30" fmla="*/ 600 w 2048"/>
                  <a:gd name="T31" fmla="*/ 1748 h 2048"/>
                  <a:gd name="T32" fmla="*/ 360 w 2048"/>
                  <a:gd name="T33" fmla="*/ 1454 h 2048"/>
                  <a:gd name="T34" fmla="*/ 360 w 2048"/>
                  <a:gd name="T35" fmla="*/ 1388 h 2048"/>
                  <a:gd name="T36" fmla="*/ 420 w 2048"/>
                  <a:gd name="T37" fmla="*/ 1328 h 2048"/>
                  <a:gd name="T38" fmla="*/ 964 w 2048"/>
                  <a:gd name="T39" fmla="*/ 1328 h 2048"/>
                  <a:gd name="T40" fmla="*/ 964 w 2048"/>
                  <a:gd name="T41" fmla="*/ 1454 h 2048"/>
                  <a:gd name="T42" fmla="*/ 724 w 2048"/>
                  <a:gd name="T43" fmla="*/ 1748 h 2048"/>
                  <a:gd name="T44" fmla="*/ 1024 w 2048"/>
                  <a:gd name="T45" fmla="*/ 2048 h 2048"/>
                  <a:gd name="T46" fmla="*/ 1324 w 2048"/>
                  <a:gd name="T47" fmla="*/ 1748 h 2048"/>
                  <a:gd name="T48" fmla="*/ 1084 w 2048"/>
                  <a:gd name="T49" fmla="*/ 1454 h 2048"/>
                  <a:gd name="T50" fmla="*/ 1084 w 2048"/>
                  <a:gd name="T51" fmla="*/ 1328 h 2048"/>
                  <a:gd name="T52" fmla="*/ 1628 w 2048"/>
                  <a:gd name="T53" fmla="*/ 1328 h 2048"/>
                  <a:gd name="T54" fmla="*/ 1688 w 2048"/>
                  <a:gd name="T55" fmla="*/ 1388 h 2048"/>
                  <a:gd name="T56" fmla="*/ 1688 w 2048"/>
                  <a:gd name="T57" fmla="*/ 1454 h 2048"/>
                  <a:gd name="T58" fmla="*/ 1448 w 2048"/>
                  <a:gd name="T59" fmla="*/ 1748 h 2048"/>
                  <a:gd name="T60" fmla="*/ 1748 w 2048"/>
                  <a:gd name="T61" fmla="*/ 2048 h 2048"/>
                  <a:gd name="T62" fmla="*/ 2048 w 2048"/>
                  <a:gd name="T63" fmla="*/ 1748 h 2048"/>
                  <a:gd name="T64" fmla="*/ 1808 w 2048"/>
                  <a:gd name="T65" fmla="*/ 1454 h 2048"/>
                  <a:gd name="T66" fmla="*/ 480 w 2048"/>
                  <a:gd name="T67" fmla="*/ 1748 h 2048"/>
                  <a:gd name="T68" fmla="*/ 300 w 2048"/>
                  <a:gd name="T69" fmla="*/ 1928 h 2048"/>
                  <a:gd name="T70" fmla="*/ 120 w 2048"/>
                  <a:gd name="T71" fmla="*/ 1748 h 2048"/>
                  <a:gd name="T72" fmla="*/ 300 w 2048"/>
                  <a:gd name="T73" fmla="*/ 1568 h 2048"/>
                  <a:gd name="T74" fmla="*/ 480 w 2048"/>
                  <a:gd name="T75" fmla="*/ 1748 h 2048"/>
                  <a:gd name="T76" fmla="*/ 1204 w 2048"/>
                  <a:gd name="T77" fmla="*/ 1748 h 2048"/>
                  <a:gd name="T78" fmla="*/ 1024 w 2048"/>
                  <a:gd name="T79" fmla="*/ 1928 h 2048"/>
                  <a:gd name="T80" fmla="*/ 844 w 2048"/>
                  <a:gd name="T81" fmla="*/ 1748 h 2048"/>
                  <a:gd name="T82" fmla="*/ 1024 w 2048"/>
                  <a:gd name="T83" fmla="*/ 1568 h 2048"/>
                  <a:gd name="T84" fmla="*/ 1204 w 2048"/>
                  <a:gd name="T85" fmla="*/ 1748 h 2048"/>
                  <a:gd name="T86" fmla="*/ 1024 w 2048"/>
                  <a:gd name="T87" fmla="*/ 968 h 2048"/>
                  <a:gd name="T88" fmla="*/ 604 w 2048"/>
                  <a:gd name="T89" fmla="*/ 544 h 2048"/>
                  <a:gd name="T90" fmla="*/ 1024 w 2048"/>
                  <a:gd name="T91" fmla="*/ 120 h 2048"/>
                  <a:gd name="T92" fmla="*/ 1444 w 2048"/>
                  <a:gd name="T93" fmla="*/ 544 h 2048"/>
                  <a:gd name="T94" fmla="*/ 1024 w 2048"/>
                  <a:gd name="T95" fmla="*/ 968 h 2048"/>
                  <a:gd name="T96" fmla="*/ 1748 w 2048"/>
                  <a:gd name="T97" fmla="*/ 1928 h 2048"/>
                  <a:gd name="T98" fmla="*/ 1568 w 2048"/>
                  <a:gd name="T99" fmla="*/ 1748 h 2048"/>
                  <a:gd name="T100" fmla="*/ 1748 w 2048"/>
                  <a:gd name="T101" fmla="*/ 1568 h 2048"/>
                  <a:gd name="T102" fmla="*/ 1928 w 2048"/>
                  <a:gd name="T103" fmla="*/ 1748 h 2048"/>
                  <a:gd name="T104" fmla="*/ 1748 w 2048"/>
                  <a:gd name="T105" fmla="*/ 1928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048" h="2048">
                    <a:moveTo>
                      <a:pt x="1808" y="1454"/>
                    </a:moveTo>
                    <a:cubicBezTo>
                      <a:pt x="1808" y="1388"/>
                      <a:pt x="1808" y="1388"/>
                      <a:pt x="1808" y="1388"/>
                    </a:cubicBezTo>
                    <a:cubicBezTo>
                      <a:pt x="1808" y="1289"/>
                      <a:pt x="1727" y="1208"/>
                      <a:pt x="1628" y="1208"/>
                    </a:cubicBezTo>
                    <a:cubicBezTo>
                      <a:pt x="1084" y="1208"/>
                      <a:pt x="1084" y="1208"/>
                      <a:pt x="1084" y="1208"/>
                    </a:cubicBezTo>
                    <a:cubicBezTo>
                      <a:pt x="1084" y="1085"/>
                      <a:pt x="1084" y="1085"/>
                      <a:pt x="1084" y="1085"/>
                    </a:cubicBezTo>
                    <a:cubicBezTo>
                      <a:pt x="1354" y="1054"/>
                      <a:pt x="1564" y="824"/>
                      <a:pt x="1564" y="544"/>
                    </a:cubicBezTo>
                    <a:cubicBezTo>
                      <a:pt x="1564" y="244"/>
                      <a:pt x="1322" y="0"/>
                      <a:pt x="1024" y="0"/>
                    </a:cubicBezTo>
                    <a:cubicBezTo>
                      <a:pt x="726" y="0"/>
                      <a:pt x="484" y="244"/>
                      <a:pt x="484" y="544"/>
                    </a:cubicBezTo>
                    <a:cubicBezTo>
                      <a:pt x="484" y="824"/>
                      <a:pt x="694" y="1054"/>
                      <a:pt x="964" y="1085"/>
                    </a:cubicBezTo>
                    <a:cubicBezTo>
                      <a:pt x="964" y="1208"/>
                      <a:pt x="964" y="1208"/>
                      <a:pt x="964" y="1208"/>
                    </a:cubicBezTo>
                    <a:cubicBezTo>
                      <a:pt x="420" y="1208"/>
                      <a:pt x="420" y="1208"/>
                      <a:pt x="420" y="1208"/>
                    </a:cubicBezTo>
                    <a:cubicBezTo>
                      <a:pt x="321" y="1208"/>
                      <a:pt x="240" y="1289"/>
                      <a:pt x="240" y="1388"/>
                    </a:cubicBezTo>
                    <a:cubicBezTo>
                      <a:pt x="240" y="1454"/>
                      <a:pt x="240" y="1454"/>
                      <a:pt x="240" y="1454"/>
                    </a:cubicBezTo>
                    <a:cubicBezTo>
                      <a:pt x="103" y="1482"/>
                      <a:pt x="0" y="1603"/>
                      <a:pt x="0" y="1748"/>
                    </a:cubicBezTo>
                    <a:cubicBezTo>
                      <a:pt x="0" y="1913"/>
                      <a:pt x="135" y="2048"/>
                      <a:pt x="300" y="2048"/>
                    </a:cubicBezTo>
                    <a:cubicBezTo>
                      <a:pt x="465" y="2048"/>
                      <a:pt x="600" y="1913"/>
                      <a:pt x="600" y="1748"/>
                    </a:cubicBezTo>
                    <a:cubicBezTo>
                      <a:pt x="600" y="1603"/>
                      <a:pt x="497" y="1482"/>
                      <a:pt x="360" y="1454"/>
                    </a:cubicBezTo>
                    <a:cubicBezTo>
                      <a:pt x="360" y="1388"/>
                      <a:pt x="360" y="1388"/>
                      <a:pt x="360" y="1388"/>
                    </a:cubicBezTo>
                    <a:cubicBezTo>
                      <a:pt x="360" y="1355"/>
                      <a:pt x="387" y="1328"/>
                      <a:pt x="420" y="1328"/>
                    </a:cubicBezTo>
                    <a:cubicBezTo>
                      <a:pt x="964" y="1328"/>
                      <a:pt x="964" y="1328"/>
                      <a:pt x="964" y="1328"/>
                    </a:cubicBezTo>
                    <a:cubicBezTo>
                      <a:pt x="964" y="1454"/>
                      <a:pt x="964" y="1454"/>
                      <a:pt x="964" y="1454"/>
                    </a:cubicBezTo>
                    <a:cubicBezTo>
                      <a:pt x="827" y="1482"/>
                      <a:pt x="724" y="1603"/>
                      <a:pt x="724" y="1748"/>
                    </a:cubicBezTo>
                    <a:cubicBezTo>
                      <a:pt x="724" y="1913"/>
                      <a:pt x="859" y="2048"/>
                      <a:pt x="1024" y="2048"/>
                    </a:cubicBezTo>
                    <a:cubicBezTo>
                      <a:pt x="1189" y="2048"/>
                      <a:pt x="1324" y="1913"/>
                      <a:pt x="1324" y="1748"/>
                    </a:cubicBezTo>
                    <a:cubicBezTo>
                      <a:pt x="1324" y="1603"/>
                      <a:pt x="1221" y="1482"/>
                      <a:pt x="1084" y="1454"/>
                    </a:cubicBezTo>
                    <a:cubicBezTo>
                      <a:pt x="1084" y="1328"/>
                      <a:pt x="1084" y="1328"/>
                      <a:pt x="1084" y="1328"/>
                    </a:cubicBezTo>
                    <a:cubicBezTo>
                      <a:pt x="1628" y="1328"/>
                      <a:pt x="1628" y="1328"/>
                      <a:pt x="1628" y="1328"/>
                    </a:cubicBezTo>
                    <a:cubicBezTo>
                      <a:pt x="1661" y="1328"/>
                      <a:pt x="1688" y="1355"/>
                      <a:pt x="1688" y="1388"/>
                    </a:cubicBezTo>
                    <a:cubicBezTo>
                      <a:pt x="1688" y="1454"/>
                      <a:pt x="1688" y="1454"/>
                      <a:pt x="1688" y="1454"/>
                    </a:cubicBezTo>
                    <a:cubicBezTo>
                      <a:pt x="1551" y="1482"/>
                      <a:pt x="1448" y="1603"/>
                      <a:pt x="1448" y="1748"/>
                    </a:cubicBezTo>
                    <a:cubicBezTo>
                      <a:pt x="1448" y="1913"/>
                      <a:pt x="1583" y="2048"/>
                      <a:pt x="1748" y="2048"/>
                    </a:cubicBezTo>
                    <a:cubicBezTo>
                      <a:pt x="1913" y="2048"/>
                      <a:pt x="2048" y="1913"/>
                      <a:pt x="2048" y="1748"/>
                    </a:cubicBezTo>
                    <a:cubicBezTo>
                      <a:pt x="2048" y="1603"/>
                      <a:pt x="1945" y="1482"/>
                      <a:pt x="1808" y="1454"/>
                    </a:cubicBezTo>
                    <a:close/>
                    <a:moveTo>
                      <a:pt x="480" y="1748"/>
                    </a:moveTo>
                    <a:cubicBezTo>
                      <a:pt x="480" y="1847"/>
                      <a:pt x="399" y="1928"/>
                      <a:pt x="300" y="1928"/>
                    </a:cubicBezTo>
                    <a:cubicBezTo>
                      <a:pt x="201" y="1928"/>
                      <a:pt x="120" y="1847"/>
                      <a:pt x="120" y="1748"/>
                    </a:cubicBezTo>
                    <a:cubicBezTo>
                      <a:pt x="120" y="1649"/>
                      <a:pt x="201" y="1568"/>
                      <a:pt x="300" y="1568"/>
                    </a:cubicBezTo>
                    <a:cubicBezTo>
                      <a:pt x="399" y="1568"/>
                      <a:pt x="480" y="1649"/>
                      <a:pt x="480" y="1748"/>
                    </a:cubicBezTo>
                    <a:close/>
                    <a:moveTo>
                      <a:pt x="1204" y="1748"/>
                    </a:moveTo>
                    <a:cubicBezTo>
                      <a:pt x="1204" y="1847"/>
                      <a:pt x="1123" y="1928"/>
                      <a:pt x="1024" y="1928"/>
                    </a:cubicBezTo>
                    <a:cubicBezTo>
                      <a:pt x="925" y="1928"/>
                      <a:pt x="844" y="1847"/>
                      <a:pt x="844" y="1748"/>
                    </a:cubicBezTo>
                    <a:cubicBezTo>
                      <a:pt x="844" y="1649"/>
                      <a:pt x="925" y="1568"/>
                      <a:pt x="1024" y="1568"/>
                    </a:cubicBezTo>
                    <a:cubicBezTo>
                      <a:pt x="1123" y="1568"/>
                      <a:pt x="1204" y="1649"/>
                      <a:pt x="1204" y="1748"/>
                    </a:cubicBezTo>
                    <a:close/>
                    <a:moveTo>
                      <a:pt x="1024" y="968"/>
                    </a:moveTo>
                    <a:cubicBezTo>
                      <a:pt x="792" y="968"/>
                      <a:pt x="604" y="778"/>
                      <a:pt x="604" y="544"/>
                    </a:cubicBezTo>
                    <a:cubicBezTo>
                      <a:pt x="604" y="310"/>
                      <a:pt x="792" y="120"/>
                      <a:pt x="1024" y="120"/>
                    </a:cubicBezTo>
                    <a:cubicBezTo>
                      <a:pt x="1256" y="120"/>
                      <a:pt x="1444" y="310"/>
                      <a:pt x="1444" y="544"/>
                    </a:cubicBezTo>
                    <a:cubicBezTo>
                      <a:pt x="1444" y="778"/>
                      <a:pt x="1256" y="968"/>
                      <a:pt x="1024" y="968"/>
                    </a:cubicBezTo>
                    <a:close/>
                    <a:moveTo>
                      <a:pt x="1748" y="1928"/>
                    </a:moveTo>
                    <a:cubicBezTo>
                      <a:pt x="1649" y="1928"/>
                      <a:pt x="1568" y="1847"/>
                      <a:pt x="1568" y="1748"/>
                    </a:cubicBezTo>
                    <a:cubicBezTo>
                      <a:pt x="1568" y="1649"/>
                      <a:pt x="1649" y="1568"/>
                      <a:pt x="1748" y="1568"/>
                    </a:cubicBezTo>
                    <a:cubicBezTo>
                      <a:pt x="1847" y="1568"/>
                      <a:pt x="1928" y="1649"/>
                      <a:pt x="1928" y="1748"/>
                    </a:cubicBezTo>
                    <a:cubicBezTo>
                      <a:pt x="1928" y="1847"/>
                      <a:pt x="1847" y="1928"/>
                      <a:pt x="1748" y="19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7" name="Group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912263" y="2954121"/>
            <a:ext cx="1281512" cy="487738"/>
            <a:chOff x="9912263" y="3185130"/>
            <a:chExt cx="1281512" cy="48773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4" name="Freeform 53"/>
            <p:cNvSpPr/>
            <p:nvPr/>
          </p:nvSpPr>
          <p:spPr>
            <a:xfrm>
              <a:off x="9912263" y="3185130"/>
              <a:ext cx="1281512" cy="487738"/>
            </a:xfrm>
            <a:custGeom>
              <a:avLst/>
              <a:gdLst>
                <a:gd name="connsiteX0" fmla="*/ 0 w 1281512"/>
                <a:gd name="connsiteY0" fmla="*/ 0 h 487738"/>
                <a:gd name="connsiteX1" fmla="*/ 1024517 w 1281512"/>
                <a:gd name="connsiteY1" fmla="*/ 0 h 487738"/>
                <a:gd name="connsiteX2" fmla="*/ 1024517 w 1281512"/>
                <a:gd name="connsiteY2" fmla="*/ 1323 h 487738"/>
                <a:gd name="connsiteX3" fmla="*/ 1037643 w 1281512"/>
                <a:gd name="connsiteY3" fmla="*/ 0 h 487738"/>
                <a:gd name="connsiteX4" fmla="*/ 1281512 w 1281512"/>
                <a:gd name="connsiteY4" fmla="*/ 243869 h 487738"/>
                <a:gd name="connsiteX5" fmla="*/ 1037643 w 1281512"/>
                <a:gd name="connsiteY5" fmla="*/ 487738 h 487738"/>
                <a:gd name="connsiteX6" fmla="*/ 1024517 w 1281512"/>
                <a:gd name="connsiteY6" fmla="*/ 486415 h 487738"/>
                <a:gd name="connsiteX7" fmla="*/ 1024517 w 1281512"/>
                <a:gd name="connsiteY7" fmla="*/ 487737 h 487738"/>
                <a:gd name="connsiteX8" fmla="*/ 0 w 1281512"/>
                <a:gd name="connsiteY8" fmla="*/ 487737 h 48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1512" h="487738">
                  <a:moveTo>
                    <a:pt x="0" y="0"/>
                  </a:moveTo>
                  <a:lnTo>
                    <a:pt x="1024517" y="0"/>
                  </a:lnTo>
                  <a:lnTo>
                    <a:pt x="1024517" y="1323"/>
                  </a:lnTo>
                  <a:lnTo>
                    <a:pt x="1037643" y="0"/>
                  </a:lnTo>
                  <a:cubicBezTo>
                    <a:pt x="1172328" y="0"/>
                    <a:pt x="1281512" y="109184"/>
                    <a:pt x="1281512" y="243869"/>
                  </a:cubicBezTo>
                  <a:cubicBezTo>
                    <a:pt x="1281512" y="378554"/>
                    <a:pt x="1172328" y="487738"/>
                    <a:pt x="1037643" y="487738"/>
                  </a:cubicBezTo>
                  <a:lnTo>
                    <a:pt x="1024517" y="486415"/>
                  </a:lnTo>
                  <a:lnTo>
                    <a:pt x="1024517" y="487737"/>
                  </a:lnTo>
                  <a:lnTo>
                    <a:pt x="0" y="487737"/>
                  </a:lnTo>
                  <a:close/>
                </a:path>
              </a:pathLst>
            </a:custGeom>
            <a:solidFill>
              <a:srgbClr val="9BA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80" name="Group 79"/>
            <p:cNvGrpSpPr/>
            <p:nvPr/>
          </p:nvGrpSpPr>
          <p:grpSpPr>
            <a:xfrm flipH="1">
              <a:off x="10822976" y="3302068"/>
              <a:ext cx="253863" cy="253863"/>
              <a:chOff x="3613150" y="3706813"/>
              <a:chExt cx="420688" cy="420687"/>
            </a:xfrm>
          </p:grpSpPr>
          <p:sp>
            <p:nvSpPr>
              <p:cNvPr id="81" name="Freeform 10"/>
              <p:cNvSpPr>
                <a:spLocks noEditPoints="1"/>
              </p:cNvSpPr>
              <p:nvPr/>
            </p:nvSpPr>
            <p:spPr bwMode="auto">
              <a:xfrm>
                <a:off x="3613150" y="3930650"/>
                <a:ext cx="420688" cy="196850"/>
              </a:xfrm>
              <a:custGeom>
                <a:avLst/>
                <a:gdLst>
                  <a:gd name="T0" fmla="*/ 1823 w 2048"/>
                  <a:gd name="T1" fmla="*/ 528 h 960"/>
                  <a:gd name="T2" fmla="*/ 1928 w 2048"/>
                  <a:gd name="T3" fmla="*/ 300 h 960"/>
                  <a:gd name="T4" fmla="*/ 1628 w 2048"/>
                  <a:gd name="T5" fmla="*/ 0 h 960"/>
                  <a:gd name="T6" fmla="*/ 1324 w 2048"/>
                  <a:gd name="T7" fmla="*/ 300 h 960"/>
                  <a:gd name="T8" fmla="*/ 1432 w 2048"/>
                  <a:gd name="T9" fmla="*/ 528 h 960"/>
                  <a:gd name="T10" fmla="*/ 1324 w 2048"/>
                  <a:gd name="T11" fmla="*/ 606 h 960"/>
                  <a:gd name="T12" fmla="*/ 1219 w 2048"/>
                  <a:gd name="T13" fmla="*/ 528 h 960"/>
                  <a:gd name="T14" fmla="*/ 1324 w 2048"/>
                  <a:gd name="T15" fmla="*/ 300 h 960"/>
                  <a:gd name="T16" fmla="*/ 1024 w 2048"/>
                  <a:gd name="T17" fmla="*/ 0 h 960"/>
                  <a:gd name="T18" fmla="*/ 724 w 2048"/>
                  <a:gd name="T19" fmla="*/ 300 h 960"/>
                  <a:gd name="T20" fmla="*/ 829 w 2048"/>
                  <a:gd name="T21" fmla="*/ 528 h 960"/>
                  <a:gd name="T22" fmla="*/ 724 w 2048"/>
                  <a:gd name="T23" fmla="*/ 606 h 960"/>
                  <a:gd name="T24" fmla="*/ 619 w 2048"/>
                  <a:gd name="T25" fmla="*/ 528 h 960"/>
                  <a:gd name="T26" fmla="*/ 724 w 2048"/>
                  <a:gd name="T27" fmla="*/ 300 h 960"/>
                  <a:gd name="T28" fmla="*/ 424 w 2048"/>
                  <a:gd name="T29" fmla="*/ 0 h 960"/>
                  <a:gd name="T30" fmla="*/ 124 w 2048"/>
                  <a:gd name="T31" fmla="*/ 300 h 960"/>
                  <a:gd name="T32" fmla="*/ 229 w 2048"/>
                  <a:gd name="T33" fmla="*/ 527 h 960"/>
                  <a:gd name="T34" fmla="*/ 0 w 2048"/>
                  <a:gd name="T35" fmla="*/ 900 h 960"/>
                  <a:gd name="T36" fmla="*/ 60 w 2048"/>
                  <a:gd name="T37" fmla="*/ 960 h 960"/>
                  <a:gd name="T38" fmla="*/ 1988 w 2048"/>
                  <a:gd name="T39" fmla="*/ 960 h 960"/>
                  <a:gd name="T40" fmla="*/ 2048 w 2048"/>
                  <a:gd name="T41" fmla="*/ 900 h 960"/>
                  <a:gd name="T42" fmla="*/ 1823 w 2048"/>
                  <a:gd name="T43" fmla="*/ 528 h 960"/>
                  <a:gd name="T44" fmla="*/ 424 w 2048"/>
                  <a:gd name="T45" fmla="*/ 120 h 960"/>
                  <a:gd name="T46" fmla="*/ 604 w 2048"/>
                  <a:gd name="T47" fmla="*/ 300 h 960"/>
                  <a:gd name="T48" fmla="*/ 424 w 2048"/>
                  <a:gd name="T49" fmla="*/ 480 h 960"/>
                  <a:gd name="T50" fmla="*/ 244 w 2048"/>
                  <a:gd name="T51" fmla="*/ 300 h 960"/>
                  <a:gd name="T52" fmla="*/ 424 w 2048"/>
                  <a:gd name="T53" fmla="*/ 120 h 960"/>
                  <a:gd name="T54" fmla="*/ 608 w 2048"/>
                  <a:gd name="T55" fmla="*/ 840 h 960"/>
                  <a:gd name="T56" fmla="*/ 126 w 2048"/>
                  <a:gd name="T57" fmla="*/ 840 h 960"/>
                  <a:gd name="T58" fmla="*/ 424 w 2048"/>
                  <a:gd name="T59" fmla="*/ 600 h 960"/>
                  <a:gd name="T60" fmla="*/ 652 w 2048"/>
                  <a:gd name="T61" fmla="*/ 705 h 960"/>
                  <a:gd name="T62" fmla="*/ 608 w 2048"/>
                  <a:gd name="T63" fmla="*/ 840 h 960"/>
                  <a:gd name="T64" fmla="*/ 1024 w 2048"/>
                  <a:gd name="T65" fmla="*/ 120 h 960"/>
                  <a:gd name="T66" fmla="*/ 1204 w 2048"/>
                  <a:gd name="T67" fmla="*/ 300 h 960"/>
                  <a:gd name="T68" fmla="*/ 1024 w 2048"/>
                  <a:gd name="T69" fmla="*/ 480 h 960"/>
                  <a:gd name="T70" fmla="*/ 844 w 2048"/>
                  <a:gd name="T71" fmla="*/ 300 h 960"/>
                  <a:gd name="T72" fmla="*/ 1024 w 2048"/>
                  <a:gd name="T73" fmla="*/ 120 h 960"/>
                  <a:gd name="T74" fmla="*/ 730 w 2048"/>
                  <a:gd name="T75" fmla="*/ 840 h 960"/>
                  <a:gd name="T76" fmla="*/ 1024 w 2048"/>
                  <a:gd name="T77" fmla="*/ 600 h 960"/>
                  <a:gd name="T78" fmla="*/ 1318 w 2048"/>
                  <a:gd name="T79" fmla="*/ 840 h 960"/>
                  <a:gd name="T80" fmla="*/ 730 w 2048"/>
                  <a:gd name="T81" fmla="*/ 840 h 960"/>
                  <a:gd name="T82" fmla="*/ 1628 w 2048"/>
                  <a:gd name="T83" fmla="*/ 120 h 960"/>
                  <a:gd name="T84" fmla="*/ 1808 w 2048"/>
                  <a:gd name="T85" fmla="*/ 300 h 960"/>
                  <a:gd name="T86" fmla="*/ 1628 w 2048"/>
                  <a:gd name="T87" fmla="*/ 480 h 960"/>
                  <a:gd name="T88" fmla="*/ 1444 w 2048"/>
                  <a:gd name="T89" fmla="*/ 300 h 960"/>
                  <a:gd name="T90" fmla="*/ 1628 w 2048"/>
                  <a:gd name="T91" fmla="*/ 120 h 960"/>
                  <a:gd name="T92" fmla="*/ 1440 w 2048"/>
                  <a:gd name="T93" fmla="*/ 840 h 960"/>
                  <a:gd name="T94" fmla="*/ 1396 w 2048"/>
                  <a:gd name="T95" fmla="*/ 705 h 960"/>
                  <a:gd name="T96" fmla="*/ 1628 w 2048"/>
                  <a:gd name="T97" fmla="*/ 600 h 960"/>
                  <a:gd name="T98" fmla="*/ 1922 w 2048"/>
                  <a:gd name="T99" fmla="*/ 840 h 960"/>
                  <a:gd name="T100" fmla="*/ 1440 w 2048"/>
                  <a:gd name="T101" fmla="*/ 840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048" h="960">
                    <a:moveTo>
                      <a:pt x="1823" y="528"/>
                    </a:moveTo>
                    <a:cubicBezTo>
                      <a:pt x="1887" y="473"/>
                      <a:pt x="1928" y="391"/>
                      <a:pt x="1928" y="300"/>
                    </a:cubicBezTo>
                    <a:cubicBezTo>
                      <a:pt x="1928" y="135"/>
                      <a:pt x="1793" y="0"/>
                      <a:pt x="1628" y="0"/>
                    </a:cubicBezTo>
                    <a:cubicBezTo>
                      <a:pt x="1462" y="0"/>
                      <a:pt x="1324" y="134"/>
                      <a:pt x="1324" y="300"/>
                    </a:cubicBezTo>
                    <a:cubicBezTo>
                      <a:pt x="1324" y="387"/>
                      <a:pt x="1362" y="469"/>
                      <a:pt x="1432" y="528"/>
                    </a:cubicBezTo>
                    <a:cubicBezTo>
                      <a:pt x="1392" y="548"/>
                      <a:pt x="1355" y="575"/>
                      <a:pt x="1324" y="606"/>
                    </a:cubicBezTo>
                    <a:cubicBezTo>
                      <a:pt x="1293" y="575"/>
                      <a:pt x="1258" y="549"/>
                      <a:pt x="1219" y="528"/>
                    </a:cubicBezTo>
                    <a:cubicBezTo>
                      <a:pt x="1283" y="473"/>
                      <a:pt x="1324" y="391"/>
                      <a:pt x="1324" y="300"/>
                    </a:cubicBezTo>
                    <a:cubicBezTo>
                      <a:pt x="1324" y="135"/>
                      <a:pt x="1189" y="0"/>
                      <a:pt x="1024" y="0"/>
                    </a:cubicBezTo>
                    <a:cubicBezTo>
                      <a:pt x="859" y="0"/>
                      <a:pt x="724" y="135"/>
                      <a:pt x="724" y="300"/>
                    </a:cubicBezTo>
                    <a:cubicBezTo>
                      <a:pt x="724" y="391"/>
                      <a:pt x="765" y="473"/>
                      <a:pt x="829" y="528"/>
                    </a:cubicBezTo>
                    <a:cubicBezTo>
                      <a:pt x="790" y="548"/>
                      <a:pt x="755" y="575"/>
                      <a:pt x="724" y="606"/>
                    </a:cubicBezTo>
                    <a:cubicBezTo>
                      <a:pt x="693" y="574"/>
                      <a:pt x="658" y="548"/>
                      <a:pt x="619" y="528"/>
                    </a:cubicBezTo>
                    <a:cubicBezTo>
                      <a:pt x="683" y="473"/>
                      <a:pt x="724" y="391"/>
                      <a:pt x="724" y="300"/>
                    </a:cubicBezTo>
                    <a:cubicBezTo>
                      <a:pt x="724" y="135"/>
                      <a:pt x="589" y="0"/>
                      <a:pt x="424" y="0"/>
                    </a:cubicBezTo>
                    <a:cubicBezTo>
                      <a:pt x="259" y="0"/>
                      <a:pt x="124" y="135"/>
                      <a:pt x="124" y="300"/>
                    </a:cubicBezTo>
                    <a:cubicBezTo>
                      <a:pt x="124" y="391"/>
                      <a:pt x="165" y="472"/>
                      <a:pt x="229" y="527"/>
                    </a:cubicBezTo>
                    <a:cubicBezTo>
                      <a:pt x="93" y="597"/>
                      <a:pt x="0" y="738"/>
                      <a:pt x="0" y="900"/>
                    </a:cubicBezTo>
                    <a:cubicBezTo>
                      <a:pt x="0" y="933"/>
                      <a:pt x="27" y="960"/>
                      <a:pt x="60" y="960"/>
                    </a:cubicBezTo>
                    <a:cubicBezTo>
                      <a:pt x="70" y="960"/>
                      <a:pt x="1948" y="960"/>
                      <a:pt x="1988" y="960"/>
                    </a:cubicBezTo>
                    <a:cubicBezTo>
                      <a:pt x="2021" y="960"/>
                      <a:pt x="2048" y="933"/>
                      <a:pt x="2048" y="900"/>
                    </a:cubicBezTo>
                    <a:cubicBezTo>
                      <a:pt x="2048" y="739"/>
                      <a:pt x="1957" y="598"/>
                      <a:pt x="1823" y="528"/>
                    </a:cubicBezTo>
                    <a:close/>
                    <a:moveTo>
                      <a:pt x="424" y="120"/>
                    </a:moveTo>
                    <a:cubicBezTo>
                      <a:pt x="523" y="120"/>
                      <a:pt x="604" y="201"/>
                      <a:pt x="604" y="300"/>
                    </a:cubicBezTo>
                    <a:cubicBezTo>
                      <a:pt x="604" y="399"/>
                      <a:pt x="523" y="480"/>
                      <a:pt x="424" y="480"/>
                    </a:cubicBezTo>
                    <a:cubicBezTo>
                      <a:pt x="325" y="480"/>
                      <a:pt x="244" y="399"/>
                      <a:pt x="244" y="300"/>
                    </a:cubicBezTo>
                    <a:cubicBezTo>
                      <a:pt x="244" y="201"/>
                      <a:pt x="325" y="120"/>
                      <a:pt x="424" y="120"/>
                    </a:cubicBezTo>
                    <a:close/>
                    <a:moveTo>
                      <a:pt x="608" y="840"/>
                    </a:moveTo>
                    <a:cubicBezTo>
                      <a:pt x="126" y="840"/>
                      <a:pt x="126" y="840"/>
                      <a:pt x="126" y="840"/>
                    </a:cubicBezTo>
                    <a:cubicBezTo>
                      <a:pt x="154" y="703"/>
                      <a:pt x="277" y="600"/>
                      <a:pt x="424" y="600"/>
                    </a:cubicBezTo>
                    <a:cubicBezTo>
                      <a:pt x="512" y="600"/>
                      <a:pt x="595" y="639"/>
                      <a:pt x="652" y="705"/>
                    </a:cubicBezTo>
                    <a:cubicBezTo>
                      <a:pt x="630" y="746"/>
                      <a:pt x="615" y="792"/>
                      <a:pt x="608" y="840"/>
                    </a:cubicBezTo>
                    <a:close/>
                    <a:moveTo>
                      <a:pt x="1024" y="120"/>
                    </a:moveTo>
                    <a:cubicBezTo>
                      <a:pt x="1123" y="120"/>
                      <a:pt x="1204" y="201"/>
                      <a:pt x="1204" y="300"/>
                    </a:cubicBezTo>
                    <a:cubicBezTo>
                      <a:pt x="1204" y="399"/>
                      <a:pt x="1123" y="480"/>
                      <a:pt x="1024" y="480"/>
                    </a:cubicBezTo>
                    <a:cubicBezTo>
                      <a:pt x="925" y="480"/>
                      <a:pt x="844" y="399"/>
                      <a:pt x="844" y="300"/>
                    </a:cubicBezTo>
                    <a:cubicBezTo>
                      <a:pt x="844" y="201"/>
                      <a:pt x="925" y="120"/>
                      <a:pt x="1024" y="120"/>
                    </a:cubicBezTo>
                    <a:close/>
                    <a:moveTo>
                      <a:pt x="730" y="840"/>
                    </a:moveTo>
                    <a:cubicBezTo>
                      <a:pt x="758" y="703"/>
                      <a:pt x="879" y="600"/>
                      <a:pt x="1024" y="600"/>
                    </a:cubicBezTo>
                    <a:cubicBezTo>
                      <a:pt x="1169" y="600"/>
                      <a:pt x="1290" y="703"/>
                      <a:pt x="1318" y="840"/>
                    </a:cubicBezTo>
                    <a:cubicBezTo>
                      <a:pt x="1298" y="840"/>
                      <a:pt x="755" y="840"/>
                      <a:pt x="730" y="840"/>
                    </a:cubicBezTo>
                    <a:close/>
                    <a:moveTo>
                      <a:pt x="1628" y="120"/>
                    </a:moveTo>
                    <a:cubicBezTo>
                      <a:pt x="1727" y="120"/>
                      <a:pt x="1808" y="201"/>
                      <a:pt x="1808" y="300"/>
                    </a:cubicBezTo>
                    <a:cubicBezTo>
                      <a:pt x="1808" y="399"/>
                      <a:pt x="1727" y="480"/>
                      <a:pt x="1628" y="480"/>
                    </a:cubicBezTo>
                    <a:cubicBezTo>
                      <a:pt x="1528" y="480"/>
                      <a:pt x="1444" y="398"/>
                      <a:pt x="1444" y="300"/>
                    </a:cubicBezTo>
                    <a:cubicBezTo>
                      <a:pt x="1444" y="202"/>
                      <a:pt x="1528" y="120"/>
                      <a:pt x="1628" y="120"/>
                    </a:cubicBezTo>
                    <a:close/>
                    <a:moveTo>
                      <a:pt x="1440" y="840"/>
                    </a:moveTo>
                    <a:cubicBezTo>
                      <a:pt x="1433" y="792"/>
                      <a:pt x="1418" y="747"/>
                      <a:pt x="1396" y="705"/>
                    </a:cubicBezTo>
                    <a:cubicBezTo>
                      <a:pt x="1453" y="640"/>
                      <a:pt x="1539" y="600"/>
                      <a:pt x="1628" y="600"/>
                    </a:cubicBezTo>
                    <a:cubicBezTo>
                      <a:pt x="1773" y="600"/>
                      <a:pt x="1894" y="703"/>
                      <a:pt x="1922" y="840"/>
                    </a:cubicBezTo>
                    <a:lnTo>
                      <a:pt x="1440" y="8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11"/>
              <p:cNvSpPr>
                <a:spLocks/>
              </p:cNvSpPr>
              <p:nvPr/>
            </p:nvSpPr>
            <p:spPr bwMode="auto">
              <a:xfrm>
                <a:off x="3784600" y="3768725"/>
                <a:ext cx="101600" cy="74612"/>
              </a:xfrm>
              <a:custGeom>
                <a:avLst/>
                <a:gdLst>
                  <a:gd name="T0" fmla="*/ 468 w 492"/>
                  <a:gd name="T1" fmla="*/ 24 h 366"/>
                  <a:gd name="T2" fmla="*/ 384 w 492"/>
                  <a:gd name="T3" fmla="*/ 24 h 366"/>
                  <a:gd name="T4" fmla="*/ 186 w 492"/>
                  <a:gd name="T5" fmla="*/ 221 h 366"/>
                  <a:gd name="T6" fmla="*/ 108 w 492"/>
                  <a:gd name="T7" fmla="*/ 144 h 366"/>
                  <a:gd name="T8" fmla="*/ 24 w 492"/>
                  <a:gd name="T9" fmla="*/ 144 h 366"/>
                  <a:gd name="T10" fmla="*/ 24 w 492"/>
                  <a:gd name="T11" fmla="*/ 228 h 366"/>
                  <a:gd name="T12" fmla="*/ 144 w 492"/>
                  <a:gd name="T13" fmla="*/ 348 h 366"/>
                  <a:gd name="T14" fmla="*/ 186 w 492"/>
                  <a:gd name="T15" fmla="*/ 366 h 366"/>
                  <a:gd name="T16" fmla="*/ 228 w 492"/>
                  <a:gd name="T17" fmla="*/ 348 h 366"/>
                  <a:gd name="T18" fmla="*/ 468 w 492"/>
                  <a:gd name="T19" fmla="*/ 108 h 366"/>
                  <a:gd name="T20" fmla="*/ 468 w 492"/>
                  <a:gd name="T21" fmla="*/ 24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2" h="366">
                    <a:moveTo>
                      <a:pt x="468" y="24"/>
                    </a:moveTo>
                    <a:cubicBezTo>
                      <a:pt x="445" y="0"/>
                      <a:pt x="407" y="0"/>
                      <a:pt x="384" y="24"/>
                    </a:cubicBezTo>
                    <a:cubicBezTo>
                      <a:pt x="186" y="221"/>
                      <a:pt x="186" y="221"/>
                      <a:pt x="186" y="221"/>
                    </a:cubicBezTo>
                    <a:cubicBezTo>
                      <a:pt x="108" y="144"/>
                      <a:pt x="108" y="144"/>
                      <a:pt x="108" y="144"/>
                    </a:cubicBezTo>
                    <a:cubicBezTo>
                      <a:pt x="85" y="120"/>
                      <a:pt x="47" y="120"/>
                      <a:pt x="24" y="144"/>
                    </a:cubicBezTo>
                    <a:cubicBezTo>
                      <a:pt x="0" y="167"/>
                      <a:pt x="0" y="205"/>
                      <a:pt x="24" y="228"/>
                    </a:cubicBezTo>
                    <a:cubicBezTo>
                      <a:pt x="144" y="348"/>
                      <a:pt x="144" y="348"/>
                      <a:pt x="144" y="348"/>
                    </a:cubicBezTo>
                    <a:cubicBezTo>
                      <a:pt x="155" y="360"/>
                      <a:pt x="171" y="366"/>
                      <a:pt x="186" y="366"/>
                    </a:cubicBezTo>
                    <a:cubicBezTo>
                      <a:pt x="201" y="366"/>
                      <a:pt x="217" y="360"/>
                      <a:pt x="228" y="348"/>
                    </a:cubicBezTo>
                    <a:cubicBezTo>
                      <a:pt x="468" y="108"/>
                      <a:pt x="468" y="108"/>
                      <a:pt x="468" y="108"/>
                    </a:cubicBezTo>
                    <a:cubicBezTo>
                      <a:pt x="492" y="85"/>
                      <a:pt x="492" y="47"/>
                      <a:pt x="468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Freeform 12"/>
              <p:cNvSpPr>
                <a:spLocks noEditPoints="1"/>
              </p:cNvSpPr>
              <p:nvPr/>
            </p:nvSpPr>
            <p:spPr bwMode="auto">
              <a:xfrm>
                <a:off x="3736975" y="3706813"/>
                <a:ext cx="198438" cy="198437"/>
              </a:xfrm>
              <a:custGeom>
                <a:avLst/>
                <a:gdLst>
                  <a:gd name="T0" fmla="*/ 480 w 964"/>
                  <a:gd name="T1" fmla="*/ 0 h 968"/>
                  <a:gd name="T2" fmla="*/ 0 w 964"/>
                  <a:gd name="T3" fmla="*/ 484 h 968"/>
                  <a:gd name="T4" fmla="*/ 480 w 964"/>
                  <a:gd name="T5" fmla="*/ 968 h 968"/>
                  <a:gd name="T6" fmla="*/ 964 w 964"/>
                  <a:gd name="T7" fmla="*/ 484 h 968"/>
                  <a:gd name="T8" fmla="*/ 480 w 964"/>
                  <a:gd name="T9" fmla="*/ 0 h 968"/>
                  <a:gd name="T10" fmla="*/ 480 w 964"/>
                  <a:gd name="T11" fmla="*/ 848 h 968"/>
                  <a:gd name="T12" fmla="*/ 120 w 964"/>
                  <a:gd name="T13" fmla="*/ 484 h 968"/>
                  <a:gd name="T14" fmla="*/ 480 w 964"/>
                  <a:gd name="T15" fmla="*/ 120 h 968"/>
                  <a:gd name="T16" fmla="*/ 844 w 964"/>
                  <a:gd name="T17" fmla="*/ 484 h 968"/>
                  <a:gd name="T18" fmla="*/ 480 w 964"/>
                  <a:gd name="T19" fmla="*/ 848 h 9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64" h="968">
                    <a:moveTo>
                      <a:pt x="480" y="0"/>
                    </a:moveTo>
                    <a:cubicBezTo>
                      <a:pt x="215" y="0"/>
                      <a:pt x="0" y="217"/>
                      <a:pt x="0" y="484"/>
                    </a:cubicBezTo>
                    <a:cubicBezTo>
                      <a:pt x="0" y="751"/>
                      <a:pt x="215" y="968"/>
                      <a:pt x="480" y="968"/>
                    </a:cubicBezTo>
                    <a:cubicBezTo>
                      <a:pt x="745" y="968"/>
                      <a:pt x="964" y="750"/>
                      <a:pt x="964" y="484"/>
                    </a:cubicBezTo>
                    <a:cubicBezTo>
                      <a:pt x="964" y="219"/>
                      <a:pt x="746" y="0"/>
                      <a:pt x="480" y="0"/>
                    </a:cubicBezTo>
                    <a:close/>
                    <a:moveTo>
                      <a:pt x="480" y="848"/>
                    </a:moveTo>
                    <a:cubicBezTo>
                      <a:pt x="281" y="848"/>
                      <a:pt x="120" y="685"/>
                      <a:pt x="120" y="484"/>
                    </a:cubicBezTo>
                    <a:cubicBezTo>
                      <a:pt x="120" y="283"/>
                      <a:pt x="281" y="120"/>
                      <a:pt x="480" y="120"/>
                    </a:cubicBezTo>
                    <a:cubicBezTo>
                      <a:pt x="677" y="120"/>
                      <a:pt x="844" y="287"/>
                      <a:pt x="844" y="484"/>
                    </a:cubicBezTo>
                    <a:cubicBezTo>
                      <a:pt x="844" y="681"/>
                      <a:pt x="677" y="848"/>
                      <a:pt x="480" y="8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6" name="Group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912263" y="3897569"/>
            <a:ext cx="1281512" cy="487738"/>
            <a:chOff x="9912263" y="3897569"/>
            <a:chExt cx="1281512" cy="48773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3" name="Freeform 52"/>
            <p:cNvSpPr/>
            <p:nvPr/>
          </p:nvSpPr>
          <p:spPr>
            <a:xfrm flipH="1">
              <a:off x="9912263" y="3897569"/>
              <a:ext cx="1281512" cy="487738"/>
            </a:xfrm>
            <a:custGeom>
              <a:avLst/>
              <a:gdLst>
                <a:gd name="connsiteX0" fmla="*/ 1281512 w 1281512"/>
                <a:gd name="connsiteY0" fmla="*/ 0 h 487738"/>
                <a:gd name="connsiteX1" fmla="*/ 256995 w 1281512"/>
                <a:gd name="connsiteY1" fmla="*/ 0 h 487738"/>
                <a:gd name="connsiteX2" fmla="*/ 256995 w 1281512"/>
                <a:gd name="connsiteY2" fmla="*/ 1323 h 487738"/>
                <a:gd name="connsiteX3" fmla="*/ 243869 w 1281512"/>
                <a:gd name="connsiteY3" fmla="*/ 0 h 487738"/>
                <a:gd name="connsiteX4" fmla="*/ 0 w 1281512"/>
                <a:gd name="connsiteY4" fmla="*/ 243869 h 487738"/>
                <a:gd name="connsiteX5" fmla="*/ 243869 w 1281512"/>
                <a:gd name="connsiteY5" fmla="*/ 487738 h 487738"/>
                <a:gd name="connsiteX6" fmla="*/ 256995 w 1281512"/>
                <a:gd name="connsiteY6" fmla="*/ 486415 h 487738"/>
                <a:gd name="connsiteX7" fmla="*/ 256995 w 1281512"/>
                <a:gd name="connsiteY7" fmla="*/ 487737 h 487738"/>
                <a:gd name="connsiteX8" fmla="*/ 1281512 w 1281512"/>
                <a:gd name="connsiteY8" fmla="*/ 487737 h 48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1512" h="487738">
                  <a:moveTo>
                    <a:pt x="1281512" y="0"/>
                  </a:moveTo>
                  <a:lnTo>
                    <a:pt x="256995" y="0"/>
                  </a:lnTo>
                  <a:lnTo>
                    <a:pt x="256995" y="1323"/>
                  </a:lnTo>
                  <a:lnTo>
                    <a:pt x="243869" y="0"/>
                  </a:lnTo>
                  <a:cubicBezTo>
                    <a:pt x="109184" y="0"/>
                    <a:pt x="0" y="109184"/>
                    <a:pt x="0" y="243869"/>
                  </a:cubicBezTo>
                  <a:cubicBezTo>
                    <a:pt x="0" y="378554"/>
                    <a:pt x="109184" y="487738"/>
                    <a:pt x="243869" y="487738"/>
                  </a:cubicBezTo>
                  <a:lnTo>
                    <a:pt x="256995" y="486415"/>
                  </a:lnTo>
                  <a:lnTo>
                    <a:pt x="256995" y="487737"/>
                  </a:lnTo>
                  <a:lnTo>
                    <a:pt x="1281512" y="487737"/>
                  </a:lnTo>
                  <a:close/>
                </a:path>
              </a:pathLst>
            </a:custGeom>
            <a:solidFill>
              <a:srgbClr val="4FD0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10813249" y="4076466"/>
              <a:ext cx="273316" cy="129944"/>
              <a:chOff x="4254500" y="2100263"/>
              <a:chExt cx="1906588" cy="906463"/>
            </a:xfrm>
          </p:grpSpPr>
          <p:sp>
            <p:nvSpPr>
              <p:cNvPr id="41" name="Freeform 5"/>
              <p:cNvSpPr>
                <a:spLocks noEditPoints="1"/>
              </p:cNvSpPr>
              <p:nvPr/>
            </p:nvSpPr>
            <p:spPr bwMode="auto">
              <a:xfrm>
                <a:off x="4254500" y="2100263"/>
                <a:ext cx="1906588" cy="906463"/>
              </a:xfrm>
              <a:custGeom>
                <a:avLst/>
                <a:gdLst>
                  <a:gd name="T0" fmla="*/ 1831 w 2048"/>
                  <a:gd name="T1" fmla="*/ 0 h 970"/>
                  <a:gd name="T2" fmla="*/ 1613 w 2048"/>
                  <a:gd name="T3" fmla="*/ 217 h 970"/>
                  <a:gd name="T4" fmla="*/ 1648 w 2048"/>
                  <a:gd name="T5" fmla="*/ 336 h 970"/>
                  <a:gd name="T6" fmla="*/ 1413 w 2048"/>
                  <a:gd name="T7" fmla="*/ 571 h 970"/>
                  <a:gd name="T8" fmla="*/ 1295 w 2048"/>
                  <a:gd name="T9" fmla="*/ 535 h 970"/>
                  <a:gd name="T10" fmla="*/ 1173 w 2048"/>
                  <a:gd name="T11" fmla="*/ 573 h 970"/>
                  <a:gd name="T12" fmla="*/ 935 w 2048"/>
                  <a:gd name="T13" fmla="*/ 336 h 970"/>
                  <a:gd name="T14" fmla="*/ 971 w 2048"/>
                  <a:gd name="T15" fmla="*/ 217 h 970"/>
                  <a:gd name="T16" fmla="*/ 753 w 2048"/>
                  <a:gd name="T17" fmla="*/ 0 h 970"/>
                  <a:gd name="T18" fmla="*/ 536 w 2048"/>
                  <a:gd name="T19" fmla="*/ 217 h 970"/>
                  <a:gd name="T20" fmla="*/ 571 w 2048"/>
                  <a:gd name="T21" fmla="*/ 336 h 970"/>
                  <a:gd name="T22" fmla="*/ 336 w 2048"/>
                  <a:gd name="T23" fmla="*/ 571 h 970"/>
                  <a:gd name="T24" fmla="*/ 217 w 2048"/>
                  <a:gd name="T25" fmla="*/ 535 h 970"/>
                  <a:gd name="T26" fmla="*/ 0 w 2048"/>
                  <a:gd name="T27" fmla="*/ 753 h 970"/>
                  <a:gd name="T28" fmla="*/ 217 w 2048"/>
                  <a:gd name="T29" fmla="*/ 970 h 970"/>
                  <a:gd name="T30" fmla="*/ 435 w 2048"/>
                  <a:gd name="T31" fmla="*/ 753 h 970"/>
                  <a:gd name="T32" fmla="*/ 400 w 2048"/>
                  <a:gd name="T33" fmla="*/ 634 h 970"/>
                  <a:gd name="T34" fmla="*/ 635 w 2048"/>
                  <a:gd name="T35" fmla="*/ 399 h 970"/>
                  <a:gd name="T36" fmla="*/ 753 w 2048"/>
                  <a:gd name="T37" fmla="*/ 435 h 970"/>
                  <a:gd name="T38" fmla="*/ 872 w 2048"/>
                  <a:gd name="T39" fmla="*/ 399 h 970"/>
                  <a:gd name="T40" fmla="*/ 1110 w 2048"/>
                  <a:gd name="T41" fmla="*/ 638 h 970"/>
                  <a:gd name="T42" fmla="*/ 1077 w 2048"/>
                  <a:gd name="T43" fmla="*/ 753 h 970"/>
                  <a:gd name="T44" fmla="*/ 1295 w 2048"/>
                  <a:gd name="T45" fmla="*/ 970 h 970"/>
                  <a:gd name="T46" fmla="*/ 1512 w 2048"/>
                  <a:gd name="T47" fmla="*/ 753 h 970"/>
                  <a:gd name="T48" fmla="*/ 1477 w 2048"/>
                  <a:gd name="T49" fmla="*/ 634 h 970"/>
                  <a:gd name="T50" fmla="*/ 1712 w 2048"/>
                  <a:gd name="T51" fmla="*/ 399 h 970"/>
                  <a:gd name="T52" fmla="*/ 1831 w 2048"/>
                  <a:gd name="T53" fmla="*/ 435 h 970"/>
                  <a:gd name="T54" fmla="*/ 2048 w 2048"/>
                  <a:gd name="T55" fmla="*/ 217 h 970"/>
                  <a:gd name="T56" fmla="*/ 1831 w 2048"/>
                  <a:gd name="T57" fmla="*/ 0 h 970"/>
                  <a:gd name="T58" fmla="*/ 217 w 2048"/>
                  <a:gd name="T59" fmla="*/ 880 h 970"/>
                  <a:gd name="T60" fmla="*/ 90 w 2048"/>
                  <a:gd name="T61" fmla="*/ 753 h 970"/>
                  <a:gd name="T62" fmla="*/ 217 w 2048"/>
                  <a:gd name="T63" fmla="*/ 625 h 970"/>
                  <a:gd name="T64" fmla="*/ 345 w 2048"/>
                  <a:gd name="T65" fmla="*/ 753 h 970"/>
                  <a:gd name="T66" fmla="*/ 217 w 2048"/>
                  <a:gd name="T67" fmla="*/ 880 h 970"/>
                  <a:gd name="T68" fmla="*/ 753 w 2048"/>
                  <a:gd name="T69" fmla="*/ 345 h 970"/>
                  <a:gd name="T70" fmla="*/ 626 w 2048"/>
                  <a:gd name="T71" fmla="*/ 217 h 970"/>
                  <a:gd name="T72" fmla="*/ 753 w 2048"/>
                  <a:gd name="T73" fmla="*/ 90 h 970"/>
                  <a:gd name="T74" fmla="*/ 881 w 2048"/>
                  <a:gd name="T75" fmla="*/ 217 h 970"/>
                  <a:gd name="T76" fmla="*/ 753 w 2048"/>
                  <a:gd name="T77" fmla="*/ 345 h 970"/>
                  <a:gd name="T78" fmla="*/ 1295 w 2048"/>
                  <a:gd name="T79" fmla="*/ 880 h 970"/>
                  <a:gd name="T80" fmla="*/ 1167 w 2048"/>
                  <a:gd name="T81" fmla="*/ 753 h 970"/>
                  <a:gd name="T82" fmla="*/ 1295 w 2048"/>
                  <a:gd name="T83" fmla="*/ 625 h 970"/>
                  <a:gd name="T84" fmla="*/ 1422 w 2048"/>
                  <a:gd name="T85" fmla="*/ 753 h 970"/>
                  <a:gd name="T86" fmla="*/ 1295 w 2048"/>
                  <a:gd name="T87" fmla="*/ 880 h 970"/>
                  <a:gd name="T88" fmla="*/ 1831 w 2048"/>
                  <a:gd name="T89" fmla="*/ 345 h 970"/>
                  <a:gd name="T90" fmla="*/ 1703 w 2048"/>
                  <a:gd name="T91" fmla="*/ 217 h 970"/>
                  <a:gd name="T92" fmla="*/ 1831 w 2048"/>
                  <a:gd name="T93" fmla="*/ 90 h 970"/>
                  <a:gd name="T94" fmla="*/ 1958 w 2048"/>
                  <a:gd name="T95" fmla="*/ 217 h 970"/>
                  <a:gd name="T96" fmla="*/ 1831 w 2048"/>
                  <a:gd name="T97" fmla="*/ 345 h 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48" h="970">
                    <a:moveTo>
                      <a:pt x="1831" y="0"/>
                    </a:moveTo>
                    <a:cubicBezTo>
                      <a:pt x="1711" y="0"/>
                      <a:pt x="1613" y="97"/>
                      <a:pt x="1613" y="217"/>
                    </a:cubicBezTo>
                    <a:cubicBezTo>
                      <a:pt x="1613" y="261"/>
                      <a:pt x="1626" y="302"/>
                      <a:pt x="1648" y="336"/>
                    </a:cubicBezTo>
                    <a:cubicBezTo>
                      <a:pt x="1413" y="571"/>
                      <a:pt x="1413" y="571"/>
                      <a:pt x="1413" y="571"/>
                    </a:cubicBezTo>
                    <a:cubicBezTo>
                      <a:pt x="1379" y="548"/>
                      <a:pt x="1339" y="535"/>
                      <a:pt x="1295" y="535"/>
                    </a:cubicBezTo>
                    <a:cubicBezTo>
                      <a:pt x="1250" y="535"/>
                      <a:pt x="1207" y="549"/>
                      <a:pt x="1173" y="573"/>
                    </a:cubicBezTo>
                    <a:cubicBezTo>
                      <a:pt x="935" y="336"/>
                      <a:pt x="935" y="336"/>
                      <a:pt x="935" y="336"/>
                    </a:cubicBezTo>
                    <a:cubicBezTo>
                      <a:pt x="958" y="302"/>
                      <a:pt x="971" y="261"/>
                      <a:pt x="971" y="217"/>
                    </a:cubicBezTo>
                    <a:cubicBezTo>
                      <a:pt x="971" y="97"/>
                      <a:pt x="873" y="0"/>
                      <a:pt x="753" y="0"/>
                    </a:cubicBezTo>
                    <a:cubicBezTo>
                      <a:pt x="633" y="0"/>
                      <a:pt x="536" y="97"/>
                      <a:pt x="536" y="217"/>
                    </a:cubicBezTo>
                    <a:cubicBezTo>
                      <a:pt x="536" y="261"/>
                      <a:pt x="549" y="302"/>
                      <a:pt x="571" y="336"/>
                    </a:cubicBezTo>
                    <a:cubicBezTo>
                      <a:pt x="336" y="571"/>
                      <a:pt x="336" y="571"/>
                      <a:pt x="336" y="571"/>
                    </a:cubicBezTo>
                    <a:cubicBezTo>
                      <a:pt x="302" y="548"/>
                      <a:pt x="261" y="535"/>
                      <a:pt x="217" y="535"/>
                    </a:cubicBezTo>
                    <a:cubicBezTo>
                      <a:pt x="98" y="535"/>
                      <a:pt x="0" y="633"/>
                      <a:pt x="0" y="753"/>
                    </a:cubicBezTo>
                    <a:cubicBezTo>
                      <a:pt x="0" y="873"/>
                      <a:pt x="98" y="970"/>
                      <a:pt x="217" y="970"/>
                    </a:cubicBezTo>
                    <a:cubicBezTo>
                      <a:pt x="337" y="970"/>
                      <a:pt x="435" y="873"/>
                      <a:pt x="435" y="753"/>
                    </a:cubicBezTo>
                    <a:cubicBezTo>
                      <a:pt x="435" y="709"/>
                      <a:pt x="422" y="668"/>
                      <a:pt x="400" y="634"/>
                    </a:cubicBezTo>
                    <a:cubicBezTo>
                      <a:pt x="635" y="399"/>
                      <a:pt x="635" y="399"/>
                      <a:pt x="635" y="399"/>
                    </a:cubicBezTo>
                    <a:cubicBezTo>
                      <a:pt x="669" y="422"/>
                      <a:pt x="709" y="435"/>
                      <a:pt x="753" y="435"/>
                    </a:cubicBezTo>
                    <a:cubicBezTo>
                      <a:pt x="797" y="435"/>
                      <a:pt x="838" y="422"/>
                      <a:pt x="872" y="399"/>
                    </a:cubicBezTo>
                    <a:cubicBezTo>
                      <a:pt x="1110" y="638"/>
                      <a:pt x="1110" y="638"/>
                      <a:pt x="1110" y="638"/>
                    </a:cubicBezTo>
                    <a:cubicBezTo>
                      <a:pt x="1090" y="671"/>
                      <a:pt x="1077" y="711"/>
                      <a:pt x="1077" y="753"/>
                    </a:cubicBezTo>
                    <a:cubicBezTo>
                      <a:pt x="1077" y="873"/>
                      <a:pt x="1175" y="970"/>
                      <a:pt x="1295" y="970"/>
                    </a:cubicBezTo>
                    <a:cubicBezTo>
                      <a:pt x="1415" y="970"/>
                      <a:pt x="1512" y="873"/>
                      <a:pt x="1512" y="753"/>
                    </a:cubicBezTo>
                    <a:cubicBezTo>
                      <a:pt x="1512" y="709"/>
                      <a:pt x="1499" y="668"/>
                      <a:pt x="1477" y="634"/>
                    </a:cubicBezTo>
                    <a:cubicBezTo>
                      <a:pt x="1712" y="399"/>
                      <a:pt x="1712" y="399"/>
                      <a:pt x="1712" y="399"/>
                    </a:cubicBezTo>
                    <a:cubicBezTo>
                      <a:pt x="1746" y="422"/>
                      <a:pt x="1787" y="435"/>
                      <a:pt x="1831" y="435"/>
                    </a:cubicBezTo>
                    <a:cubicBezTo>
                      <a:pt x="1950" y="435"/>
                      <a:pt x="2048" y="337"/>
                      <a:pt x="2048" y="217"/>
                    </a:cubicBezTo>
                    <a:cubicBezTo>
                      <a:pt x="2048" y="97"/>
                      <a:pt x="1950" y="0"/>
                      <a:pt x="1831" y="0"/>
                    </a:cubicBezTo>
                    <a:close/>
                    <a:moveTo>
                      <a:pt x="217" y="880"/>
                    </a:moveTo>
                    <a:cubicBezTo>
                      <a:pt x="147" y="880"/>
                      <a:pt x="90" y="823"/>
                      <a:pt x="90" y="753"/>
                    </a:cubicBezTo>
                    <a:cubicBezTo>
                      <a:pt x="90" y="682"/>
                      <a:pt x="147" y="625"/>
                      <a:pt x="217" y="625"/>
                    </a:cubicBezTo>
                    <a:cubicBezTo>
                      <a:pt x="288" y="625"/>
                      <a:pt x="345" y="682"/>
                      <a:pt x="345" y="753"/>
                    </a:cubicBezTo>
                    <a:cubicBezTo>
                      <a:pt x="345" y="823"/>
                      <a:pt x="288" y="880"/>
                      <a:pt x="217" y="880"/>
                    </a:cubicBezTo>
                    <a:close/>
                    <a:moveTo>
                      <a:pt x="753" y="345"/>
                    </a:moveTo>
                    <a:cubicBezTo>
                      <a:pt x="683" y="345"/>
                      <a:pt x="626" y="288"/>
                      <a:pt x="626" y="217"/>
                    </a:cubicBezTo>
                    <a:cubicBezTo>
                      <a:pt x="626" y="147"/>
                      <a:pt x="683" y="90"/>
                      <a:pt x="753" y="90"/>
                    </a:cubicBezTo>
                    <a:cubicBezTo>
                      <a:pt x="823" y="90"/>
                      <a:pt x="881" y="147"/>
                      <a:pt x="881" y="217"/>
                    </a:cubicBezTo>
                    <a:cubicBezTo>
                      <a:pt x="881" y="288"/>
                      <a:pt x="823" y="345"/>
                      <a:pt x="753" y="345"/>
                    </a:cubicBezTo>
                    <a:close/>
                    <a:moveTo>
                      <a:pt x="1295" y="880"/>
                    </a:moveTo>
                    <a:cubicBezTo>
                      <a:pt x="1225" y="880"/>
                      <a:pt x="1167" y="823"/>
                      <a:pt x="1167" y="753"/>
                    </a:cubicBezTo>
                    <a:cubicBezTo>
                      <a:pt x="1167" y="682"/>
                      <a:pt x="1225" y="625"/>
                      <a:pt x="1295" y="625"/>
                    </a:cubicBezTo>
                    <a:cubicBezTo>
                      <a:pt x="1365" y="625"/>
                      <a:pt x="1422" y="682"/>
                      <a:pt x="1422" y="753"/>
                    </a:cubicBezTo>
                    <a:cubicBezTo>
                      <a:pt x="1422" y="823"/>
                      <a:pt x="1365" y="880"/>
                      <a:pt x="1295" y="880"/>
                    </a:cubicBezTo>
                    <a:close/>
                    <a:moveTo>
                      <a:pt x="1831" y="345"/>
                    </a:moveTo>
                    <a:cubicBezTo>
                      <a:pt x="1760" y="345"/>
                      <a:pt x="1703" y="288"/>
                      <a:pt x="1703" y="217"/>
                    </a:cubicBezTo>
                    <a:cubicBezTo>
                      <a:pt x="1703" y="147"/>
                      <a:pt x="1760" y="90"/>
                      <a:pt x="1831" y="90"/>
                    </a:cubicBezTo>
                    <a:cubicBezTo>
                      <a:pt x="1901" y="90"/>
                      <a:pt x="1958" y="147"/>
                      <a:pt x="1958" y="217"/>
                    </a:cubicBezTo>
                    <a:cubicBezTo>
                      <a:pt x="1958" y="288"/>
                      <a:pt x="1901" y="345"/>
                      <a:pt x="1831" y="3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Freeform 6"/>
              <p:cNvSpPr>
                <a:spLocks/>
              </p:cNvSpPr>
              <p:nvPr/>
            </p:nvSpPr>
            <p:spPr bwMode="auto">
              <a:xfrm>
                <a:off x="4752975" y="2598738"/>
                <a:ext cx="176213" cy="174625"/>
              </a:xfrm>
              <a:custGeom>
                <a:avLst/>
                <a:gdLst>
                  <a:gd name="T0" fmla="*/ 172 w 190"/>
                  <a:gd name="T1" fmla="*/ 18 h 186"/>
                  <a:gd name="T2" fmla="*/ 109 w 190"/>
                  <a:gd name="T3" fmla="*/ 18 h 186"/>
                  <a:gd name="T4" fmla="*/ 17 w 190"/>
                  <a:gd name="T5" fmla="*/ 109 h 186"/>
                  <a:gd name="T6" fmla="*/ 17 w 190"/>
                  <a:gd name="T7" fmla="*/ 173 h 186"/>
                  <a:gd name="T8" fmla="*/ 49 w 190"/>
                  <a:gd name="T9" fmla="*/ 186 h 186"/>
                  <a:gd name="T10" fmla="*/ 81 w 190"/>
                  <a:gd name="T11" fmla="*/ 173 h 186"/>
                  <a:gd name="T12" fmla="*/ 172 w 190"/>
                  <a:gd name="T13" fmla="*/ 81 h 186"/>
                  <a:gd name="T14" fmla="*/ 172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2" y="18"/>
                    </a:moveTo>
                    <a:cubicBezTo>
                      <a:pt x="155" y="0"/>
                      <a:pt x="126" y="0"/>
                      <a:pt x="109" y="18"/>
                    </a:cubicBezTo>
                    <a:cubicBezTo>
                      <a:pt x="17" y="109"/>
                      <a:pt x="17" y="109"/>
                      <a:pt x="17" y="109"/>
                    </a:cubicBezTo>
                    <a:cubicBezTo>
                      <a:pt x="0" y="127"/>
                      <a:pt x="0" y="155"/>
                      <a:pt x="17" y="173"/>
                    </a:cubicBezTo>
                    <a:cubicBezTo>
                      <a:pt x="26" y="182"/>
                      <a:pt x="37" y="186"/>
                      <a:pt x="49" y="186"/>
                    </a:cubicBezTo>
                    <a:cubicBezTo>
                      <a:pt x="60" y="186"/>
                      <a:pt x="72" y="182"/>
                      <a:pt x="81" y="173"/>
                    </a:cubicBezTo>
                    <a:cubicBezTo>
                      <a:pt x="172" y="81"/>
                      <a:pt x="172" y="81"/>
                      <a:pt x="172" y="81"/>
                    </a:cubicBezTo>
                    <a:cubicBezTo>
                      <a:pt x="190" y="64"/>
                      <a:pt x="190" y="35"/>
                      <a:pt x="172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Freeform 7"/>
              <p:cNvSpPr>
                <a:spLocks/>
              </p:cNvSpPr>
              <p:nvPr/>
            </p:nvSpPr>
            <p:spPr bwMode="auto">
              <a:xfrm>
                <a:off x="5486400" y="2330451"/>
                <a:ext cx="177800" cy="174625"/>
              </a:xfrm>
              <a:custGeom>
                <a:avLst/>
                <a:gdLst>
                  <a:gd name="T0" fmla="*/ 173 w 190"/>
                  <a:gd name="T1" fmla="*/ 18 h 186"/>
                  <a:gd name="T2" fmla="*/ 109 w 190"/>
                  <a:gd name="T3" fmla="*/ 18 h 186"/>
                  <a:gd name="T4" fmla="*/ 18 w 190"/>
                  <a:gd name="T5" fmla="*/ 109 h 186"/>
                  <a:gd name="T6" fmla="*/ 18 w 190"/>
                  <a:gd name="T7" fmla="*/ 173 h 186"/>
                  <a:gd name="T8" fmla="*/ 50 w 190"/>
                  <a:gd name="T9" fmla="*/ 186 h 186"/>
                  <a:gd name="T10" fmla="*/ 81 w 190"/>
                  <a:gd name="T11" fmla="*/ 173 h 186"/>
                  <a:gd name="T12" fmla="*/ 173 w 190"/>
                  <a:gd name="T13" fmla="*/ 81 h 186"/>
                  <a:gd name="T14" fmla="*/ 173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3" y="18"/>
                    </a:moveTo>
                    <a:cubicBezTo>
                      <a:pt x="155" y="0"/>
                      <a:pt x="127" y="0"/>
                      <a:pt x="109" y="1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0" y="127"/>
                      <a:pt x="0" y="155"/>
                      <a:pt x="18" y="173"/>
                    </a:cubicBezTo>
                    <a:cubicBezTo>
                      <a:pt x="27" y="182"/>
                      <a:pt x="38" y="186"/>
                      <a:pt x="50" y="186"/>
                    </a:cubicBezTo>
                    <a:cubicBezTo>
                      <a:pt x="61" y="186"/>
                      <a:pt x="73" y="181"/>
                      <a:pt x="81" y="173"/>
                    </a:cubicBezTo>
                    <a:cubicBezTo>
                      <a:pt x="173" y="81"/>
                      <a:pt x="173" y="81"/>
                      <a:pt x="173" y="81"/>
                    </a:cubicBezTo>
                    <a:cubicBezTo>
                      <a:pt x="190" y="64"/>
                      <a:pt x="190" y="35"/>
                      <a:pt x="173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904" y="931799"/>
            <a:ext cx="8975028" cy="5521746"/>
          </a:xfrm>
          <a:prstGeom prst="rect">
            <a:avLst/>
          </a:prstGeom>
        </p:spPr>
      </p:pic>
      <p:sp>
        <p:nvSpPr>
          <p:cNvPr id="2" name="Freeform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81000" y="6345823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85686" y="2841276"/>
            <a:ext cx="2557586" cy="27699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Auto Insurance Data gives insights about the customer lifetime value,  CLV is the total revenue the client will derive from their entire relationship with a customer based on it we predict and draw some business recommendation 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46421" y="1389021"/>
            <a:ext cx="3001668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US" sz="3200" b="1" dirty="0">
                <a:solidFill>
                  <a:srgbClr val="FFFFFF"/>
                </a:solidFill>
                <a:latin typeface="+mj-lt"/>
              </a:rPr>
              <a:t>Introduction To The Data </a:t>
            </a:r>
          </a:p>
        </p:txBody>
      </p:sp>
      <p:cxnSp>
        <p:nvCxnSpPr>
          <p:cNvPr id="105" name="Straight Connector 10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85686" y="2631729"/>
            <a:ext cx="146304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81068" y="3621085"/>
            <a:ext cx="414478" cy="197058"/>
            <a:chOff x="4254500" y="2100263"/>
            <a:chExt cx="1906588" cy="906463"/>
          </a:xfrm>
        </p:grpSpPr>
        <p:sp>
          <p:nvSpPr>
            <p:cNvPr id="35" name="Freeform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B353CF45-7FD3-4F2B-B046-D14200DB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7DF53A-7433-4B5E-9A75-3A6EB3538C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774" y="1643270"/>
            <a:ext cx="5689693" cy="359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717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69042"/>
            <a:ext cx="6096000" cy="6857999"/>
          </a:xfrm>
          <a:prstGeom prst="rect">
            <a:avLst/>
          </a:prstGeom>
          <a:solidFill>
            <a:srgbClr val="30353F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912263" y="2010673"/>
            <a:ext cx="1281512" cy="487738"/>
            <a:chOff x="9912263" y="2010673"/>
            <a:chExt cx="1281512" cy="48773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5" name="Freeform 54"/>
            <p:cNvSpPr/>
            <p:nvPr/>
          </p:nvSpPr>
          <p:spPr>
            <a:xfrm>
              <a:off x="9912263" y="2010673"/>
              <a:ext cx="1281512" cy="487738"/>
            </a:xfrm>
            <a:custGeom>
              <a:avLst/>
              <a:gdLst>
                <a:gd name="connsiteX0" fmla="*/ 0 w 1281512"/>
                <a:gd name="connsiteY0" fmla="*/ 0 h 487738"/>
                <a:gd name="connsiteX1" fmla="*/ 1024517 w 1281512"/>
                <a:gd name="connsiteY1" fmla="*/ 0 h 487738"/>
                <a:gd name="connsiteX2" fmla="*/ 1024517 w 1281512"/>
                <a:gd name="connsiteY2" fmla="*/ 1323 h 487738"/>
                <a:gd name="connsiteX3" fmla="*/ 1037643 w 1281512"/>
                <a:gd name="connsiteY3" fmla="*/ 0 h 487738"/>
                <a:gd name="connsiteX4" fmla="*/ 1281512 w 1281512"/>
                <a:gd name="connsiteY4" fmla="*/ 243869 h 487738"/>
                <a:gd name="connsiteX5" fmla="*/ 1037643 w 1281512"/>
                <a:gd name="connsiteY5" fmla="*/ 487738 h 487738"/>
                <a:gd name="connsiteX6" fmla="*/ 1024517 w 1281512"/>
                <a:gd name="connsiteY6" fmla="*/ 486415 h 487738"/>
                <a:gd name="connsiteX7" fmla="*/ 1024517 w 1281512"/>
                <a:gd name="connsiteY7" fmla="*/ 487737 h 487738"/>
                <a:gd name="connsiteX8" fmla="*/ 0 w 1281512"/>
                <a:gd name="connsiteY8" fmla="*/ 487737 h 48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1512" h="487738">
                  <a:moveTo>
                    <a:pt x="0" y="0"/>
                  </a:moveTo>
                  <a:lnTo>
                    <a:pt x="1024517" y="0"/>
                  </a:lnTo>
                  <a:lnTo>
                    <a:pt x="1024517" y="1323"/>
                  </a:lnTo>
                  <a:lnTo>
                    <a:pt x="1037643" y="0"/>
                  </a:lnTo>
                  <a:cubicBezTo>
                    <a:pt x="1172328" y="0"/>
                    <a:pt x="1281512" y="109184"/>
                    <a:pt x="1281512" y="243869"/>
                  </a:cubicBezTo>
                  <a:cubicBezTo>
                    <a:pt x="1281512" y="378554"/>
                    <a:pt x="1172328" y="487738"/>
                    <a:pt x="1037643" y="487738"/>
                  </a:cubicBezTo>
                  <a:lnTo>
                    <a:pt x="1024517" y="486415"/>
                  </a:lnTo>
                  <a:lnTo>
                    <a:pt x="1024517" y="487737"/>
                  </a:lnTo>
                  <a:lnTo>
                    <a:pt x="0" y="487737"/>
                  </a:lnTo>
                  <a:close/>
                </a:path>
              </a:pathLst>
            </a:custGeom>
            <a:solidFill>
              <a:srgbClr val="3035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73" name="Group 72"/>
            <p:cNvGrpSpPr/>
            <p:nvPr/>
          </p:nvGrpSpPr>
          <p:grpSpPr>
            <a:xfrm flipH="1">
              <a:off x="10838597" y="2143232"/>
              <a:ext cx="222620" cy="222620"/>
              <a:chOff x="1389063" y="3748088"/>
              <a:chExt cx="336550" cy="336550"/>
            </a:xfrm>
            <a:solidFill>
              <a:schemeClr val="bg1"/>
            </a:solidFill>
          </p:grpSpPr>
          <p:sp>
            <p:nvSpPr>
              <p:cNvPr id="74" name="Freeform 5"/>
              <p:cNvSpPr>
                <a:spLocks/>
              </p:cNvSpPr>
              <p:nvPr/>
            </p:nvSpPr>
            <p:spPr bwMode="auto">
              <a:xfrm>
                <a:off x="1547813" y="3787776"/>
                <a:ext cx="58738" cy="60325"/>
              </a:xfrm>
              <a:custGeom>
                <a:avLst/>
                <a:gdLst>
                  <a:gd name="T0" fmla="*/ 300 w 360"/>
                  <a:gd name="T1" fmla="*/ 244 h 364"/>
                  <a:gd name="T2" fmla="*/ 120 w 360"/>
                  <a:gd name="T3" fmla="*/ 244 h 364"/>
                  <a:gd name="T4" fmla="*/ 120 w 360"/>
                  <a:gd name="T5" fmla="*/ 60 h 364"/>
                  <a:gd name="T6" fmla="*/ 60 w 360"/>
                  <a:gd name="T7" fmla="*/ 0 h 364"/>
                  <a:gd name="T8" fmla="*/ 0 w 360"/>
                  <a:gd name="T9" fmla="*/ 60 h 364"/>
                  <a:gd name="T10" fmla="*/ 0 w 360"/>
                  <a:gd name="T11" fmla="*/ 304 h 364"/>
                  <a:gd name="T12" fmla="*/ 60 w 360"/>
                  <a:gd name="T13" fmla="*/ 364 h 364"/>
                  <a:gd name="T14" fmla="*/ 300 w 360"/>
                  <a:gd name="T15" fmla="*/ 364 h 364"/>
                  <a:gd name="T16" fmla="*/ 360 w 360"/>
                  <a:gd name="T17" fmla="*/ 304 h 364"/>
                  <a:gd name="T18" fmla="*/ 300 w 360"/>
                  <a:gd name="T19" fmla="*/ 244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0" h="364">
                    <a:moveTo>
                      <a:pt x="300" y="244"/>
                    </a:moveTo>
                    <a:cubicBezTo>
                      <a:pt x="120" y="244"/>
                      <a:pt x="120" y="244"/>
                      <a:pt x="120" y="244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27"/>
                      <a:pt x="93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304"/>
                      <a:pt x="0" y="304"/>
                      <a:pt x="0" y="304"/>
                    </a:cubicBezTo>
                    <a:cubicBezTo>
                      <a:pt x="0" y="337"/>
                      <a:pt x="27" y="364"/>
                      <a:pt x="60" y="364"/>
                    </a:cubicBezTo>
                    <a:cubicBezTo>
                      <a:pt x="300" y="364"/>
                      <a:pt x="300" y="364"/>
                      <a:pt x="300" y="364"/>
                    </a:cubicBezTo>
                    <a:cubicBezTo>
                      <a:pt x="333" y="364"/>
                      <a:pt x="360" y="337"/>
                      <a:pt x="360" y="304"/>
                    </a:cubicBezTo>
                    <a:cubicBezTo>
                      <a:pt x="360" y="271"/>
                      <a:pt x="333" y="244"/>
                      <a:pt x="300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" name="Freeform 6"/>
              <p:cNvSpPr>
                <a:spLocks noEditPoints="1"/>
              </p:cNvSpPr>
              <p:nvPr/>
            </p:nvSpPr>
            <p:spPr bwMode="auto">
              <a:xfrm>
                <a:off x="1389063" y="3748088"/>
                <a:ext cx="336550" cy="336550"/>
              </a:xfrm>
              <a:custGeom>
                <a:avLst/>
                <a:gdLst>
                  <a:gd name="T0" fmla="*/ 1808 w 2048"/>
                  <a:gd name="T1" fmla="*/ 1454 h 2048"/>
                  <a:gd name="T2" fmla="*/ 1808 w 2048"/>
                  <a:gd name="T3" fmla="*/ 1388 h 2048"/>
                  <a:gd name="T4" fmla="*/ 1628 w 2048"/>
                  <a:gd name="T5" fmla="*/ 1208 h 2048"/>
                  <a:gd name="T6" fmla="*/ 1084 w 2048"/>
                  <a:gd name="T7" fmla="*/ 1208 h 2048"/>
                  <a:gd name="T8" fmla="*/ 1084 w 2048"/>
                  <a:gd name="T9" fmla="*/ 1085 h 2048"/>
                  <a:gd name="T10" fmla="*/ 1564 w 2048"/>
                  <a:gd name="T11" fmla="*/ 544 h 2048"/>
                  <a:gd name="T12" fmla="*/ 1024 w 2048"/>
                  <a:gd name="T13" fmla="*/ 0 h 2048"/>
                  <a:gd name="T14" fmla="*/ 484 w 2048"/>
                  <a:gd name="T15" fmla="*/ 544 h 2048"/>
                  <a:gd name="T16" fmla="*/ 964 w 2048"/>
                  <a:gd name="T17" fmla="*/ 1085 h 2048"/>
                  <a:gd name="T18" fmla="*/ 964 w 2048"/>
                  <a:gd name="T19" fmla="*/ 1208 h 2048"/>
                  <a:gd name="T20" fmla="*/ 420 w 2048"/>
                  <a:gd name="T21" fmla="*/ 1208 h 2048"/>
                  <a:gd name="T22" fmla="*/ 240 w 2048"/>
                  <a:gd name="T23" fmla="*/ 1388 h 2048"/>
                  <a:gd name="T24" fmla="*/ 240 w 2048"/>
                  <a:gd name="T25" fmla="*/ 1454 h 2048"/>
                  <a:gd name="T26" fmla="*/ 0 w 2048"/>
                  <a:gd name="T27" fmla="*/ 1748 h 2048"/>
                  <a:gd name="T28" fmla="*/ 300 w 2048"/>
                  <a:gd name="T29" fmla="*/ 2048 h 2048"/>
                  <a:gd name="T30" fmla="*/ 600 w 2048"/>
                  <a:gd name="T31" fmla="*/ 1748 h 2048"/>
                  <a:gd name="T32" fmla="*/ 360 w 2048"/>
                  <a:gd name="T33" fmla="*/ 1454 h 2048"/>
                  <a:gd name="T34" fmla="*/ 360 w 2048"/>
                  <a:gd name="T35" fmla="*/ 1388 h 2048"/>
                  <a:gd name="T36" fmla="*/ 420 w 2048"/>
                  <a:gd name="T37" fmla="*/ 1328 h 2048"/>
                  <a:gd name="T38" fmla="*/ 964 w 2048"/>
                  <a:gd name="T39" fmla="*/ 1328 h 2048"/>
                  <a:gd name="T40" fmla="*/ 964 w 2048"/>
                  <a:gd name="T41" fmla="*/ 1454 h 2048"/>
                  <a:gd name="T42" fmla="*/ 724 w 2048"/>
                  <a:gd name="T43" fmla="*/ 1748 h 2048"/>
                  <a:gd name="T44" fmla="*/ 1024 w 2048"/>
                  <a:gd name="T45" fmla="*/ 2048 h 2048"/>
                  <a:gd name="T46" fmla="*/ 1324 w 2048"/>
                  <a:gd name="T47" fmla="*/ 1748 h 2048"/>
                  <a:gd name="T48" fmla="*/ 1084 w 2048"/>
                  <a:gd name="T49" fmla="*/ 1454 h 2048"/>
                  <a:gd name="T50" fmla="*/ 1084 w 2048"/>
                  <a:gd name="T51" fmla="*/ 1328 h 2048"/>
                  <a:gd name="T52" fmla="*/ 1628 w 2048"/>
                  <a:gd name="T53" fmla="*/ 1328 h 2048"/>
                  <a:gd name="T54" fmla="*/ 1688 w 2048"/>
                  <a:gd name="T55" fmla="*/ 1388 h 2048"/>
                  <a:gd name="T56" fmla="*/ 1688 w 2048"/>
                  <a:gd name="T57" fmla="*/ 1454 h 2048"/>
                  <a:gd name="T58" fmla="*/ 1448 w 2048"/>
                  <a:gd name="T59" fmla="*/ 1748 h 2048"/>
                  <a:gd name="T60" fmla="*/ 1748 w 2048"/>
                  <a:gd name="T61" fmla="*/ 2048 h 2048"/>
                  <a:gd name="T62" fmla="*/ 2048 w 2048"/>
                  <a:gd name="T63" fmla="*/ 1748 h 2048"/>
                  <a:gd name="T64" fmla="*/ 1808 w 2048"/>
                  <a:gd name="T65" fmla="*/ 1454 h 2048"/>
                  <a:gd name="T66" fmla="*/ 480 w 2048"/>
                  <a:gd name="T67" fmla="*/ 1748 h 2048"/>
                  <a:gd name="T68" fmla="*/ 300 w 2048"/>
                  <a:gd name="T69" fmla="*/ 1928 h 2048"/>
                  <a:gd name="T70" fmla="*/ 120 w 2048"/>
                  <a:gd name="T71" fmla="*/ 1748 h 2048"/>
                  <a:gd name="T72" fmla="*/ 300 w 2048"/>
                  <a:gd name="T73" fmla="*/ 1568 h 2048"/>
                  <a:gd name="T74" fmla="*/ 480 w 2048"/>
                  <a:gd name="T75" fmla="*/ 1748 h 2048"/>
                  <a:gd name="T76" fmla="*/ 1204 w 2048"/>
                  <a:gd name="T77" fmla="*/ 1748 h 2048"/>
                  <a:gd name="T78" fmla="*/ 1024 w 2048"/>
                  <a:gd name="T79" fmla="*/ 1928 h 2048"/>
                  <a:gd name="T80" fmla="*/ 844 w 2048"/>
                  <a:gd name="T81" fmla="*/ 1748 h 2048"/>
                  <a:gd name="T82" fmla="*/ 1024 w 2048"/>
                  <a:gd name="T83" fmla="*/ 1568 h 2048"/>
                  <a:gd name="T84" fmla="*/ 1204 w 2048"/>
                  <a:gd name="T85" fmla="*/ 1748 h 2048"/>
                  <a:gd name="T86" fmla="*/ 1024 w 2048"/>
                  <a:gd name="T87" fmla="*/ 968 h 2048"/>
                  <a:gd name="T88" fmla="*/ 604 w 2048"/>
                  <a:gd name="T89" fmla="*/ 544 h 2048"/>
                  <a:gd name="T90" fmla="*/ 1024 w 2048"/>
                  <a:gd name="T91" fmla="*/ 120 h 2048"/>
                  <a:gd name="T92" fmla="*/ 1444 w 2048"/>
                  <a:gd name="T93" fmla="*/ 544 h 2048"/>
                  <a:gd name="T94" fmla="*/ 1024 w 2048"/>
                  <a:gd name="T95" fmla="*/ 968 h 2048"/>
                  <a:gd name="T96" fmla="*/ 1748 w 2048"/>
                  <a:gd name="T97" fmla="*/ 1928 h 2048"/>
                  <a:gd name="T98" fmla="*/ 1568 w 2048"/>
                  <a:gd name="T99" fmla="*/ 1748 h 2048"/>
                  <a:gd name="T100" fmla="*/ 1748 w 2048"/>
                  <a:gd name="T101" fmla="*/ 1568 h 2048"/>
                  <a:gd name="T102" fmla="*/ 1928 w 2048"/>
                  <a:gd name="T103" fmla="*/ 1748 h 2048"/>
                  <a:gd name="T104" fmla="*/ 1748 w 2048"/>
                  <a:gd name="T105" fmla="*/ 1928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048" h="2048">
                    <a:moveTo>
                      <a:pt x="1808" y="1454"/>
                    </a:moveTo>
                    <a:cubicBezTo>
                      <a:pt x="1808" y="1388"/>
                      <a:pt x="1808" y="1388"/>
                      <a:pt x="1808" y="1388"/>
                    </a:cubicBezTo>
                    <a:cubicBezTo>
                      <a:pt x="1808" y="1289"/>
                      <a:pt x="1727" y="1208"/>
                      <a:pt x="1628" y="1208"/>
                    </a:cubicBezTo>
                    <a:cubicBezTo>
                      <a:pt x="1084" y="1208"/>
                      <a:pt x="1084" y="1208"/>
                      <a:pt x="1084" y="1208"/>
                    </a:cubicBezTo>
                    <a:cubicBezTo>
                      <a:pt x="1084" y="1085"/>
                      <a:pt x="1084" y="1085"/>
                      <a:pt x="1084" y="1085"/>
                    </a:cubicBezTo>
                    <a:cubicBezTo>
                      <a:pt x="1354" y="1054"/>
                      <a:pt x="1564" y="824"/>
                      <a:pt x="1564" y="544"/>
                    </a:cubicBezTo>
                    <a:cubicBezTo>
                      <a:pt x="1564" y="244"/>
                      <a:pt x="1322" y="0"/>
                      <a:pt x="1024" y="0"/>
                    </a:cubicBezTo>
                    <a:cubicBezTo>
                      <a:pt x="726" y="0"/>
                      <a:pt x="484" y="244"/>
                      <a:pt x="484" y="544"/>
                    </a:cubicBezTo>
                    <a:cubicBezTo>
                      <a:pt x="484" y="824"/>
                      <a:pt x="694" y="1054"/>
                      <a:pt x="964" y="1085"/>
                    </a:cubicBezTo>
                    <a:cubicBezTo>
                      <a:pt x="964" y="1208"/>
                      <a:pt x="964" y="1208"/>
                      <a:pt x="964" y="1208"/>
                    </a:cubicBezTo>
                    <a:cubicBezTo>
                      <a:pt x="420" y="1208"/>
                      <a:pt x="420" y="1208"/>
                      <a:pt x="420" y="1208"/>
                    </a:cubicBezTo>
                    <a:cubicBezTo>
                      <a:pt x="321" y="1208"/>
                      <a:pt x="240" y="1289"/>
                      <a:pt x="240" y="1388"/>
                    </a:cubicBezTo>
                    <a:cubicBezTo>
                      <a:pt x="240" y="1454"/>
                      <a:pt x="240" y="1454"/>
                      <a:pt x="240" y="1454"/>
                    </a:cubicBezTo>
                    <a:cubicBezTo>
                      <a:pt x="103" y="1482"/>
                      <a:pt x="0" y="1603"/>
                      <a:pt x="0" y="1748"/>
                    </a:cubicBezTo>
                    <a:cubicBezTo>
                      <a:pt x="0" y="1913"/>
                      <a:pt x="135" y="2048"/>
                      <a:pt x="300" y="2048"/>
                    </a:cubicBezTo>
                    <a:cubicBezTo>
                      <a:pt x="465" y="2048"/>
                      <a:pt x="600" y="1913"/>
                      <a:pt x="600" y="1748"/>
                    </a:cubicBezTo>
                    <a:cubicBezTo>
                      <a:pt x="600" y="1603"/>
                      <a:pt x="497" y="1482"/>
                      <a:pt x="360" y="1454"/>
                    </a:cubicBezTo>
                    <a:cubicBezTo>
                      <a:pt x="360" y="1388"/>
                      <a:pt x="360" y="1388"/>
                      <a:pt x="360" y="1388"/>
                    </a:cubicBezTo>
                    <a:cubicBezTo>
                      <a:pt x="360" y="1355"/>
                      <a:pt x="387" y="1328"/>
                      <a:pt x="420" y="1328"/>
                    </a:cubicBezTo>
                    <a:cubicBezTo>
                      <a:pt x="964" y="1328"/>
                      <a:pt x="964" y="1328"/>
                      <a:pt x="964" y="1328"/>
                    </a:cubicBezTo>
                    <a:cubicBezTo>
                      <a:pt x="964" y="1454"/>
                      <a:pt x="964" y="1454"/>
                      <a:pt x="964" y="1454"/>
                    </a:cubicBezTo>
                    <a:cubicBezTo>
                      <a:pt x="827" y="1482"/>
                      <a:pt x="724" y="1603"/>
                      <a:pt x="724" y="1748"/>
                    </a:cubicBezTo>
                    <a:cubicBezTo>
                      <a:pt x="724" y="1913"/>
                      <a:pt x="859" y="2048"/>
                      <a:pt x="1024" y="2048"/>
                    </a:cubicBezTo>
                    <a:cubicBezTo>
                      <a:pt x="1189" y="2048"/>
                      <a:pt x="1324" y="1913"/>
                      <a:pt x="1324" y="1748"/>
                    </a:cubicBezTo>
                    <a:cubicBezTo>
                      <a:pt x="1324" y="1603"/>
                      <a:pt x="1221" y="1482"/>
                      <a:pt x="1084" y="1454"/>
                    </a:cubicBezTo>
                    <a:cubicBezTo>
                      <a:pt x="1084" y="1328"/>
                      <a:pt x="1084" y="1328"/>
                      <a:pt x="1084" y="1328"/>
                    </a:cubicBezTo>
                    <a:cubicBezTo>
                      <a:pt x="1628" y="1328"/>
                      <a:pt x="1628" y="1328"/>
                      <a:pt x="1628" y="1328"/>
                    </a:cubicBezTo>
                    <a:cubicBezTo>
                      <a:pt x="1661" y="1328"/>
                      <a:pt x="1688" y="1355"/>
                      <a:pt x="1688" y="1388"/>
                    </a:cubicBezTo>
                    <a:cubicBezTo>
                      <a:pt x="1688" y="1454"/>
                      <a:pt x="1688" y="1454"/>
                      <a:pt x="1688" y="1454"/>
                    </a:cubicBezTo>
                    <a:cubicBezTo>
                      <a:pt x="1551" y="1482"/>
                      <a:pt x="1448" y="1603"/>
                      <a:pt x="1448" y="1748"/>
                    </a:cubicBezTo>
                    <a:cubicBezTo>
                      <a:pt x="1448" y="1913"/>
                      <a:pt x="1583" y="2048"/>
                      <a:pt x="1748" y="2048"/>
                    </a:cubicBezTo>
                    <a:cubicBezTo>
                      <a:pt x="1913" y="2048"/>
                      <a:pt x="2048" y="1913"/>
                      <a:pt x="2048" y="1748"/>
                    </a:cubicBezTo>
                    <a:cubicBezTo>
                      <a:pt x="2048" y="1603"/>
                      <a:pt x="1945" y="1482"/>
                      <a:pt x="1808" y="1454"/>
                    </a:cubicBezTo>
                    <a:close/>
                    <a:moveTo>
                      <a:pt x="480" y="1748"/>
                    </a:moveTo>
                    <a:cubicBezTo>
                      <a:pt x="480" y="1847"/>
                      <a:pt x="399" y="1928"/>
                      <a:pt x="300" y="1928"/>
                    </a:cubicBezTo>
                    <a:cubicBezTo>
                      <a:pt x="201" y="1928"/>
                      <a:pt x="120" y="1847"/>
                      <a:pt x="120" y="1748"/>
                    </a:cubicBezTo>
                    <a:cubicBezTo>
                      <a:pt x="120" y="1649"/>
                      <a:pt x="201" y="1568"/>
                      <a:pt x="300" y="1568"/>
                    </a:cubicBezTo>
                    <a:cubicBezTo>
                      <a:pt x="399" y="1568"/>
                      <a:pt x="480" y="1649"/>
                      <a:pt x="480" y="1748"/>
                    </a:cubicBezTo>
                    <a:close/>
                    <a:moveTo>
                      <a:pt x="1204" y="1748"/>
                    </a:moveTo>
                    <a:cubicBezTo>
                      <a:pt x="1204" y="1847"/>
                      <a:pt x="1123" y="1928"/>
                      <a:pt x="1024" y="1928"/>
                    </a:cubicBezTo>
                    <a:cubicBezTo>
                      <a:pt x="925" y="1928"/>
                      <a:pt x="844" y="1847"/>
                      <a:pt x="844" y="1748"/>
                    </a:cubicBezTo>
                    <a:cubicBezTo>
                      <a:pt x="844" y="1649"/>
                      <a:pt x="925" y="1568"/>
                      <a:pt x="1024" y="1568"/>
                    </a:cubicBezTo>
                    <a:cubicBezTo>
                      <a:pt x="1123" y="1568"/>
                      <a:pt x="1204" y="1649"/>
                      <a:pt x="1204" y="1748"/>
                    </a:cubicBezTo>
                    <a:close/>
                    <a:moveTo>
                      <a:pt x="1024" y="968"/>
                    </a:moveTo>
                    <a:cubicBezTo>
                      <a:pt x="792" y="968"/>
                      <a:pt x="604" y="778"/>
                      <a:pt x="604" y="544"/>
                    </a:cubicBezTo>
                    <a:cubicBezTo>
                      <a:pt x="604" y="310"/>
                      <a:pt x="792" y="120"/>
                      <a:pt x="1024" y="120"/>
                    </a:cubicBezTo>
                    <a:cubicBezTo>
                      <a:pt x="1256" y="120"/>
                      <a:pt x="1444" y="310"/>
                      <a:pt x="1444" y="544"/>
                    </a:cubicBezTo>
                    <a:cubicBezTo>
                      <a:pt x="1444" y="778"/>
                      <a:pt x="1256" y="968"/>
                      <a:pt x="1024" y="968"/>
                    </a:cubicBezTo>
                    <a:close/>
                    <a:moveTo>
                      <a:pt x="1748" y="1928"/>
                    </a:moveTo>
                    <a:cubicBezTo>
                      <a:pt x="1649" y="1928"/>
                      <a:pt x="1568" y="1847"/>
                      <a:pt x="1568" y="1748"/>
                    </a:cubicBezTo>
                    <a:cubicBezTo>
                      <a:pt x="1568" y="1649"/>
                      <a:pt x="1649" y="1568"/>
                      <a:pt x="1748" y="1568"/>
                    </a:cubicBezTo>
                    <a:cubicBezTo>
                      <a:pt x="1847" y="1568"/>
                      <a:pt x="1928" y="1649"/>
                      <a:pt x="1928" y="1748"/>
                    </a:cubicBezTo>
                    <a:cubicBezTo>
                      <a:pt x="1928" y="1847"/>
                      <a:pt x="1847" y="1928"/>
                      <a:pt x="1748" y="19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7" name="Group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912263" y="2954121"/>
            <a:ext cx="1281512" cy="487738"/>
            <a:chOff x="9912263" y="3185130"/>
            <a:chExt cx="1281512" cy="48773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4" name="Freeform 53"/>
            <p:cNvSpPr/>
            <p:nvPr/>
          </p:nvSpPr>
          <p:spPr>
            <a:xfrm>
              <a:off x="9912263" y="3185130"/>
              <a:ext cx="1281512" cy="487738"/>
            </a:xfrm>
            <a:custGeom>
              <a:avLst/>
              <a:gdLst>
                <a:gd name="connsiteX0" fmla="*/ 0 w 1281512"/>
                <a:gd name="connsiteY0" fmla="*/ 0 h 487738"/>
                <a:gd name="connsiteX1" fmla="*/ 1024517 w 1281512"/>
                <a:gd name="connsiteY1" fmla="*/ 0 h 487738"/>
                <a:gd name="connsiteX2" fmla="*/ 1024517 w 1281512"/>
                <a:gd name="connsiteY2" fmla="*/ 1323 h 487738"/>
                <a:gd name="connsiteX3" fmla="*/ 1037643 w 1281512"/>
                <a:gd name="connsiteY3" fmla="*/ 0 h 487738"/>
                <a:gd name="connsiteX4" fmla="*/ 1281512 w 1281512"/>
                <a:gd name="connsiteY4" fmla="*/ 243869 h 487738"/>
                <a:gd name="connsiteX5" fmla="*/ 1037643 w 1281512"/>
                <a:gd name="connsiteY5" fmla="*/ 487738 h 487738"/>
                <a:gd name="connsiteX6" fmla="*/ 1024517 w 1281512"/>
                <a:gd name="connsiteY6" fmla="*/ 486415 h 487738"/>
                <a:gd name="connsiteX7" fmla="*/ 1024517 w 1281512"/>
                <a:gd name="connsiteY7" fmla="*/ 487737 h 487738"/>
                <a:gd name="connsiteX8" fmla="*/ 0 w 1281512"/>
                <a:gd name="connsiteY8" fmla="*/ 487737 h 48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1512" h="487738">
                  <a:moveTo>
                    <a:pt x="0" y="0"/>
                  </a:moveTo>
                  <a:lnTo>
                    <a:pt x="1024517" y="0"/>
                  </a:lnTo>
                  <a:lnTo>
                    <a:pt x="1024517" y="1323"/>
                  </a:lnTo>
                  <a:lnTo>
                    <a:pt x="1037643" y="0"/>
                  </a:lnTo>
                  <a:cubicBezTo>
                    <a:pt x="1172328" y="0"/>
                    <a:pt x="1281512" y="109184"/>
                    <a:pt x="1281512" y="243869"/>
                  </a:cubicBezTo>
                  <a:cubicBezTo>
                    <a:pt x="1281512" y="378554"/>
                    <a:pt x="1172328" y="487738"/>
                    <a:pt x="1037643" y="487738"/>
                  </a:cubicBezTo>
                  <a:lnTo>
                    <a:pt x="1024517" y="486415"/>
                  </a:lnTo>
                  <a:lnTo>
                    <a:pt x="1024517" y="487737"/>
                  </a:lnTo>
                  <a:lnTo>
                    <a:pt x="0" y="487737"/>
                  </a:lnTo>
                  <a:close/>
                </a:path>
              </a:pathLst>
            </a:custGeom>
            <a:solidFill>
              <a:srgbClr val="9BA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80" name="Group 79"/>
            <p:cNvGrpSpPr/>
            <p:nvPr/>
          </p:nvGrpSpPr>
          <p:grpSpPr>
            <a:xfrm flipH="1">
              <a:off x="10822976" y="3302068"/>
              <a:ext cx="253863" cy="253863"/>
              <a:chOff x="3613150" y="3706813"/>
              <a:chExt cx="420688" cy="420687"/>
            </a:xfrm>
          </p:grpSpPr>
          <p:sp>
            <p:nvSpPr>
              <p:cNvPr id="81" name="Freeform 10"/>
              <p:cNvSpPr>
                <a:spLocks noEditPoints="1"/>
              </p:cNvSpPr>
              <p:nvPr/>
            </p:nvSpPr>
            <p:spPr bwMode="auto">
              <a:xfrm>
                <a:off x="3613150" y="3930650"/>
                <a:ext cx="420688" cy="196850"/>
              </a:xfrm>
              <a:custGeom>
                <a:avLst/>
                <a:gdLst>
                  <a:gd name="T0" fmla="*/ 1823 w 2048"/>
                  <a:gd name="T1" fmla="*/ 528 h 960"/>
                  <a:gd name="T2" fmla="*/ 1928 w 2048"/>
                  <a:gd name="T3" fmla="*/ 300 h 960"/>
                  <a:gd name="T4" fmla="*/ 1628 w 2048"/>
                  <a:gd name="T5" fmla="*/ 0 h 960"/>
                  <a:gd name="T6" fmla="*/ 1324 w 2048"/>
                  <a:gd name="T7" fmla="*/ 300 h 960"/>
                  <a:gd name="T8" fmla="*/ 1432 w 2048"/>
                  <a:gd name="T9" fmla="*/ 528 h 960"/>
                  <a:gd name="T10" fmla="*/ 1324 w 2048"/>
                  <a:gd name="T11" fmla="*/ 606 h 960"/>
                  <a:gd name="T12" fmla="*/ 1219 w 2048"/>
                  <a:gd name="T13" fmla="*/ 528 h 960"/>
                  <a:gd name="T14" fmla="*/ 1324 w 2048"/>
                  <a:gd name="T15" fmla="*/ 300 h 960"/>
                  <a:gd name="T16" fmla="*/ 1024 w 2048"/>
                  <a:gd name="T17" fmla="*/ 0 h 960"/>
                  <a:gd name="T18" fmla="*/ 724 w 2048"/>
                  <a:gd name="T19" fmla="*/ 300 h 960"/>
                  <a:gd name="T20" fmla="*/ 829 w 2048"/>
                  <a:gd name="T21" fmla="*/ 528 h 960"/>
                  <a:gd name="T22" fmla="*/ 724 w 2048"/>
                  <a:gd name="T23" fmla="*/ 606 h 960"/>
                  <a:gd name="T24" fmla="*/ 619 w 2048"/>
                  <a:gd name="T25" fmla="*/ 528 h 960"/>
                  <a:gd name="T26" fmla="*/ 724 w 2048"/>
                  <a:gd name="T27" fmla="*/ 300 h 960"/>
                  <a:gd name="T28" fmla="*/ 424 w 2048"/>
                  <a:gd name="T29" fmla="*/ 0 h 960"/>
                  <a:gd name="T30" fmla="*/ 124 w 2048"/>
                  <a:gd name="T31" fmla="*/ 300 h 960"/>
                  <a:gd name="T32" fmla="*/ 229 w 2048"/>
                  <a:gd name="T33" fmla="*/ 527 h 960"/>
                  <a:gd name="T34" fmla="*/ 0 w 2048"/>
                  <a:gd name="T35" fmla="*/ 900 h 960"/>
                  <a:gd name="T36" fmla="*/ 60 w 2048"/>
                  <a:gd name="T37" fmla="*/ 960 h 960"/>
                  <a:gd name="T38" fmla="*/ 1988 w 2048"/>
                  <a:gd name="T39" fmla="*/ 960 h 960"/>
                  <a:gd name="T40" fmla="*/ 2048 w 2048"/>
                  <a:gd name="T41" fmla="*/ 900 h 960"/>
                  <a:gd name="T42" fmla="*/ 1823 w 2048"/>
                  <a:gd name="T43" fmla="*/ 528 h 960"/>
                  <a:gd name="T44" fmla="*/ 424 w 2048"/>
                  <a:gd name="T45" fmla="*/ 120 h 960"/>
                  <a:gd name="T46" fmla="*/ 604 w 2048"/>
                  <a:gd name="T47" fmla="*/ 300 h 960"/>
                  <a:gd name="T48" fmla="*/ 424 w 2048"/>
                  <a:gd name="T49" fmla="*/ 480 h 960"/>
                  <a:gd name="T50" fmla="*/ 244 w 2048"/>
                  <a:gd name="T51" fmla="*/ 300 h 960"/>
                  <a:gd name="T52" fmla="*/ 424 w 2048"/>
                  <a:gd name="T53" fmla="*/ 120 h 960"/>
                  <a:gd name="T54" fmla="*/ 608 w 2048"/>
                  <a:gd name="T55" fmla="*/ 840 h 960"/>
                  <a:gd name="T56" fmla="*/ 126 w 2048"/>
                  <a:gd name="T57" fmla="*/ 840 h 960"/>
                  <a:gd name="T58" fmla="*/ 424 w 2048"/>
                  <a:gd name="T59" fmla="*/ 600 h 960"/>
                  <a:gd name="T60" fmla="*/ 652 w 2048"/>
                  <a:gd name="T61" fmla="*/ 705 h 960"/>
                  <a:gd name="T62" fmla="*/ 608 w 2048"/>
                  <a:gd name="T63" fmla="*/ 840 h 960"/>
                  <a:gd name="T64" fmla="*/ 1024 w 2048"/>
                  <a:gd name="T65" fmla="*/ 120 h 960"/>
                  <a:gd name="T66" fmla="*/ 1204 w 2048"/>
                  <a:gd name="T67" fmla="*/ 300 h 960"/>
                  <a:gd name="T68" fmla="*/ 1024 w 2048"/>
                  <a:gd name="T69" fmla="*/ 480 h 960"/>
                  <a:gd name="T70" fmla="*/ 844 w 2048"/>
                  <a:gd name="T71" fmla="*/ 300 h 960"/>
                  <a:gd name="T72" fmla="*/ 1024 w 2048"/>
                  <a:gd name="T73" fmla="*/ 120 h 960"/>
                  <a:gd name="T74" fmla="*/ 730 w 2048"/>
                  <a:gd name="T75" fmla="*/ 840 h 960"/>
                  <a:gd name="T76" fmla="*/ 1024 w 2048"/>
                  <a:gd name="T77" fmla="*/ 600 h 960"/>
                  <a:gd name="T78" fmla="*/ 1318 w 2048"/>
                  <a:gd name="T79" fmla="*/ 840 h 960"/>
                  <a:gd name="T80" fmla="*/ 730 w 2048"/>
                  <a:gd name="T81" fmla="*/ 840 h 960"/>
                  <a:gd name="T82" fmla="*/ 1628 w 2048"/>
                  <a:gd name="T83" fmla="*/ 120 h 960"/>
                  <a:gd name="T84" fmla="*/ 1808 w 2048"/>
                  <a:gd name="T85" fmla="*/ 300 h 960"/>
                  <a:gd name="T86" fmla="*/ 1628 w 2048"/>
                  <a:gd name="T87" fmla="*/ 480 h 960"/>
                  <a:gd name="T88" fmla="*/ 1444 w 2048"/>
                  <a:gd name="T89" fmla="*/ 300 h 960"/>
                  <a:gd name="T90" fmla="*/ 1628 w 2048"/>
                  <a:gd name="T91" fmla="*/ 120 h 960"/>
                  <a:gd name="T92" fmla="*/ 1440 w 2048"/>
                  <a:gd name="T93" fmla="*/ 840 h 960"/>
                  <a:gd name="T94" fmla="*/ 1396 w 2048"/>
                  <a:gd name="T95" fmla="*/ 705 h 960"/>
                  <a:gd name="T96" fmla="*/ 1628 w 2048"/>
                  <a:gd name="T97" fmla="*/ 600 h 960"/>
                  <a:gd name="T98" fmla="*/ 1922 w 2048"/>
                  <a:gd name="T99" fmla="*/ 840 h 960"/>
                  <a:gd name="T100" fmla="*/ 1440 w 2048"/>
                  <a:gd name="T101" fmla="*/ 840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048" h="960">
                    <a:moveTo>
                      <a:pt x="1823" y="528"/>
                    </a:moveTo>
                    <a:cubicBezTo>
                      <a:pt x="1887" y="473"/>
                      <a:pt x="1928" y="391"/>
                      <a:pt x="1928" y="300"/>
                    </a:cubicBezTo>
                    <a:cubicBezTo>
                      <a:pt x="1928" y="135"/>
                      <a:pt x="1793" y="0"/>
                      <a:pt x="1628" y="0"/>
                    </a:cubicBezTo>
                    <a:cubicBezTo>
                      <a:pt x="1462" y="0"/>
                      <a:pt x="1324" y="134"/>
                      <a:pt x="1324" y="300"/>
                    </a:cubicBezTo>
                    <a:cubicBezTo>
                      <a:pt x="1324" y="387"/>
                      <a:pt x="1362" y="469"/>
                      <a:pt x="1432" y="528"/>
                    </a:cubicBezTo>
                    <a:cubicBezTo>
                      <a:pt x="1392" y="548"/>
                      <a:pt x="1355" y="575"/>
                      <a:pt x="1324" y="606"/>
                    </a:cubicBezTo>
                    <a:cubicBezTo>
                      <a:pt x="1293" y="575"/>
                      <a:pt x="1258" y="549"/>
                      <a:pt x="1219" y="528"/>
                    </a:cubicBezTo>
                    <a:cubicBezTo>
                      <a:pt x="1283" y="473"/>
                      <a:pt x="1324" y="391"/>
                      <a:pt x="1324" y="300"/>
                    </a:cubicBezTo>
                    <a:cubicBezTo>
                      <a:pt x="1324" y="135"/>
                      <a:pt x="1189" y="0"/>
                      <a:pt x="1024" y="0"/>
                    </a:cubicBezTo>
                    <a:cubicBezTo>
                      <a:pt x="859" y="0"/>
                      <a:pt x="724" y="135"/>
                      <a:pt x="724" y="300"/>
                    </a:cubicBezTo>
                    <a:cubicBezTo>
                      <a:pt x="724" y="391"/>
                      <a:pt x="765" y="473"/>
                      <a:pt x="829" y="528"/>
                    </a:cubicBezTo>
                    <a:cubicBezTo>
                      <a:pt x="790" y="548"/>
                      <a:pt x="755" y="575"/>
                      <a:pt x="724" y="606"/>
                    </a:cubicBezTo>
                    <a:cubicBezTo>
                      <a:pt x="693" y="574"/>
                      <a:pt x="658" y="548"/>
                      <a:pt x="619" y="528"/>
                    </a:cubicBezTo>
                    <a:cubicBezTo>
                      <a:pt x="683" y="473"/>
                      <a:pt x="724" y="391"/>
                      <a:pt x="724" y="300"/>
                    </a:cubicBezTo>
                    <a:cubicBezTo>
                      <a:pt x="724" y="135"/>
                      <a:pt x="589" y="0"/>
                      <a:pt x="424" y="0"/>
                    </a:cubicBezTo>
                    <a:cubicBezTo>
                      <a:pt x="259" y="0"/>
                      <a:pt x="124" y="135"/>
                      <a:pt x="124" y="300"/>
                    </a:cubicBezTo>
                    <a:cubicBezTo>
                      <a:pt x="124" y="391"/>
                      <a:pt x="165" y="472"/>
                      <a:pt x="229" y="527"/>
                    </a:cubicBezTo>
                    <a:cubicBezTo>
                      <a:pt x="93" y="597"/>
                      <a:pt x="0" y="738"/>
                      <a:pt x="0" y="900"/>
                    </a:cubicBezTo>
                    <a:cubicBezTo>
                      <a:pt x="0" y="933"/>
                      <a:pt x="27" y="960"/>
                      <a:pt x="60" y="960"/>
                    </a:cubicBezTo>
                    <a:cubicBezTo>
                      <a:pt x="70" y="960"/>
                      <a:pt x="1948" y="960"/>
                      <a:pt x="1988" y="960"/>
                    </a:cubicBezTo>
                    <a:cubicBezTo>
                      <a:pt x="2021" y="960"/>
                      <a:pt x="2048" y="933"/>
                      <a:pt x="2048" y="900"/>
                    </a:cubicBezTo>
                    <a:cubicBezTo>
                      <a:pt x="2048" y="739"/>
                      <a:pt x="1957" y="598"/>
                      <a:pt x="1823" y="528"/>
                    </a:cubicBezTo>
                    <a:close/>
                    <a:moveTo>
                      <a:pt x="424" y="120"/>
                    </a:moveTo>
                    <a:cubicBezTo>
                      <a:pt x="523" y="120"/>
                      <a:pt x="604" y="201"/>
                      <a:pt x="604" y="300"/>
                    </a:cubicBezTo>
                    <a:cubicBezTo>
                      <a:pt x="604" y="399"/>
                      <a:pt x="523" y="480"/>
                      <a:pt x="424" y="480"/>
                    </a:cubicBezTo>
                    <a:cubicBezTo>
                      <a:pt x="325" y="480"/>
                      <a:pt x="244" y="399"/>
                      <a:pt x="244" y="300"/>
                    </a:cubicBezTo>
                    <a:cubicBezTo>
                      <a:pt x="244" y="201"/>
                      <a:pt x="325" y="120"/>
                      <a:pt x="424" y="120"/>
                    </a:cubicBezTo>
                    <a:close/>
                    <a:moveTo>
                      <a:pt x="608" y="840"/>
                    </a:moveTo>
                    <a:cubicBezTo>
                      <a:pt x="126" y="840"/>
                      <a:pt x="126" y="840"/>
                      <a:pt x="126" y="840"/>
                    </a:cubicBezTo>
                    <a:cubicBezTo>
                      <a:pt x="154" y="703"/>
                      <a:pt x="277" y="600"/>
                      <a:pt x="424" y="600"/>
                    </a:cubicBezTo>
                    <a:cubicBezTo>
                      <a:pt x="512" y="600"/>
                      <a:pt x="595" y="639"/>
                      <a:pt x="652" y="705"/>
                    </a:cubicBezTo>
                    <a:cubicBezTo>
                      <a:pt x="630" y="746"/>
                      <a:pt x="615" y="792"/>
                      <a:pt x="608" y="840"/>
                    </a:cubicBezTo>
                    <a:close/>
                    <a:moveTo>
                      <a:pt x="1024" y="120"/>
                    </a:moveTo>
                    <a:cubicBezTo>
                      <a:pt x="1123" y="120"/>
                      <a:pt x="1204" y="201"/>
                      <a:pt x="1204" y="300"/>
                    </a:cubicBezTo>
                    <a:cubicBezTo>
                      <a:pt x="1204" y="399"/>
                      <a:pt x="1123" y="480"/>
                      <a:pt x="1024" y="480"/>
                    </a:cubicBezTo>
                    <a:cubicBezTo>
                      <a:pt x="925" y="480"/>
                      <a:pt x="844" y="399"/>
                      <a:pt x="844" y="300"/>
                    </a:cubicBezTo>
                    <a:cubicBezTo>
                      <a:pt x="844" y="201"/>
                      <a:pt x="925" y="120"/>
                      <a:pt x="1024" y="120"/>
                    </a:cubicBezTo>
                    <a:close/>
                    <a:moveTo>
                      <a:pt x="730" y="840"/>
                    </a:moveTo>
                    <a:cubicBezTo>
                      <a:pt x="758" y="703"/>
                      <a:pt x="879" y="600"/>
                      <a:pt x="1024" y="600"/>
                    </a:cubicBezTo>
                    <a:cubicBezTo>
                      <a:pt x="1169" y="600"/>
                      <a:pt x="1290" y="703"/>
                      <a:pt x="1318" y="840"/>
                    </a:cubicBezTo>
                    <a:cubicBezTo>
                      <a:pt x="1298" y="840"/>
                      <a:pt x="755" y="840"/>
                      <a:pt x="730" y="840"/>
                    </a:cubicBezTo>
                    <a:close/>
                    <a:moveTo>
                      <a:pt x="1628" y="120"/>
                    </a:moveTo>
                    <a:cubicBezTo>
                      <a:pt x="1727" y="120"/>
                      <a:pt x="1808" y="201"/>
                      <a:pt x="1808" y="300"/>
                    </a:cubicBezTo>
                    <a:cubicBezTo>
                      <a:pt x="1808" y="399"/>
                      <a:pt x="1727" y="480"/>
                      <a:pt x="1628" y="480"/>
                    </a:cubicBezTo>
                    <a:cubicBezTo>
                      <a:pt x="1528" y="480"/>
                      <a:pt x="1444" y="398"/>
                      <a:pt x="1444" y="300"/>
                    </a:cubicBezTo>
                    <a:cubicBezTo>
                      <a:pt x="1444" y="202"/>
                      <a:pt x="1528" y="120"/>
                      <a:pt x="1628" y="120"/>
                    </a:cubicBezTo>
                    <a:close/>
                    <a:moveTo>
                      <a:pt x="1440" y="840"/>
                    </a:moveTo>
                    <a:cubicBezTo>
                      <a:pt x="1433" y="792"/>
                      <a:pt x="1418" y="747"/>
                      <a:pt x="1396" y="705"/>
                    </a:cubicBezTo>
                    <a:cubicBezTo>
                      <a:pt x="1453" y="640"/>
                      <a:pt x="1539" y="600"/>
                      <a:pt x="1628" y="600"/>
                    </a:cubicBezTo>
                    <a:cubicBezTo>
                      <a:pt x="1773" y="600"/>
                      <a:pt x="1894" y="703"/>
                      <a:pt x="1922" y="840"/>
                    </a:cubicBezTo>
                    <a:lnTo>
                      <a:pt x="1440" y="8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11"/>
              <p:cNvSpPr>
                <a:spLocks/>
              </p:cNvSpPr>
              <p:nvPr/>
            </p:nvSpPr>
            <p:spPr bwMode="auto">
              <a:xfrm>
                <a:off x="3784600" y="3768725"/>
                <a:ext cx="101600" cy="74612"/>
              </a:xfrm>
              <a:custGeom>
                <a:avLst/>
                <a:gdLst>
                  <a:gd name="T0" fmla="*/ 468 w 492"/>
                  <a:gd name="T1" fmla="*/ 24 h 366"/>
                  <a:gd name="T2" fmla="*/ 384 w 492"/>
                  <a:gd name="T3" fmla="*/ 24 h 366"/>
                  <a:gd name="T4" fmla="*/ 186 w 492"/>
                  <a:gd name="T5" fmla="*/ 221 h 366"/>
                  <a:gd name="T6" fmla="*/ 108 w 492"/>
                  <a:gd name="T7" fmla="*/ 144 h 366"/>
                  <a:gd name="T8" fmla="*/ 24 w 492"/>
                  <a:gd name="T9" fmla="*/ 144 h 366"/>
                  <a:gd name="T10" fmla="*/ 24 w 492"/>
                  <a:gd name="T11" fmla="*/ 228 h 366"/>
                  <a:gd name="T12" fmla="*/ 144 w 492"/>
                  <a:gd name="T13" fmla="*/ 348 h 366"/>
                  <a:gd name="T14" fmla="*/ 186 w 492"/>
                  <a:gd name="T15" fmla="*/ 366 h 366"/>
                  <a:gd name="T16" fmla="*/ 228 w 492"/>
                  <a:gd name="T17" fmla="*/ 348 h 366"/>
                  <a:gd name="T18" fmla="*/ 468 w 492"/>
                  <a:gd name="T19" fmla="*/ 108 h 366"/>
                  <a:gd name="T20" fmla="*/ 468 w 492"/>
                  <a:gd name="T21" fmla="*/ 24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2" h="366">
                    <a:moveTo>
                      <a:pt x="468" y="24"/>
                    </a:moveTo>
                    <a:cubicBezTo>
                      <a:pt x="445" y="0"/>
                      <a:pt x="407" y="0"/>
                      <a:pt x="384" y="24"/>
                    </a:cubicBezTo>
                    <a:cubicBezTo>
                      <a:pt x="186" y="221"/>
                      <a:pt x="186" y="221"/>
                      <a:pt x="186" y="221"/>
                    </a:cubicBezTo>
                    <a:cubicBezTo>
                      <a:pt x="108" y="144"/>
                      <a:pt x="108" y="144"/>
                      <a:pt x="108" y="144"/>
                    </a:cubicBezTo>
                    <a:cubicBezTo>
                      <a:pt x="85" y="120"/>
                      <a:pt x="47" y="120"/>
                      <a:pt x="24" y="144"/>
                    </a:cubicBezTo>
                    <a:cubicBezTo>
                      <a:pt x="0" y="167"/>
                      <a:pt x="0" y="205"/>
                      <a:pt x="24" y="228"/>
                    </a:cubicBezTo>
                    <a:cubicBezTo>
                      <a:pt x="144" y="348"/>
                      <a:pt x="144" y="348"/>
                      <a:pt x="144" y="348"/>
                    </a:cubicBezTo>
                    <a:cubicBezTo>
                      <a:pt x="155" y="360"/>
                      <a:pt x="171" y="366"/>
                      <a:pt x="186" y="366"/>
                    </a:cubicBezTo>
                    <a:cubicBezTo>
                      <a:pt x="201" y="366"/>
                      <a:pt x="217" y="360"/>
                      <a:pt x="228" y="348"/>
                    </a:cubicBezTo>
                    <a:cubicBezTo>
                      <a:pt x="468" y="108"/>
                      <a:pt x="468" y="108"/>
                      <a:pt x="468" y="108"/>
                    </a:cubicBezTo>
                    <a:cubicBezTo>
                      <a:pt x="492" y="85"/>
                      <a:pt x="492" y="47"/>
                      <a:pt x="468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Freeform 12"/>
              <p:cNvSpPr>
                <a:spLocks noEditPoints="1"/>
              </p:cNvSpPr>
              <p:nvPr/>
            </p:nvSpPr>
            <p:spPr bwMode="auto">
              <a:xfrm>
                <a:off x="3736975" y="3706813"/>
                <a:ext cx="198438" cy="198437"/>
              </a:xfrm>
              <a:custGeom>
                <a:avLst/>
                <a:gdLst>
                  <a:gd name="T0" fmla="*/ 480 w 964"/>
                  <a:gd name="T1" fmla="*/ 0 h 968"/>
                  <a:gd name="T2" fmla="*/ 0 w 964"/>
                  <a:gd name="T3" fmla="*/ 484 h 968"/>
                  <a:gd name="T4" fmla="*/ 480 w 964"/>
                  <a:gd name="T5" fmla="*/ 968 h 968"/>
                  <a:gd name="T6" fmla="*/ 964 w 964"/>
                  <a:gd name="T7" fmla="*/ 484 h 968"/>
                  <a:gd name="T8" fmla="*/ 480 w 964"/>
                  <a:gd name="T9" fmla="*/ 0 h 968"/>
                  <a:gd name="T10" fmla="*/ 480 w 964"/>
                  <a:gd name="T11" fmla="*/ 848 h 968"/>
                  <a:gd name="T12" fmla="*/ 120 w 964"/>
                  <a:gd name="T13" fmla="*/ 484 h 968"/>
                  <a:gd name="T14" fmla="*/ 480 w 964"/>
                  <a:gd name="T15" fmla="*/ 120 h 968"/>
                  <a:gd name="T16" fmla="*/ 844 w 964"/>
                  <a:gd name="T17" fmla="*/ 484 h 968"/>
                  <a:gd name="T18" fmla="*/ 480 w 964"/>
                  <a:gd name="T19" fmla="*/ 848 h 9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64" h="968">
                    <a:moveTo>
                      <a:pt x="480" y="0"/>
                    </a:moveTo>
                    <a:cubicBezTo>
                      <a:pt x="215" y="0"/>
                      <a:pt x="0" y="217"/>
                      <a:pt x="0" y="484"/>
                    </a:cubicBezTo>
                    <a:cubicBezTo>
                      <a:pt x="0" y="751"/>
                      <a:pt x="215" y="968"/>
                      <a:pt x="480" y="968"/>
                    </a:cubicBezTo>
                    <a:cubicBezTo>
                      <a:pt x="745" y="968"/>
                      <a:pt x="964" y="750"/>
                      <a:pt x="964" y="484"/>
                    </a:cubicBezTo>
                    <a:cubicBezTo>
                      <a:pt x="964" y="219"/>
                      <a:pt x="746" y="0"/>
                      <a:pt x="480" y="0"/>
                    </a:cubicBezTo>
                    <a:close/>
                    <a:moveTo>
                      <a:pt x="480" y="848"/>
                    </a:moveTo>
                    <a:cubicBezTo>
                      <a:pt x="281" y="848"/>
                      <a:pt x="120" y="685"/>
                      <a:pt x="120" y="484"/>
                    </a:cubicBezTo>
                    <a:cubicBezTo>
                      <a:pt x="120" y="283"/>
                      <a:pt x="281" y="120"/>
                      <a:pt x="480" y="120"/>
                    </a:cubicBezTo>
                    <a:cubicBezTo>
                      <a:pt x="677" y="120"/>
                      <a:pt x="844" y="287"/>
                      <a:pt x="844" y="484"/>
                    </a:cubicBezTo>
                    <a:cubicBezTo>
                      <a:pt x="844" y="681"/>
                      <a:pt x="677" y="848"/>
                      <a:pt x="480" y="8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6" name="Group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912263" y="3897569"/>
            <a:ext cx="1281512" cy="487738"/>
            <a:chOff x="9912263" y="3897569"/>
            <a:chExt cx="1281512" cy="48773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3" name="Freeform 52"/>
            <p:cNvSpPr/>
            <p:nvPr/>
          </p:nvSpPr>
          <p:spPr>
            <a:xfrm flipH="1">
              <a:off x="9912263" y="3897569"/>
              <a:ext cx="1281512" cy="487738"/>
            </a:xfrm>
            <a:custGeom>
              <a:avLst/>
              <a:gdLst>
                <a:gd name="connsiteX0" fmla="*/ 1281512 w 1281512"/>
                <a:gd name="connsiteY0" fmla="*/ 0 h 487738"/>
                <a:gd name="connsiteX1" fmla="*/ 256995 w 1281512"/>
                <a:gd name="connsiteY1" fmla="*/ 0 h 487738"/>
                <a:gd name="connsiteX2" fmla="*/ 256995 w 1281512"/>
                <a:gd name="connsiteY2" fmla="*/ 1323 h 487738"/>
                <a:gd name="connsiteX3" fmla="*/ 243869 w 1281512"/>
                <a:gd name="connsiteY3" fmla="*/ 0 h 487738"/>
                <a:gd name="connsiteX4" fmla="*/ 0 w 1281512"/>
                <a:gd name="connsiteY4" fmla="*/ 243869 h 487738"/>
                <a:gd name="connsiteX5" fmla="*/ 243869 w 1281512"/>
                <a:gd name="connsiteY5" fmla="*/ 487738 h 487738"/>
                <a:gd name="connsiteX6" fmla="*/ 256995 w 1281512"/>
                <a:gd name="connsiteY6" fmla="*/ 486415 h 487738"/>
                <a:gd name="connsiteX7" fmla="*/ 256995 w 1281512"/>
                <a:gd name="connsiteY7" fmla="*/ 487737 h 487738"/>
                <a:gd name="connsiteX8" fmla="*/ 1281512 w 1281512"/>
                <a:gd name="connsiteY8" fmla="*/ 487737 h 48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1512" h="487738">
                  <a:moveTo>
                    <a:pt x="1281512" y="0"/>
                  </a:moveTo>
                  <a:lnTo>
                    <a:pt x="256995" y="0"/>
                  </a:lnTo>
                  <a:lnTo>
                    <a:pt x="256995" y="1323"/>
                  </a:lnTo>
                  <a:lnTo>
                    <a:pt x="243869" y="0"/>
                  </a:lnTo>
                  <a:cubicBezTo>
                    <a:pt x="109184" y="0"/>
                    <a:pt x="0" y="109184"/>
                    <a:pt x="0" y="243869"/>
                  </a:cubicBezTo>
                  <a:cubicBezTo>
                    <a:pt x="0" y="378554"/>
                    <a:pt x="109184" y="487738"/>
                    <a:pt x="243869" y="487738"/>
                  </a:cubicBezTo>
                  <a:lnTo>
                    <a:pt x="256995" y="486415"/>
                  </a:lnTo>
                  <a:lnTo>
                    <a:pt x="256995" y="487737"/>
                  </a:lnTo>
                  <a:lnTo>
                    <a:pt x="1281512" y="487737"/>
                  </a:lnTo>
                  <a:close/>
                </a:path>
              </a:pathLst>
            </a:custGeom>
            <a:solidFill>
              <a:srgbClr val="4FD0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10813249" y="4076466"/>
              <a:ext cx="273316" cy="129944"/>
              <a:chOff x="4254500" y="2100263"/>
              <a:chExt cx="1906588" cy="906463"/>
            </a:xfrm>
          </p:grpSpPr>
          <p:sp>
            <p:nvSpPr>
              <p:cNvPr id="41" name="Freeform 5"/>
              <p:cNvSpPr>
                <a:spLocks noEditPoints="1"/>
              </p:cNvSpPr>
              <p:nvPr/>
            </p:nvSpPr>
            <p:spPr bwMode="auto">
              <a:xfrm>
                <a:off x="4254500" y="2100263"/>
                <a:ext cx="1906588" cy="906463"/>
              </a:xfrm>
              <a:custGeom>
                <a:avLst/>
                <a:gdLst>
                  <a:gd name="T0" fmla="*/ 1831 w 2048"/>
                  <a:gd name="T1" fmla="*/ 0 h 970"/>
                  <a:gd name="T2" fmla="*/ 1613 w 2048"/>
                  <a:gd name="T3" fmla="*/ 217 h 970"/>
                  <a:gd name="T4" fmla="*/ 1648 w 2048"/>
                  <a:gd name="T5" fmla="*/ 336 h 970"/>
                  <a:gd name="T6" fmla="*/ 1413 w 2048"/>
                  <a:gd name="T7" fmla="*/ 571 h 970"/>
                  <a:gd name="T8" fmla="*/ 1295 w 2048"/>
                  <a:gd name="T9" fmla="*/ 535 h 970"/>
                  <a:gd name="T10" fmla="*/ 1173 w 2048"/>
                  <a:gd name="T11" fmla="*/ 573 h 970"/>
                  <a:gd name="T12" fmla="*/ 935 w 2048"/>
                  <a:gd name="T13" fmla="*/ 336 h 970"/>
                  <a:gd name="T14" fmla="*/ 971 w 2048"/>
                  <a:gd name="T15" fmla="*/ 217 h 970"/>
                  <a:gd name="T16" fmla="*/ 753 w 2048"/>
                  <a:gd name="T17" fmla="*/ 0 h 970"/>
                  <a:gd name="T18" fmla="*/ 536 w 2048"/>
                  <a:gd name="T19" fmla="*/ 217 h 970"/>
                  <a:gd name="T20" fmla="*/ 571 w 2048"/>
                  <a:gd name="T21" fmla="*/ 336 h 970"/>
                  <a:gd name="T22" fmla="*/ 336 w 2048"/>
                  <a:gd name="T23" fmla="*/ 571 h 970"/>
                  <a:gd name="T24" fmla="*/ 217 w 2048"/>
                  <a:gd name="T25" fmla="*/ 535 h 970"/>
                  <a:gd name="T26" fmla="*/ 0 w 2048"/>
                  <a:gd name="T27" fmla="*/ 753 h 970"/>
                  <a:gd name="T28" fmla="*/ 217 w 2048"/>
                  <a:gd name="T29" fmla="*/ 970 h 970"/>
                  <a:gd name="T30" fmla="*/ 435 w 2048"/>
                  <a:gd name="T31" fmla="*/ 753 h 970"/>
                  <a:gd name="T32" fmla="*/ 400 w 2048"/>
                  <a:gd name="T33" fmla="*/ 634 h 970"/>
                  <a:gd name="T34" fmla="*/ 635 w 2048"/>
                  <a:gd name="T35" fmla="*/ 399 h 970"/>
                  <a:gd name="T36" fmla="*/ 753 w 2048"/>
                  <a:gd name="T37" fmla="*/ 435 h 970"/>
                  <a:gd name="T38" fmla="*/ 872 w 2048"/>
                  <a:gd name="T39" fmla="*/ 399 h 970"/>
                  <a:gd name="T40" fmla="*/ 1110 w 2048"/>
                  <a:gd name="T41" fmla="*/ 638 h 970"/>
                  <a:gd name="T42" fmla="*/ 1077 w 2048"/>
                  <a:gd name="T43" fmla="*/ 753 h 970"/>
                  <a:gd name="T44" fmla="*/ 1295 w 2048"/>
                  <a:gd name="T45" fmla="*/ 970 h 970"/>
                  <a:gd name="T46" fmla="*/ 1512 w 2048"/>
                  <a:gd name="T47" fmla="*/ 753 h 970"/>
                  <a:gd name="T48" fmla="*/ 1477 w 2048"/>
                  <a:gd name="T49" fmla="*/ 634 h 970"/>
                  <a:gd name="T50" fmla="*/ 1712 w 2048"/>
                  <a:gd name="T51" fmla="*/ 399 h 970"/>
                  <a:gd name="T52" fmla="*/ 1831 w 2048"/>
                  <a:gd name="T53" fmla="*/ 435 h 970"/>
                  <a:gd name="T54" fmla="*/ 2048 w 2048"/>
                  <a:gd name="T55" fmla="*/ 217 h 970"/>
                  <a:gd name="T56" fmla="*/ 1831 w 2048"/>
                  <a:gd name="T57" fmla="*/ 0 h 970"/>
                  <a:gd name="T58" fmla="*/ 217 w 2048"/>
                  <a:gd name="T59" fmla="*/ 880 h 970"/>
                  <a:gd name="T60" fmla="*/ 90 w 2048"/>
                  <a:gd name="T61" fmla="*/ 753 h 970"/>
                  <a:gd name="T62" fmla="*/ 217 w 2048"/>
                  <a:gd name="T63" fmla="*/ 625 h 970"/>
                  <a:gd name="T64" fmla="*/ 345 w 2048"/>
                  <a:gd name="T65" fmla="*/ 753 h 970"/>
                  <a:gd name="T66" fmla="*/ 217 w 2048"/>
                  <a:gd name="T67" fmla="*/ 880 h 970"/>
                  <a:gd name="T68" fmla="*/ 753 w 2048"/>
                  <a:gd name="T69" fmla="*/ 345 h 970"/>
                  <a:gd name="T70" fmla="*/ 626 w 2048"/>
                  <a:gd name="T71" fmla="*/ 217 h 970"/>
                  <a:gd name="T72" fmla="*/ 753 w 2048"/>
                  <a:gd name="T73" fmla="*/ 90 h 970"/>
                  <a:gd name="T74" fmla="*/ 881 w 2048"/>
                  <a:gd name="T75" fmla="*/ 217 h 970"/>
                  <a:gd name="T76" fmla="*/ 753 w 2048"/>
                  <a:gd name="T77" fmla="*/ 345 h 970"/>
                  <a:gd name="T78" fmla="*/ 1295 w 2048"/>
                  <a:gd name="T79" fmla="*/ 880 h 970"/>
                  <a:gd name="T80" fmla="*/ 1167 w 2048"/>
                  <a:gd name="T81" fmla="*/ 753 h 970"/>
                  <a:gd name="T82" fmla="*/ 1295 w 2048"/>
                  <a:gd name="T83" fmla="*/ 625 h 970"/>
                  <a:gd name="T84" fmla="*/ 1422 w 2048"/>
                  <a:gd name="T85" fmla="*/ 753 h 970"/>
                  <a:gd name="T86" fmla="*/ 1295 w 2048"/>
                  <a:gd name="T87" fmla="*/ 880 h 970"/>
                  <a:gd name="T88" fmla="*/ 1831 w 2048"/>
                  <a:gd name="T89" fmla="*/ 345 h 970"/>
                  <a:gd name="T90" fmla="*/ 1703 w 2048"/>
                  <a:gd name="T91" fmla="*/ 217 h 970"/>
                  <a:gd name="T92" fmla="*/ 1831 w 2048"/>
                  <a:gd name="T93" fmla="*/ 90 h 970"/>
                  <a:gd name="T94" fmla="*/ 1958 w 2048"/>
                  <a:gd name="T95" fmla="*/ 217 h 970"/>
                  <a:gd name="T96" fmla="*/ 1831 w 2048"/>
                  <a:gd name="T97" fmla="*/ 345 h 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48" h="970">
                    <a:moveTo>
                      <a:pt x="1831" y="0"/>
                    </a:moveTo>
                    <a:cubicBezTo>
                      <a:pt x="1711" y="0"/>
                      <a:pt x="1613" y="97"/>
                      <a:pt x="1613" y="217"/>
                    </a:cubicBezTo>
                    <a:cubicBezTo>
                      <a:pt x="1613" y="261"/>
                      <a:pt x="1626" y="302"/>
                      <a:pt x="1648" y="336"/>
                    </a:cubicBezTo>
                    <a:cubicBezTo>
                      <a:pt x="1413" y="571"/>
                      <a:pt x="1413" y="571"/>
                      <a:pt x="1413" y="571"/>
                    </a:cubicBezTo>
                    <a:cubicBezTo>
                      <a:pt x="1379" y="548"/>
                      <a:pt x="1339" y="535"/>
                      <a:pt x="1295" y="535"/>
                    </a:cubicBezTo>
                    <a:cubicBezTo>
                      <a:pt x="1250" y="535"/>
                      <a:pt x="1207" y="549"/>
                      <a:pt x="1173" y="573"/>
                    </a:cubicBezTo>
                    <a:cubicBezTo>
                      <a:pt x="935" y="336"/>
                      <a:pt x="935" y="336"/>
                      <a:pt x="935" y="336"/>
                    </a:cubicBezTo>
                    <a:cubicBezTo>
                      <a:pt x="958" y="302"/>
                      <a:pt x="971" y="261"/>
                      <a:pt x="971" y="217"/>
                    </a:cubicBezTo>
                    <a:cubicBezTo>
                      <a:pt x="971" y="97"/>
                      <a:pt x="873" y="0"/>
                      <a:pt x="753" y="0"/>
                    </a:cubicBezTo>
                    <a:cubicBezTo>
                      <a:pt x="633" y="0"/>
                      <a:pt x="536" y="97"/>
                      <a:pt x="536" y="217"/>
                    </a:cubicBezTo>
                    <a:cubicBezTo>
                      <a:pt x="536" y="261"/>
                      <a:pt x="549" y="302"/>
                      <a:pt x="571" y="336"/>
                    </a:cubicBezTo>
                    <a:cubicBezTo>
                      <a:pt x="336" y="571"/>
                      <a:pt x="336" y="571"/>
                      <a:pt x="336" y="571"/>
                    </a:cubicBezTo>
                    <a:cubicBezTo>
                      <a:pt x="302" y="548"/>
                      <a:pt x="261" y="535"/>
                      <a:pt x="217" y="535"/>
                    </a:cubicBezTo>
                    <a:cubicBezTo>
                      <a:pt x="98" y="535"/>
                      <a:pt x="0" y="633"/>
                      <a:pt x="0" y="753"/>
                    </a:cubicBezTo>
                    <a:cubicBezTo>
                      <a:pt x="0" y="873"/>
                      <a:pt x="98" y="970"/>
                      <a:pt x="217" y="970"/>
                    </a:cubicBezTo>
                    <a:cubicBezTo>
                      <a:pt x="337" y="970"/>
                      <a:pt x="435" y="873"/>
                      <a:pt x="435" y="753"/>
                    </a:cubicBezTo>
                    <a:cubicBezTo>
                      <a:pt x="435" y="709"/>
                      <a:pt x="422" y="668"/>
                      <a:pt x="400" y="634"/>
                    </a:cubicBezTo>
                    <a:cubicBezTo>
                      <a:pt x="635" y="399"/>
                      <a:pt x="635" y="399"/>
                      <a:pt x="635" y="399"/>
                    </a:cubicBezTo>
                    <a:cubicBezTo>
                      <a:pt x="669" y="422"/>
                      <a:pt x="709" y="435"/>
                      <a:pt x="753" y="435"/>
                    </a:cubicBezTo>
                    <a:cubicBezTo>
                      <a:pt x="797" y="435"/>
                      <a:pt x="838" y="422"/>
                      <a:pt x="872" y="399"/>
                    </a:cubicBezTo>
                    <a:cubicBezTo>
                      <a:pt x="1110" y="638"/>
                      <a:pt x="1110" y="638"/>
                      <a:pt x="1110" y="638"/>
                    </a:cubicBezTo>
                    <a:cubicBezTo>
                      <a:pt x="1090" y="671"/>
                      <a:pt x="1077" y="711"/>
                      <a:pt x="1077" y="753"/>
                    </a:cubicBezTo>
                    <a:cubicBezTo>
                      <a:pt x="1077" y="873"/>
                      <a:pt x="1175" y="970"/>
                      <a:pt x="1295" y="970"/>
                    </a:cubicBezTo>
                    <a:cubicBezTo>
                      <a:pt x="1415" y="970"/>
                      <a:pt x="1512" y="873"/>
                      <a:pt x="1512" y="753"/>
                    </a:cubicBezTo>
                    <a:cubicBezTo>
                      <a:pt x="1512" y="709"/>
                      <a:pt x="1499" y="668"/>
                      <a:pt x="1477" y="634"/>
                    </a:cubicBezTo>
                    <a:cubicBezTo>
                      <a:pt x="1712" y="399"/>
                      <a:pt x="1712" y="399"/>
                      <a:pt x="1712" y="399"/>
                    </a:cubicBezTo>
                    <a:cubicBezTo>
                      <a:pt x="1746" y="422"/>
                      <a:pt x="1787" y="435"/>
                      <a:pt x="1831" y="435"/>
                    </a:cubicBezTo>
                    <a:cubicBezTo>
                      <a:pt x="1950" y="435"/>
                      <a:pt x="2048" y="337"/>
                      <a:pt x="2048" y="217"/>
                    </a:cubicBezTo>
                    <a:cubicBezTo>
                      <a:pt x="2048" y="97"/>
                      <a:pt x="1950" y="0"/>
                      <a:pt x="1831" y="0"/>
                    </a:cubicBezTo>
                    <a:close/>
                    <a:moveTo>
                      <a:pt x="217" y="880"/>
                    </a:moveTo>
                    <a:cubicBezTo>
                      <a:pt x="147" y="880"/>
                      <a:pt x="90" y="823"/>
                      <a:pt x="90" y="753"/>
                    </a:cubicBezTo>
                    <a:cubicBezTo>
                      <a:pt x="90" y="682"/>
                      <a:pt x="147" y="625"/>
                      <a:pt x="217" y="625"/>
                    </a:cubicBezTo>
                    <a:cubicBezTo>
                      <a:pt x="288" y="625"/>
                      <a:pt x="345" y="682"/>
                      <a:pt x="345" y="753"/>
                    </a:cubicBezTo>
                    <a:cubicBezTo>
                      <a:pt x="345" y="823"/>
                      <a:pt x="288" y="880"/>
                      <a:pt x="217" y="880"/>
                    </a:cubicBezTo>
                    <a:close/>
                    <a:moveTo>
                      <a:pt x="753" y="345"/>
                    </a:moveTo>
                    <a:cubicBezTo>
                      <a:pt x="683" y="345"/>
                      <a:pt x="626" y="288"/>
                      <a:pt x="626" y="217"/>
                    </a:cubicBezTo>
                    <a:cubicBezTo>
                      <a:pt x="626" y="147"/>
                      <a:pt x="683" y="90"/>
                      <a:pt x="753" y="90"/>
                    </a:cubicBezTo>
                    <a:cubicBezTo>
                      <a:pt x="823" y="90"/>
                      <a:pt x="881" y="147"/>
                      <a:pt x="881" y="217"/>
                    </a:cubicBezTo>
                    <a:cubicBezTo>
                      <a:pt x="881" y="288"/>
                      <a:pt x="823" y="345"/>
                      <a:pt x="753" y="345"/>
                    </a:cubicBezTo>
                    <a:close/>
                    <a:moveTo>
                      <a:pt x="1295" y="880"/>
                    </a:moveTo>
                    <a:cubicBezTo>
                      <a:pt x="1225" y="880"/>
                      <a:pt x="1167" y="823"/>
                      <a:pt x="1167" y="753"/>
                    </a:cubicBezTo>
                    <a:cubicBezTo>
                      <a:pt x="1167" y="682"/>
                      <a:pt x="1225" y="625"/>
                      <a:pt x="1295" y="625"/>
                    </a:cubicBezTo>
                    <a:cubicBezTo>
                      <a:pt x="1365" y="625"/>
                      <a:pt x="1422" y="682"/>
                      <a:pt x="1422" y="753"/>
                    </a:cubicBezTo>
                    <a:cubicBezTo>
                      <a:pt x="1422" y="823"/>
                      <a:pt x="1365" y="880"/>
                      <a:pt x="1295" y="880"/>
                    </a:cubicBezTo>
                    <a:close/>
                    <a:moveTo>
                      <a:pt x="1831" y="345"/>
                    </a:moveTo>
                    <a:cubicBezTo>
                      <a:pt x="1760" y="345"/>
                      <a:pt x="1703" y="288"/>
                      <a:pt x="1703" y="217"/>
                    </a:cubicBezTo>
                    <a:cubicBezTo>
                      <a:pt x="1703" y="147"/>
                      <a:pt x="1760" y="90"/>
                      <a:pt x="1831" y="90"/>
                    </a:cubicBezTo>
                    <a:cubicBezTo>
                      <a:pt x="1901" y="90"/>
                      <a:pt x="1958" y="147"/>
                      <a:pt x="1958" y="217"/>
                    </a:cubicBezTo>
                    <a:cubicBezTo>
                      <a:pt x="1958" y="288"/>
                      <a:pt x="1901" y="345"/>
                      <a:pt x="1831" y="3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Freeform 6"/>
              <p:cNvSpPr>
                <a:spLocks/>
              </p:cNvSpPr>
              <p:nvPr/>
            </p:nvSpPr>
            <p:spPr bwMode="auto">
              <a:xfrm>
                <a:off x="4752975" y="2598738"/>
                <a:ext cx="176213" cy="174625"/>
              </a:xfrm>
              <a:custGeom>
                <a:avLst/>
                <a:gdLst>
                  <a:gd name="T0" fmla="*/ 172 w 190"/>
                  <a:gd name="T1" fmla="*/ 18 h 186"/>
                  <a:gd name="T2" fmla="*/ 109 w 190"/>
                  <a:gd name="T3" fmla="*/ 18 h 186"/>
                  <a:gd name="T4" fmla="*/ 17 w 190"/>
                  <a:gd name="T5" fmla="*/ 109 h 186"/>
                  <a:gd name="T6" fmla="*/ 17 w 190"/>
                  <a:gd name="T7" fmla="*/ 173 h 186"/>
                  <a:gd name="T8" fmla="*/ 49 w 190"/>
                  <a:gd name="T9" fmla="*/ 186 h 186"/>
                  <a:gd name="T10" fmla="*/ 81 w 190"/>
                  <a:gd name="T11" fmla="*/ 173 h 186"/>
                  <a:gd name="T12" fmla="*/ 172 w 190"/>
                  <a:gd name="T13" fmla="*/ 81 h 186"/>
                  <a:gd name="T14" fmla="*/ 172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2" y="18"/>
                    </a:moveTo>
                    <a:cubicBezTo>
                      <a:pt x="155" y="0"/>
                      <a:pt x="126" y="0"/>
                      <a:pt x="109" y="18"/>
                    </a:cubicBezTo>
                    <a:cubicBezTo>
                      <a:pt x="17" y="109"/>
                      <a:pt x="17" y="109"/>
                      <a:pt x="17" y="109"/>
                    </a:cubicBezTo>
                    <a:cubicBezTo>
                      <a:pt x="0" y="127"/>
                      <a:pt x="0" y="155"/>
                      <a:pt x="17" y="173"/>
                    </a:cubicBezTo>
                    <a:cubicBezTo>
                      <a:pt x="26" y="182"/>
                      <a:pt x="37" y="186"/>
                      <a:pt x="49" y="186"/>
                    </a:cubicBezTo>
                    <a:cubicBezTo>
                      <a:pt x="60" y="186"/>
                      <a:pt x="72" y="182"/>
                      <a:pt x="81" y="173"/>
                    </a:cubicBezTo>
                    <a:cubicBezTo>
                      <a:pt x="172" y="81"/>
                      <a:pt x="172" y="81"/>
                      <a:pt x="172" y="81"/>
                    </a:cubicBezTo>
                    <a:cubicBezTo>
                      <a:pt x="190" y="64"/>
                      <a:pt x="190" y="35"/>
                      <a:pt x="172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Freeform 7"/>
              <p:cNvSpPr>
                <a:spLocks/>
              </p:cNvSpPr>
              <p:nvPr/>
            </p:nvSpPr>
            <p:spPr bwMode="auto">
              <a:xfrm>
                <a:off x="5486400" y="2330451"/>
                <a:ext cx="177800" cy="174625"/>
              </a:xfrm>
              <a:custGeom>
                <a:avLst/>
                <a:gdLst>
                  <a:gd name="T0" fmla="*/ 173 w 190"/>
                  <a:gd name="T1" fmla="*/ 18 h 186"/>
                  <a:gd name="T2" fmla="*/ 109 w 190"/>
                  <a:gd name="T3" fmla="*/ 18 h 186"/>
                  <a:gd name="T4" fmla="*/ 18 w 190"/>
                  <a:gd name="T5" fmla="*/ 109 h 186"/>
                  <a:gd name="T6" fmla="*/ 18 w 190"/>
                  <a:gd name="T7" fmla="*/ 173 h 186"/>
                  <a:gd name="T8" fmla="*/ 50 w 190"/>
                  <a:gd name="T9" fmla="*/ 186 h 186"/>
                  <a:gd name="T10" fmla="*/ 81 w 190"/>
                  <a:gd name="T11" fmla="*/ 173 h 186"/>
                  <a:gd name="T12" fmla="*/ 173 w 190"/>
                  <a:gd name="T13" fmla="*/ 81 h 186"/>
                  <a:gd name="T14" fmla="*/ 173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3" y="18"/>
                    </a:moveTo>
                    <a:cubicBezTo>
                      <a:pt x="155" y="0"/>
                      <a:pt x="127" y="0"/>
                      <a:pt x="109" y="1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0" y="127"/>
                      <a:pt x="0" y="155"/>
                      <a:pt x="18" y="173"/>
                    </a:cubicBezTo>
                    <a:cubicBezTo>
                      <a:pt x="27" y="182"/>
                      <a:pt x="38" y="186"/>
                      <a:pt x="50" y="186"/>
                    </a:cubicBezTo>
                    <a:cubicBezTo>
                      <a:pt x="61" y="186"/>
                      <a:pt x="73" y="181"/>
                      <a:pt x="81" y="173"/>
                    </a:cubicBezTo>
                    <a:cubicBezTo>
                      <a:pt x="173" y="81"/>
                      <a:pt x="173" y="81"/>
                      <a:pt x="173" y="81"/>
                    </a:cubicBezTo>
                    <a:cubicBezTo>
                      <a:pt x="190" y="64"/>
                      <a:pt x="190" y="35"/>
                      <a:pt x="173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904" y="987558"/>
            <a:ext cx="8975028" cy="5521746"/>
          </a:xfrm>
          <a:prstGeom prst="rect">
            <a:avLst/>
          </a:prstGeom>
        </p:spPr>
      </p:pic>
      <p:sp>
        <p:nvSpPr>
          <p:cNvPr id="2" name="Freeform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85687" y="2889551"/>
            <a:ext cx="2557586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Auto Car Insurance Data consists information such as Customer lifetime value, state, gender, policy type, vehicle type, vehicle size etc.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46421" y="1389021"/>
            <a:ext cx="3001668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US" sz="3200" b="1" dirty="0">
                <a:solidFill>
                  <a:srgbClr val="FFFFFF"/>
                </a:solidFill>
                <a:latin typeface="+mj-lt"/>
              </a:rPr>
              <a:t>Data Description</a:t>
            </a:r>
          </a:p>
        </p:txBody>
      </p:sp>
      <p:cxnSp>
        <p:nvCxnSpPr>
          <p:cNvPr id="105" name="Straight Connector 10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85686" y="2631729"/>
            <a:ext cx="146304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81068" y="3621085"/>
            <a:ext cx="414478" cy="197058"/>
            <a:chOff x="4254500" y="2100263"/>
            <a:chExt cx="1906588" cy="906463"/>
          </a:xfrm>
        </p:grpSpPr>
        <p:sp>
          <p:nvSpPr>
            <p:cNvPr id="35" name="Freeform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B353CF45-7FD3-4F2B-B046-D14200DB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59FD3A-AEC5-4A8A-ACC1-E0C85D28DE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555" y="2833744"/>
            <a:ext cx="3451544" cy="157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492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2179868" y="165381"/>
            <a:ext cx="7832273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2800" b="1" dirty="0">
                <a:solidFill>
                  <a:srgbClr val="30353F"/>
                </a:solidFill>
                <a:latin typeface="+mj-lt"/>
              </a:rPr>
              <a:t>Objectives Of Data Driven</a:t>
            </a:r>
          </a:p>
          <a:p>
            <a:pPr algn="ctr">
              <a:tabLst>
                <a:tab pos="347663" algn="l"/>
              </a:tabLst>
            </a:pPr>
            <a:r>
              <a:rPr lang="en-US" sz="2800" b="1" dirty="0">
                <a:solidFill>
                  <a:srgbClr val="30353F"/>
                </a:solidFill>
                <a:latin typeface="+mj-lt"/>
              </a:rPr>
              <a:t>Analysis</a:t>
            </a:r>
          </a:p>
        </p:txBody>
      </p:sp>
      <p:grpSp>
        <p:nvGrpSpPr>
          <p:cNvPr id="61" name="Group 60" descr="This is an icon of a chart. "/>
          <p:cNvGrpSpPr/>
          <p:nvPr/>
        </p:nvGrpSpPr>
        <p:grpSpPr>
          <a:xfrm>
            <a:off x="9178091" y="4509010"/>
            <a:ext cx="377200" cy="179334"/>
            <a:chOff x="4254500" y="2100263"/>
            <a:chExt cx="1906588" cy="906463"/>
          </a:xfrm>
        </p:grpSpPr>
        <p:sp>
          <p:nvSpPr>
            <p:cNvPr id="62" name="Freeform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Freeform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A39918-4039-4D20-BF97-42EA35BF0C2B}"/>
              </a:ext>
            </a:extLst>
          </p:cNvPr>
          <p:cNvSpPr txBox="1"/>
          <p:nvPr/>
        </p:nvSpPr>
        <p:spPr>
          <a:xfrm>
            <a:off x="146012" y="1250424"/>
            <a:ext cx="6102626" cy="5442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Profitability of the firm is an important indicator of its financial stability as well as economic well being.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In a competitive market, only those firms survive which are able to make a profit. Hence, they always try to make it as large as possible. All other objectives are subjected to this primary objective.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Profit maximization objective is a time-honored objective of a firm and evidence against this objective is not conclusive or unambiguous.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Profit maximization objective has been found extremely accurate in predicting certain aspect of a firm’s behavior and trends; as such the behavior of most firms are directed towards the objective of profit maximization.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7975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CD843C5-0DBD-4721-ACAD-288CC256EF82}"/>
              </a:ext>
            </a:extLst>
          </p:cNvPr>
          <p:cNvSpPr txBox="1"/>
          <p:nvPr/>
        </p:nvSpPr>
        <p:spPr>
          <a:xfrm>
            <a:off x="4329493" y="165381"/>
            <a:ext cx="353301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2800" b="1" dirty="0">
                <a:solidFill>
                  <a:srgbClr val="30353F"/>
                </a:solidFill>
                <a:latin typeface="+mj-lt"/>
              </a:rPr>
              <a:t>Dependent Variable</a:t>
            </a:r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19D7E498-2D9B-4F60-93FF-25DEC587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DA4F62-4F2B-4F24-9B37-3BFD859E7698}"/>
              </a:ext>
            </a:extLst>
          </p:cNvPr>
          <p:cNvSpPr txBox="1"/>
          <p:nvPr/>
        </p:nvSpPr>
        <p:spPr>
          <a:xfrm>
            <a:off x="162636" y="6373458"/>
            <a:ext cx="9938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  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DDABA0-E283-44DA-A4FE-26C0B8BFB28A}"/>
              </a:ext>
            </a:extLst>
          </p:cNvPr>
          <p:cNvSpPr txBox="1"/>
          <p:nvPr/>
        </p:nvSpPr>
        <p:spPr>
          <a:xfrm>
            <a:off x="262022" y="1583931"/>
            <a:ext cx="4562796" cy="1287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/>
              <a:t>Customer Lifetime Value </a:t>
            </a:r>
            <a:r>
              <a:rPr lang="en-US" dirty="0"/>
              <a:t>- CLV is the total revenue the client will derive from their entire relationship with a customer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9777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CD843C5-0DBD-4721-ACAD-288CC256EF82}"/>
              </a:ext>
            </a:extLst>
          </p:cNvPr>
          <p:cNvSpPr txBox="1"/>
          <p:nvPr/>
        </p:nvSpPr>
        <p:spPr>
          <a:xfrm>
            <a:off x="2816256" y="165381"/>
            <a:ext cx="655948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2800" b="1" dirty="0">
                <a:solidFill>
                  <a:srgbClr val="30353F"/>
                </a:solidFill>
                <a:latin typeface="+mj-lt"/>
              </a:rPr>
              <a:t>Count Of Variables And Observations </a:t>
            </a:r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19D7E498-2D9B-4F60-93FF-25DEC587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DA4F62-4F2B-4F24-9B37-3BFD859E7698}"/>
              </a:ext>
            </a:extLst>
          </p:cNvPr>
          <p:cNvSpPr txBox="1"/>
          <p:nvPr/>
        </p:nvSpPr>
        <p:spPr>
          <a:xfrm>
            <a:off x="162636" y="6373458"/>
            <a:ext cx="9938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  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DDABA0-E283-44DA-A4FE-26C0B8BFB28A}"/>
              </a:ext>
            </a:extLst>
          </p:cNvPr>
          <p:cNvSpPr txBox="1"/>
          <p:nvPr/>
        </p:nvSpPr>
        <p:spPr>
          <a:xfrm>
            <a:off x="262022" y="1676696"/>
            <a:ext cx="4562796" cy="1702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/>
              <a:t>Customer Value Analysis Data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Customer Value Analysis Data consists of 9134 rows and 22 columns </a:t>
            </a:r>
          </a:p>
          <a:p>
            <a:pPr algn="just"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5318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CD843C5-0DBD-4721-ACAD-288CC256EF82}"/>
              </a:ext>
            </a:extLst>
          </p:cNvPr>
          <p:cNvSpPr txBox="1"/>
          <p:nvPr/>
        </p:nvSpPr>
        <p:spPr>
          <a:xfrm>
            <a:off x="4331891" y="165381"/>
            <a:ext cx="352820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2800" b="1" dirty="0">
                <a:solidFill>
                  <a:srgbClr val="30353F"/>
                </a:solidFill>
                <a:latin typeface="+mj-lt"/>
              </a:rPr>
              <a:t>Significant Variables</a:t>
            </a:r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19D7E498-2D9B-4F60-93FF-25DEC587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DA4F62-4F2B-4F24-9B37-3BFD859E7698}"/>
              </a:ext>
            </a:extLst>
          </p:cNvPr>
          <p:cNvSpPr txBox="1"/>
          <p:nvPr/>
        </p:nvSpPr>
        <p:spPr>
          <a:xfrm>
            <a:off x="162636" y="6373458"/>
            <a:ext cx="9938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  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DDABA0-E283-44DA-A4FE-26C0B8BFB28A}"/>
              </a:ext>
            </a:extLst>
          </p:cNvPr>
          <p:cNvSpPr txBox="1"/>
          <p:nvPr/>
        </p:nvSpPr>
        <p:spPr>
          <a:xfrm>
            <a:off x="262022" y="1676696"/>
            <a:ext cx="4562796" cy="4611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Name of the variables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Monthly Premium Auto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Total Claim Amount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Coverage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Education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Employment Status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Marital Status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Type of Policies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Renew Offer Type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Vehicle Class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Vehicle Size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1339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CD843C5-0DBD-4721-ACAD-288CC256EF82}"/>
              </a:ext>
            </a:extLst>
          </p:cNvPr>
          <p:cNvSpPr txBox="1"/>
          <p:nvPr/>
        </p:nvSpPr>
        <p:spPr>
          <a:xfrm>
            <a:off x="4187618" y="165381"/>
            <a:ext cx="381675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2800" b="1" dirty="0">
                <a:solidFill>
                  <a:srgbClr val="30353F"/>
                </a:solidFill>
                <a:latin typeface="+mj-lt"/>
              </a:rPr>
              <a:t>Insignificant Variables</a:t>
            </a:r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19D7E498-2D9B-4F60-93FF-25DEC587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DA4F62-4F2B-4F24-9B37-3BFD859E7698}"/>
              </a:ext>
            </a:extLst>
          </p:cNvPr>
          <p:cNvSpPr txBox="1"/>
          <p:nvPr/>
        </p:nvSpPr>
        <p:spPr>
          <a:xfrm>
            <a:off x="162636" y="6373458"/>
            <a:ext cx="9938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  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DDABA0-E283-44DA-A4FE-26C0B8BFB28A}"/>
              </a:ext>
            </a:extLst>
          </p:cNvPr>
          <p:cNvSpPr txBox="1"/>
          <p:nvPr/>
        </p:nvSpPr>
        <p:spPr>
          <a:xfrm>
            <a:off x="262022" y="1676696"/>
            <a:ext cx="4562796" cy="3780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Name of the variables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Customer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Response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Gender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Location Code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Policy Type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Policy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Sales Channel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179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CD843C5-0DBD-4721-ACAD-288CC256EF82}"/>
              </a:ext>
            </a:extLst>
          </p:cNvPr>
          <p:cNvSpPr txBox="1"/>
          <p:nvPr/>
        </p:nvSpPr>
        <p:spPr>
          <a:xfrm>
            <a:off x="3417366" y="165381"/>
            <a:ext cx="5357236" cy="7078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2800" b="1" dirty="0">
                <a:solidFill>
                  <a:srgbClr val="30353F"/>
                </a:solidFill>
                <a:latin typeface="+mj-lt"/>
              </a:rPr>
              <a:t>Graphical Display Of Variables</a:t>
            </a:r>
          </a:p>
          <a:p>
            <a:pPr algn="ctr">
              <a:tabLst>
                <a:tab pos="347663" algn="l"/>
              </a:tabLst>
            </a:pPr>
            <a:r>
              <a:rPr lang="en-US" b="1" dirty="0">
                <a:solidFill>
                  <a:srgbClr val="30353F"/>
                </a:solidFill>
                <a:latin typeface="+mj-lt"/>
              </a:rPr>
              <a:t>Exploring Multiple Continuous Variable</a:t>
            </a:r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19D7E498-2D9B-4F60-93FF-25DEC587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DA4F62-4F2B-4F24-9B37-3BFD859E7698}"/>
              </a:ext>
            </a:extLst>
          </p:cNvPr>
          <p:cNvSpPr txBox="1"/>
          <p:nvPr/>
        </p:nvSpPr>
        <p:spPr>
          <a:xfrm>
            <a:off x="162636" y="6373458"/>
            <a:ext cx="9938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  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EAB303-C464-4508-B0CC-E3C4D8FF5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3267"/>
            <a:ext cx="12192000" cy="581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986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Data_Driven_Financial_Corporate.potx" id="{AF0BB5A1-6D8A-4FE6-8E42-5BDD7830AEFF}" vid="{0057B11C-41A7-4209-873B-0AFB0F6811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Data-driven PowerPoint, from 24Slides</Template>
  <TotalTime>580</TotalTime>
  <Words>741</Words>
  <Application>Microsoft Office PowerPoint</Application>
  <PresentationFormat>Widescreen</PresentationFormat>
  <Paragraphs>156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Segoe UI Light</vt:lpstr>
      <vt:lpstr>Wingdings</vt:lpstr>
      <vt:lpstr>Office Theme</vt:lpstr>
      <vt:lpstr>Slide 1</vt:lpstr>
      <vt:lpstr>Slide 10</vt:lpstr>
      <vt:lpstr>Slide 10</vt:lpstr>
      <vt:lpstr>Slide 2</vt:lpstr>
      <vt:lpstr>Slide 3</vt:lpstr>
      <vt:lpstr>Slide 3</vt:lpstr>
      <vt:lpstr>Slide 3</vt:lpstr>
      <vt:lpstr>Slide 3</vt:lpstr>
      <vt:lpstr>Slide 3</vt:lpstr>
      <vt:lpstr>Slide 3</vt:lpstr>
      <vt:lpstr>Slide 3</vt:lpstr>
      <vt:lpstr>Slide 3</vt:lpstr>
      <vt:lpstr>Slide 3</vt:lpstr>
      <vt:lpstr>Slide 3</vt:lpstr>
      <vt:lpstr>Slide 5</vt:lpstr>
      <vt:lpstr>Slide 5</vt:lpstr>
      <vt:lpstr>Slide 5</vt:lpstr>
      <vt:lpstr>Slide 6</vt:lpstr>
      <vt:lpstr>Slide 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Rishwanth Ravindran</dc:creator>
  <cp:lastModifiedBy>Rishwanth Ravindran</cp:lastModifiedBy>
  <cp:revision>43</cp:revision>
  <dcterms:created xsi:type="dcterms:W3CDTF">2020-11-13T06:22:32Z</dcterms:created>
  <dcterms:modified xsi:type="dcterms:W3CDTF">2020-12-20T14:40:27Z</dcterms:modified>
</cp:coreProperties>
</file>