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92876-8025-42E9-8B88-6075355E9D5B}" v="555" dt="2024-04-15T13:53:59.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F2445-A2DD-4F6C-AC27-C0551DB78AD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388B11D-CEC3-48D9-A3DE-420E568B5CDC}">
      <dgm:prSet custT="1"/>
      <dgm:spPr/>
      <dgm:t>
        <a:bodyPr/>
        <a:lstStyle/>
        <a:p>
          <a:pPr rtl="0"/>
          <a:r>
            <a:rPr lang="en-US" sz="1800" dirty="0"/>
            <a:t>A business application dashboard</a:t>
          </a:r>
          <a:r>
            <a:rPr lang="en-US" sz="1800" dirty="0">
              <a:latin typeface="Neue Haas Grotesk Text Pro"/>
            </a:rPr>
            <a:t> can</a:t>
          </a:r>
          <a:r>
            <a:rPr lang="en-US" sz="1800" dirty="0"/>
            <a:t> </a:t>
          </a:r>
          <a:r>
            <a:rPr lang="en-US" sz="1800" dirty="0">
              <a:latin typeface="Neue Haas Grotesk Text Pro"/>
            </a:rPr>
            <a:t>extend the</a:t>
          </a:r>
          <a:r>
            <a:rPr lang="en-US" sz="1800" dirty="0"/>
            <a:t> utility of the smart home to corporate </a:t>
          </a:r>
          <a:r>
            <a:rPr lang="en-US" sz="1800" dirty="0">
              <a:latin typeface="Neue Haas Grotesk Text Pro"/>
            </a:rPr>
            <a:t>settings and thus enabling</a:t>
          </a:r>
          <a:r>
            <a:rPr lang="en-US" sz="1800" dirty="0"/>
            <a:t> centralized control of IoT devices across various office locations</a:t>
          </a:r>
        </a:p>
      </dgm:t>
    </dgm:pt>
    <dgm:pt modelId="{2BB6D2EB-D6D9-4CFA-8512-0A2435535959}" type="parTrans" cxnId="{20C3C3A5-94D7-4C46-AE6C-D6F4773D52F7}">
      <dgm:prSet/>
      <dgm:spPr/>
      <dgm:t>
        <a:bodyPr/>
        <a:lstStyle/>
        <a:p>
          <a:endParaRPr lang="en-US"/>
        </a:p>
      </dgm:t>
    </dgm:pt>
    <dgm:pt modelId="{D5FE3215-0661-4B03-840D-89A2A423181A}" type="sibTrans" cxnId="{20C3C3A5-94D7-4C46-AE6C-D6F4773D52F7}">
      <dgm:prSet/>
      <dgm:spPr/>
      <dgm:t>
        <a:bodyPr/>
        <a:lstStyle/>
        <a:p>
          <a:endParaRPr lang="en-US"/>
        </a:p>
      </dgm:t>
    </dgm:pt>
    <dgm:pt modelId="{F38C8492-BE24-4BC8-9946-879DDCBC8AAE}">
      <dgm:prSet custT="1"/>
      <dgm:spPr/>
      <dgm:t>
        <a:bodyPr/>
        <a:lstStyle/>
        <a:p>
          <a:r>
            <a:rPr lang="en-US" sz="1800" dirty="0"/>
            <a:t>This dashboard </a:t>
          </a:r>
          <a:r>
            <a:rPr lang="en-US" sz="1800" dirty="0">
              <a:latin typeface="Neue Haas Grotesk Text Pro"/>
            </a:rPr>
            <a:t>can</a:t>
          </a:r>
          <a:r>
            <a:rPr lang="en-US" sz="1800" dirty="0"/>
            <a:t> provide managers with real-time data on the status and performance of each device, ensuring seamless operation and maintenance</a:t>
          </a:r>
        </a:p>
      </dgm:t>
    </dgm:pt>
    <dgm:pt modelId="{93CC474F-4A95-40D5-AEAC-E24642CC7330}" type="parTrans" cxnId="{932B301E-0AAB-4C26-8A5A-4147EF509D4C}">
      <dgm:prSet/>
      <dgm:spPr/>
      <dgm:t>
        <a:bodyPr/>
        <a:lstStyle/>
        <a:p>
          <a:endParaRPr lang="en-US"/>
        </a:p>
      </dgm:t>
    </dgm:pt>
    <dgm:pt modelId="{926D6961-E63E-4D47-A81F-8D56E083CBD9}" type="sibTrans" cxnId="{932B301E-0AAB-4C26-8A5A-4147EF509D4C}">
      <dgm:prSet/>
      <dgm:spPr/>
      <dgm:t>
        <a:bodyPr/>
        <a:lstStyle/>
        <a:p>
          <a:endParaRPr lang="en-US"/>
        </a:p>
      </dgm:t>
    </dgm:pt>
    <dgm:pt modelId="{B6AB3CD2-736F-41FB-8F70-ACFF1C3CC4A3}" type="pres">
      <dgm:prSet presAssocID="{C7EF2445-A2DD-4F6C-AC27-C0551DB78AD2}" presName="hierChild1" presStyleCnt="0">
        <dgm:presLayoutVars>
          <dgm:chPref val="1"/>
          <dgm:dir/>
          <dgm:animOne val="branch"/>
          <dgm:animLvl val="lvl"/>
          <dgm:resizeHandles/>
        </dgm:presLayoutVars>
      </dgm:prSet>
      <dgm:spPr/>
    </dgm:pt>
    <dgm:pt modelId="{81B211C9-949B-474A-83E5-73387C7074AC}" type="pres">
      <dgm:prSet presAssocID="{8388B11D-CEC3-48D9-A3DE-420E568B5CDC}" presName="hierRoot1" presStyleCnt="0"/>
      <dgm:spPr/>
    </dgm:pt>
    <dgm:pt modelId="{5267573F-200F-4510-A274-0F8ADA08D1EC}" type="pres">
      <dgm:prSet presAssocID="{8388B11D-CEC3-48D9-A3DE-420E568B5CDC}" presName="composite" presStyleCnt="0"/>
      <dgm:spPr/>
    </dgm:pt>
    <dgm:pt modelId="{3F2D74A0-1797-4D57-B45F-09729C7A07BD}" type="pres">
      <dgm:prSet presAssocID="{8388B11D-CEC3-48D9-A3DE-420E568B5CDC}" presName="background" presStyleLbl="node0" presStyleIdx="0" presStyleCnt="2"/>
      <dgm:spPr/>
    </dgm:pt>
    <dgm:pt modelId="{D526BA1A-49B4-41AF-B57C-16D1CDDD2A91}" type="pres">
      <dgm:prSet presAssocID="{8388B11D-CEC3-48D9-A3DE-420E568B5CDC}" presName="text" presStyleLbl="fgAcc0" presStyleIdx="0" presStyleCnt="2">
        <dgm:presLayoutVars>
          <dgm:chPref val="3"/>
        </dgm:presLayoutVars>
      </dgm:prSet>
      <dgm:spPr/>
    </dgm:pt>
    <dgm:pt modelId="{D632A4AD-8B80-4784-8510-699B9B16D834}" type="pres">
      <dgm:prSet presAssocID="{8388B11D-CEC3-48D9-A3DE-420E568B5CDC}" presName="hierChild2" presStyleCnt="0"/>
      <dgm:spPr/>
    </dgm:pt>
    <dgm:pt modelId="{4A9BB09E-BD41-493B-82D1-9D2135A601BE}" type="pres">
      <dgm:prSet presAssocID="{F38C8492-BE24-4BC8-9946-879DDCBC8AAE}" presName="hierRoot1" presStyleCnt="0"/>
      <dgm:spPr/>
    </dgm:pt>
    <dgm:pt modelId="{730B0F09-FFCF-4757-BB3C-E8291C802B24}" type="pres">
      <dgm:prSet presAssocID="{F38C8492-BE24-4BC8-9946-879DDCBC8AAE}" presName="composite" presStyleCnt="0"/>
      <dgm:spPr/>
    </dgm:pt>
    <dgm:pt modelId="{B1EE10C6-0B64-40FE-8791-2729827B4E4B}" type="pres">
      <dgm:prSet presAssocID="{F38C8492-BE24-4BC8-9946-879DDCBC8AAE}" presName="background" presStyleLbl="node0" presStyleIdx="1" presStyleCnt="2"/>
      <dgm:spPr/>
    </dgm:pt>
    <dgm:pt modelId="{9D87E0B0-722B-41D1-91F8-F0740F9A7C40}" type="pres">
      <dgm:prSet presAssocID="{F38C8492-BE24-4BC8-9946-879DDCBC8AAE}" presName="text" presStyleLbl="fgAcc0" presStyleIdx="1" presStyleCnt="2">
        <dgm:presLayoutVars>
          <dgm:chPref val="3"/>
        </dgm:presLayoutVars>
      </dgm:prSet>
      <dgm:spPr/>
    </dgm:pt>
    <dgm:pt modelId="{73C8070F-76E3-4CE0-BA30-958CC5D5540E}" type="pres">
      <dgm:prSet presAssocID="{F38C8492-BE24-4BC8-9946-879DDCBC8AAE}" presName="hierChild2" presStyleCnt="0"/>
      <dgm:spPr/>
    </dgm:pt>
  </dgm:ptLst>
  <dgm:cxnLst>
    <dgm:cxn modelId="{9C911318-36AC-48B7-8EED-F289E2D5E1A8}" type="presOf" srcId="{C7EF2445-A2DD-4F6C-AC27-C0551DB78AD2}" destId="{B6AB3CD2-736F-41FB-8F70-ACFF1C3CC4A3}" srcOrd="0" destOrd="0" presId="urn:microsoft.com/office/officeart/2005/8/layout/hierarchy1"/>
    <dgm:cxn modelId="{932B301E-0AAB-4C26-8A5A-4147EF509D4C}" srcId="{C7EF2445-A2DD-4F6C-AC27-C0551DB78AD2}" destId="{F38C8492-BE24-4BC8-9946-879DDCBC8AAE}" srcOrd="1" destOrd="0" parTransId="{93CC474F-4A95-40D5-AEAC-E24642CC7330}" sibTransId="{926D6961-E63E-4D47-A81F-8D56E083CBD9}"/>
    <dgm:cxn modelId="{23CD794C-A9AB-4149-9C74-7C8F9F204DAA}" type="presOf" srcId="{8388B11D-CEC3-48D9-A3DE-420E568B5CDC}" destId="{D526BA1A-49B4-41AF-B57C-16D1CDDD2A91}" srcOrd="0" destOrd="0" presId="urn:microsoft.com/office/officeart/2005/8/layout/hierarchy1"/>
    <dgm:cxn modelId="{20C3C3A5-94D7-4C46-AE6C-D6F4773D52F7}" srcId="{C7EF2445-A2DD-4F6C-AC27-C0551DB78AD2}" destId="{8388B11D-CEC3-48D9-A3DE-420E568B5CDC}" srcOrd="0" destOrd="0" parTransId="{2BB6D2EB-D6D9-4CFA-8512-0A2435535959}" sibTransId="{D5FE3215-0661-4B03-840D-89A2A423181A}"/>
    <dgm:cxn modelId="{776BCECF-9913-4D05-9862-D32485F867C3}" type="presOf" srcId="{F38C8492-BE24-4BC8-9946-879DDCBC8AAE}" destId="{9D87E0B0-722B-41D1-91F8-F0740F9A7C40}" srcOrd="0" destOrd="0" presId="urn:microsoft.com/office/officeart/2005/8/layout/hierarchy1"/>
    <dgm:cxn modelId="{568AEB28-AFF7-47E4-99F3-97A710E9979F}" type="presParOf" srcId="{B6AB3CD2-736F-41FB-8F70-ACFF1C3CC4A3}" destId="{81B211C9-949B-474A-83E5-73387C7074AC}" srcOrd="0" destOrd="0" presId="urn:microsoft.com/office/officeart/2005/8/layout/hierarchy1"/>
    <dgm:cxn modelId="{AF43FB67-5F7D-4C00-BE5F-915D9506D5CC}" type="presParOf" srcId="{81B211C9-949B-474A-83E5-73387C7074AC}" destId="{5267573F-200F-4510-A274-0F8ADA08D1EC}" srcOrd="0" destOrd="0" presId="urn:microsoft.com/office/officeart/2005/8/layout/hierarchy1"/>
    <dgm:cxn modelId="{B43DF253-79AC-4701-86C8-17DBDE79FC56}" type="presParOf" srcId="{5267573F-200F-4510-A274-0F8ADA08D1EC}" destId="{3F2D74A0-1797-4D57-B45F-09729C7A07BD}" srcOrd="0" destOrd="0" presId="urn:microsoft.com/office/officeart/2005/8/layout/hierarchy1"/>
    <dgm:cxn modelId="{58DC2AA8-2857-43A2-9F0B-069FAA9F1F55}" type="presParOf" srcId="{5267573F-200F-4510-A274-0F8ADA08D1EC}" destId="{D526BA1A-49B4-41AF-B57C-16D1CDDD2A91}" srcOrd="1" destOrd="0" presId="urn:microsoft.com/office/officeart/2005/8/layout/hierarchy1"/>
    <dgm:cxn modelId="{80CC50A7-93CC-4A1B-9033-0CB135D0E1AC}" type="presParOf" srcId="{81B211C9-949B-474A-83E5-73387C7074AC}" destId="{D632A4AD-8B80-4784-8510-699B9B16D834}" srcOrd="1" destOrd="0" presId="urn:microsoft.com/office/officeart/2005/8/layout/hierarchy1"/>
    <dgm:cxn modelId="{6060E94A-A5B2-4760-8E02-C2B2A3F94885}" type="presParOf" srcId="{B6AB3CD2-736F-41FB-8F70-ACFF1C3CC4A3}" destId="{4A9BB09E-BD41-493B-82D1-9D2135A601BE}" srcOrd="1" destOrd="0" presId="urn:microsoft.com/office/officeart/2005/8/layout/hierarchy1"/>
    <dgm:cxn modelId="{E5A62AA1-AF86-42FB-BC86-F7235F4B481F}" type="presParOf" srcId="{4A9BB09E-BD41-493B-82D1-9D2135A601BE}" destId="{730B0F09-FFCF-4757-BB3C-E8291C802B24}" srcOrd="0" destOrd="0" presId="urn:microsoft.com/office/officeart/2005/8/layout/hierarchy1"/>
    <dgm:cxn modelId="{A828B0EB-2140-4087-8145-6687BC293654}" type="presParOf" srcId="{730B0F09-FFCF-4757-BB3C-E8291C802B24}" destId="{B1EE10C6-0B64-40FE-8791-2729827B4E4B}" srcOrd="0" destOrd="0" presId="urn:microsoft.com/office/officeart/2005/8/layout/hierarchy1"/>
    <dgm:cxn modelId="{FF7893AC-2D53-4AA2-B4F8-7352AEEAD483}" type="presParOf" srcId="{730B0F09-FFCF-4757-BB3C-E8291C802B24}" destId="{9D87E0B0-722B-41D1-91F8-F0740F9A7C40}" srcOrd="1" destOrd="0" presId="urn:microsoft.com/office/officeart/2005/8/layout/hierarchy1"/>
    <dgm:cxn modelId="{0F2849FD-3EB1-4CAF-ADC0-C6E0DD614187}" type="presParOf" srcId="{4A9BB09E-BD41-493B-82D1-9D2135A601BE}" destId="{73C8070F-76E3-4CE0-BA30-958CC5D554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5DAA7-BD47-4345-8F88-834E198F4E3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0C09AE-84F7-4DA6-9088-0DC7B912D029}">
      <dgm:prSet custT="1"/>
      <dgm:spPr/>
      <dgm:t>
        <a:bodyPr/>
        <a:lstStyle/>
        <a:p>
          <a:pPr>
            <a:lnSpc>
              <a:spcPct val="100000"/>
            </a:lnSpc>
          </a:pPr>
          <a:r>
            <a:rPr lang="en-US" sz="1800" dirty="0"/>
            <a:t>As</a:t>
          </a:r>
          <a:r>
            <a:rPr lang="en-US" sz="1800" dirty="0">
              <a:latin typeface="Neue Haas Grotesk Text Pro"/>
            </a:rPr>
            <a:t> the IoT network</a:t>
          </a:r>
          <a:r>
            <a:rPr lang="en-US" sz="1800" dirty="0"/>
            <a:t> </a:t>
          </a:r>
          <a:r>
            <a:rPr lang="en-US" sz="1800" dirty="0">
              <a:latin typeface="Neue Haas Grotesk Text Pro"/>
            </a:rPr>
            <a:t>expands, the</a:t>
          </a:r>
          <a:r>
            <a:rPr lang="en-US" sz="1800" dirty="0"/>
            <a:t> enhancement of data communication security becomes paramount</a:t>
          </a:r>
        </a:p>
      </dgm:t>
    </dgm:pt>
    <dgm:pt modelId="{DE1BC5B2-4ACF-4E79-8B58-80E5823A9F3C}" type="parTrans" cxnId="{859A2898-04BF-4E9C-960D-EB06731224D5}">
      <dgm:prSet/>
      <dgm:spPr/>
      <dgm:t>
        <a:bodyPr/>
        <a:lstStyle/>
        <a:p>
          <a:endParaRPr lang="en-US"/>
        </a:p>
      </dgm:t>
    </dgm:pt>
    <dgm:pt modelId="{D660C7EA-EA99-4AA5-89F3-88883E96BAE5}" type="sibTrans" cxnId="{859A2898-04BF-4E9C-960D-EB06731224D5}">
      <dgm:prSet/>
      <dgm:spPr/>
      <dgm:t>
        <a:bodyPr/>
        <a:lstStyle/>
        <a:p>
          <a:endParaRPr lang="en-US"/>
        </a:p>
      </dgm:t>
    </dgm:pt>
    <dgm:pt modelId="{33EFC30D-94D0-42C3-AE79-8D4A99D53F07}">
      <dgm:prSet custT="1"/>
      <dgm:spPr/>
      <dgm:t>
        <a:bodyPr/>
        <a:lstStyle/>
        <a:p>
          <a:pPr>
            <a:lnSpc>
              <a:spcPct val="100000"/>
            </a:lnSpc>
          </a:pPr>
          <a:r>
            <a:rPr lang="en-US" sz="1800" dirty="0"/>
            <a:t>Upgraded encryption protocols and security measures will be essential to protect against evolving threats, </a:t>
          </a:r>
          <a:r>
            <a:rPr lang="en-US" sz="1800" dirty="0">
              <a:latin typeface="Neue Haas Grotesk Text Pro"/>
            </a:rPr>
            <a:t>making sure that</a:t>
          </a:r>
          <a:r>
            <a:rPr lang="en-US" sz="1800" dirty="0"/>
            <a:t> all business communications remain secure and confidential</a:t>
          </a:r>
        </a:p>
      </dgm:t>
    </dgm:pt>
    <dgm:pt modelId="{F35A085A-7F6F-4371-8919-823E81264082}" type="parTrans" cxnId="{75655D95-9419-49CF-9A7B-3FB3CE0051D4}">
      <dgm:prSet/>
      <dgm:spPr/>
      <dgm:t>
        <a:bodyPr/>
        <a:lstStyle/>
        <a:p>
          <a:endParaRPr lang="en-US"/>
        </a:p>
      </dgm:t>
    </dgm:pt>
    <dgm:pt modelId="{B50AF488-B20C-4850-A3D4-31942550D92F}" type="sibTrans" cxnId="{75655D95-9419-49CF-9A7B-3FB3CE0051D4}">
      <dgm:prSet/>
      <dgm:spPr/>
      <dgm:t>
        <a:bodyPr/>
        <a:lstStyle/>
        <a:p>
          <a:endParaRPr lang="en-US"/>
        </a:p>
      </dgm:t>
    </dgm:pt>
    <dgm:pt modelId="{E4CAC5D4-ECF5-4CB7-9542-78889E0740C5}">
      <dgm:prSet phldr="0" custT="1"/>
      <dgm:spPr/>
      <dgm:t>
        <a:bodyPr/>
        <a:lstStyle/>
        <a:p>
          <a:pPr>
            <a:lnSpc>
              <a:spcPct val="100000"/>
            </a:lnSpc>
          </a:pPr>
          <a:endParaRPr lang="en-US" sz="1800" dirty="0">
            <a:latin typeface="Neue Haas Grotesk Text Pro"/>
          </a:endParaRPr>
        </a:p>
      </dgm:t>
    </dgm:pt>
    <dgm:pt modelId="{AA036068-4600-4EA8-90CF-FCC3CD47FE8B}" type="parTrans" cxnId="{792583DF-A7D7-48FC-8DD4-BEBF51DCBE4D}">
      <dgm:prSet/>
      <dgm:spPr/>
      <dgm:t>
        <a:bodyPr/>
        <a:lstStyle/>
        <a:p>
          <a:endParaRPr lang="en-US"/>
        </a:p>
      </dgm:t>
    </dgm:pt>
    <dgm:pt modelId="{1670529E-300A-44CB-8CB4-3091F9E985AC}" type="sibTrans" cxnId="{792583DF-A7D7-48FC-8DD4-BEBF51DCBE4D}">
      <dgm:prSet/>
      <dgm:spPr/>
      <dgm:t>
        <a:bodyPr/>
        <a:lstStyle/>
        <a:p>
          <a:endParaRPr lang="en-US"/>
        </a:p>
      </dgm:t>
    </dgm:pt>
    <dgm:pt modelId="{F2904195-4300-4E4F-AF43-2747A21E15C8}" type="pres">
      <dgm:prSet presAssocID="{BAA5DAA7-BD47-4345-8F88-834E198F4E31}" presName="root" presStyleCnt="0">
        <dgm:presLayoutVars>
          <dgm:dir/>
          <dgm:resizeHandles val="exact"/>
        </dgm:presLayoutVars>
      </dgm:prSet>
      <dgm:spPr/>
    </dgm:pt>
    <dgm:pt modelId="{D310D4D8-FADA-4C34-B670-C9887DE0CF18}" type="pres">
      <dgm:prSet presAssocID="{420C09AE-84F7-4DA6-9088-0DC7B912D029}" presName="compNode" presStyleCnt="0"/>
      <dgm:spPr/>
    </dgm:pt>
    <dgm:pt modelId="{F1C8DF24-3E51-4D28-A758-2BC6AAAF5C33}" type="pres">
      <dgm:prSet presAssocID="{420C09AE-84F7-4DA6-9088-0DC7B912D0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028B8F51-8EE6-4D39-B03A-4A49CF2C92C9}" type="pres">
      <dgm:prSet presAssocID="{420C09AE-84F7-4DA6-9088-0DC7B912D029}" presName="spaceRect" presStyleCnt="0"/>
      <dgm:spPr/>
    </dgm:pt>
    <dgm:pt modelId="{BD40BCDF-F19C-4B15-8BC0-E3FBD76C8293}" type="pres">
      <dgm:prSet presAssocID="{420C09AE-84F7-4DA6-9088-0DC7B912D029}" presName="textRect" presStyleLbl="revTx" presStyleIdx="0" presStyleCnt="3">
        <dgm:presLayoutVars>
          <dgm:chMax val="1"/>
          <dgm:chPref val="1"/>
        </dgm:presLayoutVars>
      </dgm:prSet>
      <dgm:spPr/>
    </dgm:pt>
    <dgm:pt modelId="{3C7C45AC-59AF-47DD-BEDF-366CEF7C2BF2}" type="pres">
      <dgm:prSet presAssocID="{D660C7EA-EA99-4AA5-89F3-88883E96BAE5}" presName="sibTrans" presStyleCnt="0"/>
      <dgm:spPr/>
    </dgm:pt>
    <dgm:pt modelId="{F04C26F8-FBAB-4DD2-95E2-787420461B54}" type="pres">
      <dgm:prSet presAssocID="{E4CAC5D4-ECF5-4CB7-9542-78889E0740C5}" presName="compNode" presStyleCnt="0"/>
      <dgm:spPr/>
    </dgm:pt>
    <dgm:pt modelId="{E93743F4-21B7-49B8-96EC-C997EDF13529}" type="pres">
      <dgm:prSet presAssocID="{E4CAC5D4-ECF5-4CB7-9542-78889E0740C5}" presName="iconRect" presStyleLbl="node1" presStyleIdx="1" presStyleCnt="3"/>
      <dgm:spPr>
        <a:solidFill>
          <a:schemeClr val="accent4"/>
        </a:solidFill>
      </dgm:spPr>
    </dgm:pt>
    <dgm:pt modelId="{57F0AC57-4DAF-45B0-82CC-AAD726D9F220}" type="pres">
      <dgm:prSet presAssocID="{E4CAC5D4-ECF5-4CB7-9542-78889E0740C5}" presName="spaceRect" presStyleCnt="0"/>
      <dgm:spPr/>
    </dgm:pt>
    <dgm:pt modelId="{997B496E-5B0C-4240-8C35-08CF46E1240C}" type="pres">
      <dgm:prSet presAssocID="{E4CAC5D4-ECF5-4CB7-9542-78889E0740C5}" presName="textRect" presStyleLbl="revTx" presStyleIdx="1" presStyleCnt="3">
        <dgm:presLayoutVars>
          <dgm:chMax val="1"/>
          <dgm:chPref val="1"/>
        </dgm:presLayoutVars>
      </dgm:prSet>
      <dgm:spPr/>
    </dgm:pt>
    <dgm:pt modelId="{76FE75FB-89D5-4A6A-8870-F783F4B99113}" type="pres">
      <dgm:prSet presAssocID="{1670529E-300A-44CB-8CB4-3091F9E985AC}" presName="sibTrans" presStyleCnt="0"/>
      <dgm:spPr/>
    </dgm:pt>
    <dgm:pt modelId="{54E3EFD8-7505-4AED-B5A8-B263F4E09D9C}" type="pres">
      <dgm:prSet presAssocID="{33EFC30D-94D0-42C3-AE79-8D4A99D53F07}" presName="compNode" presStyleCnt="0"/>
      <dgm:spPr/>
    </dgm:pt>
    <dgm:pt modelId="{9D157D5D-5300-4937-8CFC-561271A52F49}" type="pres">
      <dgm:prSet presAssocID="{33EFC30D-94D0-42C3-AE79-8D4A99D53F07}"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F7F575C-803C-430E-8B22-05422AF99FB7}" type="pres">
      <dgm:prSet presAssocID="{33EFC30D-94D0-42C3-AE79-8D4A99D53F07}" presName="spaceRect" presStyleCnt="0"/>
      <dgm:spPr/>
    </dgm:pt>
    <dgm:pt modelId="{83F1EEAB-1141-4139-A366-AE6F33FD7264}" type="pres">
      <dgm:prSet presAssocID="{33EFC30D-94D0-42C3-AE79-8D4A99D53F07}" presName="textRect" presStyleLbl="revTx" presStyleIdx="2" presStyleCnt="3" custScaleX="146160">
        <dgm:presLayoutVars>
          <dgm:chMax val="1"/>
          <dgm:chPref val="1"/>
        </dgm:presLayoutVars>
      </dgm:prSet>
      <dgm:spPr/>
    </dgm:pt>
  </dgm:ptLst>
  <dgm:cxnLst>
    <dgm:cxn modelId="{1FB34C18-6FC2-4972-94D9-6211C8A5277D}" type="presOf" srcId="{BAA5DAA7-BD47-4345-8F88-834E198F4E31}" destId="{F2904195-4300-4E4F-AF43-2747A21E15C8}" srcOrd="0" destOrd="0" presId="urn:microsoft.com/office/officeart/2018/2/layout/IconLabelList"/>
    <dgm:cxn modelId="{9A309339-1747-4156-9D4E-C0D0C8ED6287}" type="presOf" srcId="{E4CAC5D4-ECF5-4CB7-9542-78889E0740C5}" destId="{997B496E-5B0C-4240-8C35-08CF46E1240C}" srcOrd="0" destOrd="0" presId="urn:microsoft.com/office/officeart/2018/2/layout/IconLabelList"/>
    <dgm:cxn modelId="{8223024F-878F-4BFF-B996-7EC27978AEAA}" type="presOf" srcId="{420C09AE-84F7-4DA6-9088-0DC7B912D029}" destId="{BD40BCDF-F19C-4B15-8BC0-E3FBD76C8293}" srcOrd="0" destOrd="0" presId="urn:microsoft.com/office/officeart/2018/2/layout/IconLabelList"/>
    <dgm:cxn modelId="{ECB52B7D-CADD-4134-A7F6-8C190340367F}" type="presOf" srcId="{33EFC30D-94D0-42C3-AE79-8D4A99D53F07}" destId="{83F1EEAB-1141-4139-A366-AE6F33FD7264}" srcOrd="0" destOrd="0" presId="urn:microsoft.com/office/officeart/2018/2/layout/IconLabelList"/>
    <dgm:cxn modelId="{75655D95-9419-49CF-9A7B-3FB3CE0051D4}" srcId="{BAA5DAA7-BD47-4345-8F88-834E198F4E31}" destId="{33EFC30D-94D0-42C3-AE79-8D4A99D53F07}" srcOrd="2" destOrd="0" parTransId="{F35A085A-7F6F-4371-8919-823E81264082}" sibTransId="{B50AF488-B20C-4850-A3D4-31942550D92F}"/>
    <dgm:cxn modelId="{859A2898-04BF-4E9C-960D-EB06731224D5}" srcId="{BAA5DAA7-BD47-4345-8F88-834E198F4E31}" destId="{420C09AE-84F7-4DA6-9088-0DC7B912D029}" srcOrd="0" destOrd="0" parTransId="{DE1BC5B2-4ACF-4E79-8B58-80E5823A9F3C}" sibTransId="{D660C7EA-EA99-4AA5-89F3-88883E96BAE5}"/>
    <dgm:cxn modelId="{792583DF-A7D7-48FC-8DD4-BEBF51DCBE4D}" srcId="{BAA5DAA7-BD47-4345-8F88-834E198F4E31}" destId="{E4CAC5D4-ECF5-4CB7-9542-78889E0740C5}" srcOrd="1" destOrd="0" parTransId="{AA036068-4600-4EA8-90CF-FCC3CD47FE8B}" sibTransId="{1670529E-300A-44CB-8CB4-3091F9E985AC}"/>
    <dgm:cxn modelId="{7FD08392-4D52-4E51-B759-6F8FED18E40D}" type="presParOf" srcId="{F2904195-4300-4E4F-AF43-2747A21E15C8}" destId="{D310D4D8-FADA-4C34-B670-C9887DE0CF18}" srcOrd="0" destOrd="0" presId="urn:microsoft.com/office/officeart/2018/2/layout/IconLabelList"/>
    <dgm:cxn modelId="{71F5CDD6-F944-4E38-A02C-7C9FBAC96F29}" type="presParOf" srcId="{D310D4D8-FADA-4C34-B670-C9887DE0CF18}" destId="{F1C8DF24-3E51-4D28-A758-2BC6AAAF5C33}" srcOrd="0" destOrd="0" presId="urn:microsoft.com/office/officeart/2018/2/layout/IconLabelList"/>
    <dgm:cxn modelId="{42F38AD3-2F60-40AD-8DD4-08C07889FB35}" type="presParOf" srcId="{D310D4D8-FADA-4C34-B670-C9887DE0CF18}" destId="{028B8F51-8EE6-4D39-B03A-4A49CF2C92C9}" srcOrd="1" destOrd="0" presId="urn:microsoft.com/office/officeart/2018/2/layout/IconLabelList"/>
    <dgm:cxn modelId="{F5F1CF12-0240-467C-879D-9DE9FDD011F7}" type="presParOf" srcId="{D310D4D8-FADA-4C34-B670-C9887DE0CF18}" destId="{BD40BCDF-F19C-4B15-8BC0-E3FBD76C8293}" srcOrd="2" destOrd="0" presId="urn:microsoft.com/office/officeart/2018/2/layout/IconLabelList"/>
    <dgm:cxn modelId="{7E538A20-F5B2-4C8D-B217-4C2D0AFA7C60}" type="presParOf" srcId="{F2904195-4300-4E4F-AF43-2747A21E15C8}" destId="{3C7C45AC-59AF-47DD-BEDF-366CEF7C2BF2}" srcOrd="1" destOrd="0" presId="urn:microsoft.com/office/officeart/2018/2/layout/IconLabelList"/>
    <dgm:cxn modelId="{CDE85A9D-7AEE-477E-94C4-A7B2C6EE04B0}" type="presParOf" srcId="{F2904195-4300-4E4F-AF43-2747A21E15C8}" destId="{F04C26F8-FBAB-4DD2-95E2-787420461B54}" srcOrd="2" destOrd="0" presId="urn:microsoft.com/office/officeart/2018/2/layout/IconLabelList"/>
    <dgm:cxn modelId="{43533AA4-44AD-40CF-B66D-06B6B9A0C02A}" type="presParOf" srcId="{F04C26F8-FBAB-4DD2-95E2-787420461B54}" destId="{E93743F4-21B7-49B8-96EC-C997EDF13529}" srcOrd="0" destOrd="0" presId="urn:microsoft.com/office/officeart/2018/2/layout/IconLabelList"/>
    <dgm:cxn modelId="{9BBABD67-8FDF-4667-ADFF-22C6BF5D115A}" type="presParOf" srcId="{F04C26F8-FBAB-4DD2-95E2-787420461B54}" destId="{57F0AC57-4DAF-45B0-82CC-AAD726D9F220}" srcOrd="1" destOrd="0" presId="urn:microsoft.com/office/officeart/2018/2/layout/IconLabelList"/>
    <dgm:cxn modelId="{16504BCA-F065-47D8-90F9-8374C3BB8462}" type="presParOf" srcId="{F04C26F8-FBAB-4DD2-95E2-787420461B54}" destId="{997B496E-5B0C-4240-8C35-08CF46E1240C}" srcOrd="2" destOrd="0" presId="urn:microsoft.com/office/officeart/2018/2/layout/IconLabelList"/>
    <dgm:cxn modelId="{98DD2DCC-62CA-4F1C-BEF5-362BED31B18F}" type="presParOf" srcId="{F2904195-4300-4E4F-AF43-2747A21E15C8}" destId="{76FE75FB-89D5-4A6A-8870-F783F4B99113}" srcOrd="3" destOrd="0" presId="urn:microsoft.com/office/officeart/2018/2/layout/IconLabelList"/>
    <dgm:cxn modelId="{48C321CF-48A2-4418-B9FE-D335777CBE98}" type="presParOf" srcId="{F2904195-4300-4E4F-AF43-2747A21E15C8}" destId="{54E3EFD8-7505-4AED-B5A8-B263F4E09D9C}" srcOrd="4" destOrd="0" presId="urn:microsoft.com/office/officeart/2018/2/layout/IconLabelList"/>
    <dgm:cxn modelId="{48EC61B6-9CA3-461F-9A9B-563F31649196}" type="presParOf" srcId="{54E3EFD8-7505-4AED-B5A8-B263F4E09D9C}" destId="{9D157D5D-5300-4937-8CFC-561271A52F49}" srcOrd="0" destOrd="0" presId="urn:microsoft.com/office/officeart/2018/2/layout/IconLabelList"/>
    <dgm:cxn modelId="{6B374259-6A99-4761-AAA7-32202AC5EF02}" type="presParOf" srcId="{54E3EFD8-7505-4AED-B5A8-B263F4E09D9C}" destId="{DF7F575C-803C-430E-8B22-05422AF99FB7}" srcOrd="1" destOrd="0" presId="urn:microsoft.com/office/officeart/2018/2/layout/IconLabelList"/>
    <dgm:cxn modelId="{9ABCA008-E031-4696-BA50-E2C4345FDB07}" type="presParOf" srcId="{54E3EFD8-7505-4AED-B5A8-B263F4E09D9C}" destId="{83F1EEAB-1141-4139-A366-AE6F33FD72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06B556-4003-4F0E-9ACE-FD78F0599766}"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3E773788-F819-4B42-A3C0-BCF9AAAB9E1B}">
      <dgm:prSet/>
      <dgm:spPr/>
      <dgm:t>
        <a:bodyPr/>
        <a:lstStyle/>
        <a:p>
          <a:pPr rtl="0"/>
          <a:r>
            <a:rPr lang="en-US" dirty="0"/>
            <a:t>In conclusion, the expansion of </a:t>
          </a:r>
          <a:r>
            <a:rPr lang="en-US" dirty="0">
              <a:latin typeface="Neue Haas Grotesk Text Pro"/>
            </a:rPr>
            <a:t>the IoT</a:t>
          </a:r>
          <a:r>
            <a:rPr lang="en-US" dirty="0"/>
            <a:t> smart home project opens up a world of possibilities for business integration and data communication</a:t>
          </a:r>
        </a:p>
      </dgm:t>
    </dgm:pt>
    <dgm:pt modelId="{7CA0B018-7263-471B-BA39-07873384ADB8}" type="parTrans" cxnId="{2AA91755-F94B-4AE3-94FC-2313B6A56DB9}">
      <dgm:prSet/>
      <dgm:spPr/>
      <dgm:t>
        <a:bodyPr/>
        <a:lstStyle/>
        <a:p>
          <a:endParaRPr lang="en-US"/>
        </a:p>
      </dgm:t>
    </dgm:pt>
    <dgm:pt modelId="{69EA767E-A0D1-4151-80F5-3825936C194D}" type="sibTrans" cxnId="{2AA91755-F94B-4AE3-94FC-2313B6A56DB9}">
      <dgm:prSet phldrT="1" phldr="0"/>
      <dgm:spPr/>
      <dgm:t>
        <a:bodyPr/>
        <a:lstStyle/>
        <a:p>
          <a:r>
            <a:rPr lang="en-US"/>
            <a:t>1</a:t>
          </a:r>
        </a:p>
      </dgm:t>
    </dgm:pt>
    <dgm:pt modelId="{BD30E8F3-2BFE-4CB0-9794-9FF12D93055B}">
      <dgm:prSet/>
      <dgm:spPr/>
      <dgm:t>
        <a:bodyPr/>
        <a:lstStyle/>
        <a:p>
          <a:pPr rtl="0"/>
          <a:r>
            <a:rPr lang="en-US" dirty="0"/>
            <a:t>By adopting </a:t>
          </a:r>
          <a:r>
            <a:rPr lang="en-US" dirty="0">
              <a:latin typeface="Neue Haas Grotesk Text Pro"/>
            </a:rPr>
            <a:t>the described</a:t>
          </a:r>
          <a:r>
            <a:rPr lang="en-US" dirty="0"/>
            <a:t> advanced IoT solutions, businesses can not only enhance operational efficiency but also foster a more secure, intuitive, and responsive environment</a:t>
          </a:r>
        </a:p>
      </dgm:t>
    </dgm:pt>
    <dgm:pt modelId="{95FA4BB7-6534-4CDD-B9D7-64F4C68857E7}" type="parTrans" cxnId="{3CB3B0B2-60A1-45A4-831F-9E6F610E7CCF}">
      <dgm:prSet/>
      <dgm:spPr/>
      <dgm:t>
        <a:bodyPr/>
        <a:lstStyle/>
        <a:p>
          <a:endParaRPr lang="en-US"/>
        </a:p>
      </dgm:t>
    </dgm:pt>
    <dgm:pt modelId="{A65EAC8F-FD0E-4342-8B34-4A8CE6850AC0}" type="sibTrans" cxnId="{3CB3B0B2-60A1-45A4-831F-9E6F610E7CCF}">
      <dgm:prSet phldrT="2" phldr="0"/>
      <dgm:spPr/>
      <dgm:t>
        <a:bodyPr/>
        <a:lstStyle/>
        <a:p>
          <a:r>
            <a:rPr lang="en-US"/>
            <a:t>2</a:t>
          </a:r>
        </a:p>
      </dgm:t>
    </dgm:pt>
    <dgm:pt modelId="{5D71E415-5C64-4FE7-B7E2-F8239C4725A0}">
      <dgm:prSet/>
      <dgm:spPr/>
      <dgm:t>
        <a:bodyPr/>
        <a:lstStyle/>
        <a:p>
          <a:pPr rtl="0"/>
          <a:r>
            <a:rPr lang="en-US" dirty="0"/>
            <a:t>The theoretical </a:t>
          </a:r>
          <a:r>
            <a:rPr lang="en-US" dirty="0">
              <a:latin typeface="Neue Haas Grotesk Text Pro"/>
            </a:rPr>
            <a:t>conceptual expansion underscores</a:t>
          </a:r>
          <a:r>
            <a:rPr lang="en-US" dirty="0"/>
            <a:t> the vast potential IoT holds for transforming not just our living spaces but also the way we conduct and manage business operations</a:t>
          </a:r>
        </a:p>
      </dgm:t>
    </dgm:pt>
    <dgm:pt modelId="{110CE6CE-4880-49E7-810C-28CFFF47D8B5}" type="parTrans" cxnId="{F5330553-6FDB-4192-B91E-9BD2DABD4836}">
      <dgm:prSet/>
      <dgm:spPr/>
      <dgm:t>
        <a:bodyPr/>
        <a:lstStyle/>
        <a:p>
          <a:endParaRPr lang="en-US"/>
        </a:p>
      </dgm:t>
    </dgm:pt>
    <dgm:pt modelId="{4D38476E-B01B-46ED-ADE3-C4FF9D842254}" type="sibTrans" cxnId="{F5330553-6FDB-4192-B91E-9BD2DABD4836}">
      <dgm:prSet phldrT="3" phldr="0"/>
      <dgm:spPr/>
      <dgm:t>
        <a:bodyPr/>
        <a:lstStyle/>
        <a:p>
          <a:r>
            <a:rPr lang="en-US"/>
            <a:t>3</a:t>
          </a:r>
        </a:p>
      </dgm:t>
    </dgm:pt>
    <dgm:pt modelId="{F73A7F51-1CE5-4196-A866-8E61687B7619}" type="pres">
      <dgm:prSet presAssocID="{FB06B556-4003-4F0E-9ACE-FD78F0599766}" presName="Name0" presStyleCnt="0">
        <dgm:presLayoutVars>
          <dgm:animLvl val="lvl"/>
          <dgm:resizeHandles val="exact"/>
        </dgm:presLayoutVars>
      </dgm:prSet>
      <dgm:spPr/>
    </dgm:pt>
    <dgm:pt modelId="{65676B98-E691-4172-A5EB-42EA7EFE50C5}" type="pres">
      <dgm:prSet presAssocID="{3E773788-F819-4B42-A3C0-BCF9AAAB9E1B}" presName="compositeNode" presStyleCnt="0">
        <dgm:presLayoutVars>
          <dgm:bulletEnabled val="1"/>
        </dgm:presLayoutVars>
      </dgm:prSet>
      <dgm:spPr/>
    </dgm:pt>
    <dgm:pt modelId="{51B66F1E-99D4-4CA6-B087-40C1652D31BD}" type="pres">
      <dgm:prSet presAssocID="{3E773788-F819-4B42-A3C0-BCF9AAAB9E1B}" presName="bgRect" presStyleLbl="bgAccFollowNode1" presStyleIdx="0" presStyleCnt="3"/>
      <dgm:spPr/>
    </dgm:pt>
    <dgm:pt modelId="{66F83092-7E20-47A3-9E43-464F9CDFE1A3}" type="pres">
      <dgm:prSet presAssocID="{69EA767E-A0D1-4151-80F5-3825936C194D}" presName="sibTransNodeCircle" presStyleLbl="alignNode1" presStyleIdx="0" presStyleCnt="6">
        <dgm:presLayoutVars>
          <dgm:chMax val="0"/>
          <dgm:bulletEnabled/>
        </dgm:presLayoutVars>
      </dgm:prSet>
      <dgm:spPr/>
    </dgm:pt>
    <dgm:pt modelId="{D596CA4A-8F97-4263-A3DB-2EC35DB23304}" type="pres">
      <dgm:prSet presAssocID="{3E773788-F819-4B42-A3C0-BCF9AAAB9E1B}" presName="bottomLine" presStyleLbl="alignNode1" presStyleIdx="1" presStyleCnt="6">
        <dgm:presLayoutVars/>
      </dgm:prSet>
      <dgm:spPr/>
    </dgm:pt>
    <dgm:pt modelId="{E10C56F2-515C-4204-B488-BDC3790178B2}" type="pres">
      <dgm:prSet presAssocID="{3E773788-F819-4B42-A3C0-BCF9AAAB9E1B}" presName="nodeText" presStyleLbl="bgAccFollowNode1" presStyleIdx="0" presStyleCnt="3">
        <dgm:presLayoutVars>
          <dgm:bulletEnabled val="1"/>
        </dgm:presLayoutVars>
      </dgm:prSet>
      <dgm:spPr/>
    </dgm:pt>
    <dgm:pt modelId="{9F1E2A14-6478-401E-BB3D-F75733EC10A5}" type="pres">
      <dgm:prSet presAssocID="{69EA767E-A0D1-4151-80F5-3825936C194D}" presName="sibTrans" presStyleCnt="0"/>
      <dgm:spPr/>
    </dgm:pt>
    <dgm:pt modelId="{9C5B39AD-6150-4A97-A0AE-B5C0AEB38824}" type="pres">
      <dgm:prSet presAssocID="{BD30E8F3-2BFE-4CB0-9794-9FF12D93055B}" presName="compositeNode" presStyleCnt="0">
        <dgm:presLayoutVars>
          <dgm:bulletEnabled val="1"/>
        </dgm:presLayoutVars>
      </dgm:prSet>
      <dgm:spPr/>
    </dgm:pt>
    <dgm:pt modelId="{223F04E9-233B-4393-8A60-5DCBFB69E098}" type="pres">
      <dgm:prSet presAssocID="{BD30E8F3-2BFE-4CB0-9794-9FF12D93055B}" presName="bgRect" presStyleLbl="bgAccFollowNode1" presStyleIdx="1" presStyleCnt="3"/>
      <dgm:spPr/>
    </dgm:pt>
    <dgm:pt modelId="{331ECEA0-44AB-4F27-874A-BCA47E003A06}" type="pres">
      <dgm:prSet presAssocID="{A65EAC8F-FD0E-4342-8B34-4A8CE6850AC0}" presName="sibTransNodeCircle" presStyleLbl="alignNode1" presStyleIdx="2" presStyleCnt="6">
        <dgm:presLayoutVars>
          <dgm:chMax val="0"/>
          <dgm:bulletEnabled/>
        </dgm:presLayoutVars>
      </dgm:prSet>
      <dgm:spPr/>
    </dgm:pt>
    <dgm:pt modelId="{1D96E05E-B4F5-4FF0-AADB-1DC5AD7C0996}" type="pres">
      <dgm:prSet presAssocID="{BD30E8F3-2BFE-4CB0-9794-9FF12D93055B}" presName="bottomLine" presStyleLbl="alignNode1" presStyleIdx="3" presStyleCnt="6">
        <dgm:presLayoutVars/>
      </dgm:prSet>
      <dgm:spPr/>
    </dgm:pt>
    <dgm:pt modelId="{C62C1BFF-46F8-41D0-B5D7-008EA00D175B}" type="pres">
      <dgm:prSet presAssocID="{BD30E8F3-2BFE-4CB0-9794-9FF12D93055B}" presName="nodeText" presStyleLbl="bgAccFollowNode1" presStyleIdx="1" presStyleCnt="3">
        <dgm:presLayoutVars>
          <dgm:bulletEnabled val="1"/>
        </dgm:presLayoutVars>
      </dgm:prSet>
      <dgm:spPr/>
    </dgm:pt>
    <dgm:pt modelId="{C97CA829-4610-492D-A519-2EE9F4E210E2}" type="pres">
      <dgm:prSet presAssocID="{A65EAC8F-FD0E-4342-8B34-4A8CE6850AC0}" presName="sibTrans" presStyleCnt="0"/>
      <dgm:spPr/>
    </dgm:pt>
    <dgm:pt modelId="{0A7155B6-EB69-40AB-9281-70B6DECA339D}" type="pres">
      <dgm:prSet presAssocID="{5D71E415-5C64-4FE7-B7E2-F8239C4725A0}" presName="compositeNode" presStyleCnt="0">
        <dgm:presLayoutVars>
          <dgm:bulletEnabled val="1"/>
        </dgm:presLayoutVars>
      </dgm:prSet>
      <dgm:spPr/>
    </dgm:pt>
    <dgm:pt modelId="{E4A5154B-BC0A-4149-85B2-5B2867D1520E}" type="pres">
      <dgm:prSet presAssocID="{5D71E415-5C64-4FE7-B7E2-F8239C4725A0}" presName="bgRect" presStyleLbl="bgAccFollowNode1" presStyleIdx="2" presStyleCnt="3"/>
      <dgm:spPr/>
    </dgm:pt>
    <dgm:pt modelId="{E0E43960-0252-4183-B323-1DD2AACF7F10}" type="pres">
      <dgm:prSet presAssocID="{4D38476E-B01B-46ED-ADE3-C4FF9D842254}" presName="sibTransNodeCircle" presStyleLbl="alignNode1" presStyleIdx="4" presStyleCnt="6">
        <dgm:presLayoutVars>
          <dgm:chMax val="0"/>
          <dgm:bulletEnabled/>
        </dgm:presLayoutVars>
      </dgm:prSet>
      <dgm:spPr/>
    </dgm:pt>
    <dgm:pt modelId="{F022C437-A2CC-49F1-B30D-3CD66C5AD9B5}" type="pres">
      <dgm:prSet presAssocID="{5D71E415-5C64-4FE7-B7E2-F8239C4725A0}" presName="bottomLine" presStyleLbl="alignNode1" presStyleIdx="5" presStyleCnt="6">
        <dgm:presLayoutVars/>
      </dgm:prSet>
      <dgm:spPr/>
    </dgm:pt>
    <dgm:pt modelId="{340B7FBA-B0A5-4288-BF5F-1483B6E05EA6}" type="pres">
      <dgm:prSet presAssocID="{5D71E415-5C64-4FE7-B7E2-F8239C4725A0}" presName="nodeText" presStyleLbl="bgAccFollowNode1" presStyleIdx="2" presStyleCnt="3">
        <dgm:presLayoutVars>
          <dgm:bulletEnabled val="1"/>
        </dgm:presLayoutVars>
      </dgm:prSet>
      <dgm:spPr/>
    </dgm:pt>
  </dgm:ptLst>
  <dgm:cxnLst>
    <dgm:cxn modelId="{18F19C24-085D-4733-AF00-108008250746}" type="presOf" srcId="{FB06B556-4003-4F0E-9ACE-FD78F0599766}" destId="{F73A7F51-1CE5-4196-A866-8E61687B7619}" srcOrd="0" destOrd="0" presId="urn:microsoft.com/office/officeart/2016/7/layout/BasicLinearProcessNumbered"/>
    <dgm:cxn modelId="{31648862-9EE0-4F92-8A4C-6798B382864D}" type="presOf" srcId="{A65EAC8F-FD0E-4342-8B34-4A8CE6850AC0}" destId="{331ECEA0-44AB-4F27-874A-BCA47E003A06}" srcOrd="0" destOrd="0" presId="urn:microsoft.com/office/officeart/2016/7/layout/BasicLinearProcessNumbered"/>
    <dgm:cxn modelId="{00ACF04B-E61A-484B-8906-00D750EB2B5F}" type="presOf" srcId="{3E773788-F819-4B42-A3C0-BCF9AAAB9E1B}" destId="{51B66F1E-99D4-4CA6-B087-40C1652D31BD}" srcOrd="0" destOrd="0" presId="urn:microsoft.com/office/officeart/2016/7/layout/BasicLinearProcessNumbered"/>
    <dgm:cxn modelId="{F5330553-6FDB-4192-B91E-9BD2DABD4836}" srcId="{FB06B556-4003-4F0E-9ACE-FD78F0599766}" destId="{5D71E415-5C64-4FE7-B7E2-F8239C4725A0}" srcOrd="2" destOrd="0" parTransId="{110CE6CE-4880-49E7-810C-28CFFF47D8B5}" sibTransId="{4D38476E-B01B-46ED-ADE3-C4FF9D842254}"/>
    <dgm:cxn modelId="{2AA91755-F94B-4AE3-94FC-2313B6A56DB9}" srcId="{FB06B556-4003-4F0E-9ACE-FD78F0599766}" destId="{3E773788-F819-4B42-A3C0-BCF9AAAB9E1B}" srcOrd="0" destOrd="0" parTransId="{7CA0B018-7263-471B-BA39-07873384ADB8}" sibTransId="{69EA767E-A0D1-4151-80F5-3825936C194D}"/>
    <dgm:cxn modelId="{32E7EB96-86A5-4668-A212-8993F261DA43}" type="presOf" srcId="{3E773788-F819-4B42-A3C0-BCF9AAAB9E1B}" destId="{E10C56F2-515C-4204-B488-BDC3790178B2}" srcOrd="1" destOrd="0" presId="urn:microsoft.com/office/officeart/2016/7/layout/BasicLinearProcessNumbered"/>
    <dgm:cxn modelId="{6360ABA7-46D5-48F1-8CF4-B234ACFE8EA8}" type="presOf" srcId="{BD30E8F3-2BFE-4CB0-9794-9FF12D93055B}" destId="{C62C1BFF-46F8-41D0-B5D7-008EA00D175B}" srcOrd="1" destOrd="0" presId="urn:microsoft.com/office/officeart/2016/7/layout/BasicLinearProcessNumbered"/>
    <dgm:cxn modelId="{0E1974AD-F6E5-4BC0-AA38-D2C267C38835}" type="presOf" srcId="{69EA767E-A0D1-4151-80F5-3825936C194D}" destId="{66F83092-7E20-47A3-9E43-464F9CDFE1A3}" srcOrd="0" destOrd="0" presId="urn:microsoft.com/office/officeart/2016/7/layout/BasicLinearProcessNumbered"/>
    <dgm:cxn modelId="{3CB3B0B2-60A1-45A4-831F-9E6F610E7CCF}" srcId="{FB06B556-4003-4F0E-9ACE-FD78F0599766}" destId="{BD30E8F3-2BFE-4CB0-9794-9FF12D93055B}" srcOrd="1" destOrd="0" parTransId="{95FA4BB7-6534-4CDD-B9D7-64F4C68857E7}" sibTransId="{A65EAC8F-FD0E-4342-8B34-4A8CE6850AC0}"/>
    <dgm:cxn modelId="{52C87FB9-B32B-421B-85B9-4A9081A64E74}" type="presOf" srcId="{5D71E415-5C64-4FE7-B7E2-F8239C4725A0}" destId="{E4A5154B-BC0A-4149-85B2-5B2867D1520E}" srcOrd="0" destOrd="0" presId="urn:microsoft.com/office/officeart/2016/7/layout/BasicLinearProcessNumbered"/>
    <dgm:cxn modelId="{1C01D6C1-980D-4510-84E7-BF08D6DBC49D}" type="presOf" srcId="{5D71E415-5C64-4FE7-B7E2-F8239C4725A0}" destId="{340B7FBA-B0A5-4288-BF5F-1483B6E05EA6}" srcOrd="1" destOrd="0" presId="urn:microsoft.com/office/officeart/2016/7/layout/BasicLinearProcessNumbered"/>
    <dgm:cxn modelId="{EADDAFED-A845-446C-8402-D69329E084F1}" type="presOf" srcId="{BD30E8F3-2BFE-4CB0-9794-9FF12D93055B}" destId="{223F04E9-233B-4393-8A60-5DCBFB69E098}" srcOrd="0" destOrd="0" presId="urn:microsoft.com/office/officeart/2016/7/layout/BasicLinearProcessNumbered"/>
    <dgm:cxn modelId="{8A9972FF-2AE4-480B-A1C1-04E1DDA20E6A}" type="presOf" srcId="{4D38476E-B01B-46ED-ADE3-C4FF9D842254}" destId="{E0E43960-0252-4183-B323-1DD2AACF7F10}" srcOrd="0" destOrd="0" presId="urn:microsoft.com/office/officeart/2016/7/layout/BasicLinearProcessNumbered"/>
    <dgm:cxn modelId="{2F83B678-D6E4-43F0-B2F7-9356BE8AA244}" type="presParOf" srcId="{F73A7F51-1CE5-4196-A866-8E61687B7619}" destId="{65676B98-E691-4172-A5EB-42EA7EFE50C5}" srcOrd="0" destOrd="0" presId="urn:microsoft.com/office/officeart/2016/7/layout/BasicLinearProcessNumbered"/>
    <dgm:cxn modelId="{EC435843-6B3C-4C72-9DB0-F4F2E82BA771}" type="presParOf" srcId="{65676B98-E691-4172-A5EB-42EA7EFE50C5}" destId="{51B66F1E-99D4-4CA6-B087-40C1652D31BD}" srcOrd="0" destOrd="0" presId="urn:microsoft.com/office/officeart/2016/7/layout/BasicLinearProcessNumbered"/>
    <dgm:cxn modelId="{8DD5A98F-10BF-4EC4-9D92-86E67467C670}" type="presParOf" srcId="{65676B98-E691-4172-A5EB-42EA7EFE50C5}" destId="{66F83092-7E20-47A3-9E43-464F9CDFE1A3}" srcOrd="1" destOrd="0" presId="urn:microsoft.com/office/officeart/2016/7/layout/BasicLinearProcessNumbered"/>
    <dgm:cxn modelId="{D8F09293-4989-49E7-B54F-5795898C1CD2}" type="presParOf" srcId="{65676B98-E691-4172-A5EB-42EA7EFE50C5}" destId="{D596CA4A-8F97-4263-A3DB-2EC35DB23304}" srcOrd="2" destOrd="0" presId="urn:microsoft.com/office/officeart/2016/7/layout/BasicLinearProcessNumbered"/>
    <dgm:cxn modelId="{CFA0AC51-D8AB-42E1-9213-0EBB8E0406EA}" type="presParOf" srcId="{65676B98-E691-4172-A5EB-42EA7EFE50C5}" destId="{E10C56F2-515C-4204-B488-BDC3790178B2}" srcOrd="3" destOrd="0" presId="urn:microsoft.com/office/officeart/2016/7/layout/BasicLinearProcessNumbered"/>
    <dgm:cxn modelId="{FD6565D5-16CB-4EC4-B156-7091438FCB38}" type="presParOf" srcId="{F73A7F51-1CE5-4196-A866-8E61687B7619}" destId="{9F1E2A14-6478-401E-BB3D-F75733EC10A5}" srcOrd="1" destOrd="0" presId="urn:microsoft.com/office/officeart/2016/7/layout/BasicLinearProcessNumbered"/>
    <dgm:cxn modelId="{FA2F5EA3-B853-4F39-A1E9-D179EFCDE0BB}" type="presParOf" srcId="{F73A7F51-1CE5-4196-A866-8E61687B7619}" destId="{9C5B39AD-6150-4A97-A0AE-B5C0AEB38824}" srcOrd="2" destOrd="0" presId="urn:microsoft.com/office/officeart/2016/7/layout/BasicLinearProcessNumbered"/>
    <dgm:cxn modelId="{23A8A9DE-C4DA-4F49-A3B2-C3C9DAAB813A}" type="presParOf" srcId="{9C5B39AD-6150-4A97-A0AE-B5C0AEB38824}" destId="{223F04E9-233B-4393-8A60-5DCBFB69E098}" srcOrd="0" destOrd="0" presId="urn:microsoft.com/office/officeart/2016/7/layout/BasicLinearProcessNumbered"/>
    <dgm:cxn modelId="{A4B88A83-4FBA-4800-9428-362676639DF7}" type="presParOf" srcId="{9C5B39AD-6150-4A97-A0AE-B5C0AEB38824}" destId="{331ECEA0-44AB-4F27-874A-BCA47E003A06}" srcOrd="1" destOrd="0" presId="urn:microsoft.com/office/officeart/2016/7/layout/BasicLinearProcessNumbered"/>
    <dgm:cxn modelId="{72D57492-8781-48BC-BDE2-5F6AD253DBE4}" type="presParOf" srcId="{9C5B39AD-6150-4A97-A0AE-B5C0AEB38824}" destId="{1D96E05E-B4F5-4FF0-AADB-1DC5AD7C0996}" srcOrd="2" destOrd="0" presId="urn:microsoft.com/office/officeart/2016/7/layout/BasicLinearProcessNumbered"/>
    <dgm:cxn modelId="{AA2F3B31-6249-436F-94F0-E82CA41AB6D5}" type="presParOf" srcId="{9C5B39AD-6150-4A97-A0AE-B5C0AEB38824}" destId="{C62C1BFF-46F8-41D0-B5D7-008EA00D175B}" srcOrd="3" destOrd="0" presId="urn:microsoft.com/office/officeart/2016/7/layout/BasicLinearProcessNumbered"/>
    <dgm:cxn modelId="{B81A58F1-5912-4518-913E-F23F011530B7}" type="presParOf" srcId="{F73A7F51-1CE5-4196-A866-8E61687B7619}" destId="{C97CA829-4610-492D-A519-2EE9F4E210E2}" srcOrd="3" destOrd="0" presId="urn:microsoft.com/office/officeart/2016/7/layout/BasicLinearProcessNumbered"/>
    <dgm:cxn modelId="{EDBB28AA-5259-4356-9D39-320FF0F85DDE}" type="presParOf" srcId="{F73A7F51-1CE5-4196-A866-8E61687B7619}" destId="{0A7155B6-EB69-40AB-9281-70B6DECA339D}" srcOrd="4" destOrd="0" presId="urn:microsoft.com/office/officeart/2016/7/layout/BasicLinearProcessNumbered"/>
    <dgm:cxn modelId="{F5127418-9FE3-4F6B-8886-65C502141E14}" type="presParOf" srcId="{0A7155B6-EB69-40AB-9281-70B6DECA339D}" destId="{E4A5154B-BC0A-4149-85B2-5B2867D1520E}" srcOrd="0" destOrd="0" presId="urn:microsoft.com/office/officeart/2016/7/layout/BasicLinearProcessNumbered"/>
    <dgm:cxn modelId="{68E5F414-9186-44C4-820B-1B523ECD0790}" type="presParOf" srcId="{0A7155B6-EB69-40AB-9281-70B6DECA339D}" destId="{E0E43960-0252-4183-B323-1DD2AACF7F10}" srcOrd="1" destOrd="0" presId="urn:microsoft.com/office/officeart/2016/7/layout/BasicLinearProcessNumbered"/>
    <dgm:cxn modelId="{B0D94731-CD40-48D7-A21D-A8AF043520EB}" type="presParOf" srcId="{0A7155B6-EB69-40AB-9281-70B6DECA339D}" destId="{F022C437-A2CC-49F1-B30D-3CD66C5AD9B5}" srcOrd="2" destOrd="0" presId="urn:microsoft.com/office/officeart/2016/7/layout/BasicLinearProcessNumbered"/>
    <dgm:cxn modelId="{12888EC3-1D9B-4BA3-9632-43AFBCD6C863}" type="presParOf" srcId="{0A7155B6-EB69-40AB-9281-70B6DECA339D}" destId="{340B7FBA-B0A5-4288-BF5F-1483B6E05EA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D74A0-1797-4D57-B45F-09729C7A07BD}">
      <dsp:nvSpPr>
        <dsp:cNvPr id="0" name=""/>
        <dsp:cNvSpPr/>
      </dsp:nvSpPr>
      <dsp:spPr>
        <a:xfrm>
          <a:off x="1261"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6BA1A-49B4-41AF-B57C-16D1CDDD2A91}">
      <dsp:nvSpPr>
        <dsp:cNvPr id="0" name=""/>
        <dsp:cNvSpPr/>
      </dsp:nvSpPr>
      <dsp:spPr>
        <a:xfrm>
          <a:off x="493301"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business application dashboard</a:t>
          </a:r>
          <a:r>
            <a:rPr lang="en-US" sz="1800" kern="1200" dirty="0">
              <a:latin typeface="Neue Haas Grotesk Text Pro"/>
            </a:rPr>
            <a:t> can</a:t>
          </a:r>
          <a:r>
            <a:rPr lang="en-US" sz="1800" kern="1200" dirty="0"/>
            <a:t> </a:t>
          </a:r>
          <a:r>
            <a:rPr lang="en-US" sz="1800" kern="1200" dirty="0">
              <a:latin typeface="Neue Haas Grotesk Text Pro"/>
            </a:rPr>
            <a:t>extend the</a:t>
          </a:r>
          <a:r>
            <a:rPr lang="en-US" sz="1800" kern="1200" dirty="0"/>
            <a:t> utility of the smart home to corporate </a:t>
          </a:r>
          <a:r>
            <a:rPr lang="en-US" sz="1800" kern="1200" dirty="0">
              <a:latin typeface="Neue Haas Grotesk Text Pro"/>
            </a:rPr>
            <a:t>settings and thus enabling</a:t>
          </a:r>
          <a:r>
            <a:rPr lang="en-US" sz="1800" kern="1200" dirty="0"/>
            <a:t> centralized control of IoT devices across various office locations</a:t>
          </a:r>
        </a:p>
      </dsp:txBody>
      <dsp:txXfrm>
        <a:off x="575662" y="943292"/>
        <a:ext cx="4263632" cy="2647282"/>
      </dsp:txXfrm>
    </dsp:sp>
    <dsp:sp modelId="{B1EE10C6-0B64-40FE-8791-2729827B4E4B}">
      <dsp:nvSpPr>
        <dsp:cNvPr id="0" name=""/>
        <dsp:cNvSpPr/>
      </dsp:nvSpPr>
      <dsp:spPr>
        <a:xfrm>
          <a:off x="5413694"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7E0B0-722B-41D1-91F8-F0740F9A7C40}">
      <dsp:nvSpPr>
        <dsp:cNvPr id="0" name=""/>
        <dsp:cNvSpPr/>
      </dsp:nvSpPr>
      <dsp:spPr>
        <a:xfrm>
          <a:off x="5905734"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This dashboard </a:t>
          </a:r>
          <a:r>
            <a:rPr lang="en-US" sz="1800" kern="1200" dirty="0">
              <a:latin typeface="Neue Haas Grotesk Text Pro"/>
            </a:rPr>
            <a:t>can</a:t>
          </a:r>
          <a:r>
            <a:rPr lang="en-US" sz="1800" kern="1200" dirty="0"/>
            <a:t> provide managers with real-time data on the status and performance of each device, ensuring seamless operation and maintenance</a:t>
          </a:r>
        </a:p>
      </dsp:txBody>
      <dsp:txXfrm>
        <a:off x="5988095" y="943292"/>
        <a:ext cx="4263632" cy="264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8DF24-3E51-4D28-A758-2BC6AAAF5C33}">
      <dsp:nvSpPr>
        <dsp:cNvPr id="0" name=""/>
        <dsp:cNvSpPr/>
      </dsp:nvSpPr>
      <dsp:spPr>
        <a:xfrm>
          <a:off x="699041" y="1750598"/>
          <a:ext cx="1003197" cy="100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0BCDF-F19C-4B15-8BC0-E3FBD76C8293}">
      <dsp:nvSpPr>
        <dsp:cNvPr id="0" name=""/>
        <dsp:cNvSpPr/>
      </dsp:nvSpPr>
      <dsp:spPr>
        <a:xfrm>
          <a:off x="85975" y="3097812"/>
          <a:ext cx="2229328" cy="8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As</a:t>
          </a:r>
          <a:r>
            <a:rPr lang="en-US" sz="1800" kern="1200" dirty="0">
              <a:latin typeface="Neue Haas Grotesk Text Pro"/>
            </a:rPr>
            <a:t> the IoT network</a:t>
          </a:r>
          <a:r>
            <a:rPr lang="en-US" sz="1800" kern="1200" dirty="0"/>
            <a:t> </a:t>
          </a:r>
          <a:r>
            <a:rPr lang="en-US" sz="1800" kern="1200" dirty="0">
              <a:latin typeface="Neue Haas Grotesk Text Pro"/>
            </a:rPr>
            <a:t>expands, the</a:t>
          </a:r>
          <a:r>
            <a:rPr lang="en-US" sz="1800" kern="1200" dirty="0"/>
            <a:t> enhancement of data communication security becomes paramount</a:t>
          </a:r>
        </a:p>
      </dsp:txBody>
      <dsp:txXfrm>
        <a:off x="85975" y="3097812"/>
        <a:ext cx="2229328" cy="885185"/>
      </dsp:txXfrm>
    </dsp:sp>
    <dsp:sp modelId="{E93743F4-21B7-49B8-96EC-C997EDF13529}">
      <dsp:nvSpPr>
        <dsp:cNvPr id="0" name=""/>
        <dsp:cNvSpPr/>
      </dsp:nvSpPr>
      <dsp:spPr>
        <a:xfrm>
          <a:off x="3318502" y="1750598"/>
          <a:ext cx="1003197" cy="1003197"/>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B496E-5B0C-4240-8C35-08CF46E1240C}">
      <dsp:nvSpPr>
        <dsp:cNvPr id="0" name=""/>
        <dsp:cNvSpPr/>
      </dsp:nvSpPr>
      <dsp:spPr>
        <a:xfrm>
          <a:off x="2705437" y="3097812"/>
          <a:ext cx="2229328" cy="8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endParaRPr lang="en-US" sz="1800" kern="1200" dirty="0">
            <a:latin typeface="Neue Haas Grotesk Text Pro"/>
          </a:endParaRPr>
        </a:p>
      </dsp:txBody>
      <dsp:txXfrm>
        <a:off x="2705437" y="3097812"/>
        <a:ext cx="2229328" cy="885185"/>
      </dsp:txXfrm>
    </dsp:sp>
    <dsp:sp modelId="{9D157D5D-5300-4937-8CFC-561271A52F49}">
      <dsp:nvSpPr>
        <dsp:cNvPr id="0" name=""/>
        <dsp:cNvSpPr/>
      </dsp:nvSpPr>
      <dsp:spPr>
        <a:xfrm>
          <a:off x="6452492" y="1750598"/>
          <a:ext cx="1003197" cy="100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1EEAB-1141-4139-A366-AE6F33FD7264}">
      <dsp:nvSpPr>
        <dsp:cNvPr id="0" name=""/>
        <dsp:cNvSpPr/>
      </dsp:nvSpPr>
      <dsp:spPr>
        <a:xfrm>
          <a:off x="5324898" y="3097812"/>
          <a:ext cx="3258386" cy="88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Upgraded encryption protocols and security measures will be essential to protect against evolving threats, </a:t>
          </a:r>
          <a:r>
            <a:rPr lang="en-US" sz="1800" kern="1200" dirty="0">
              <a:latin typeface="Neue Haas Grotesk Text Pro"/>
            </a:rPr>
            <a:t>making sure that</a:t>
          </a:r>
          <a:r>
            <a:rPr lang="en-US" sz="1800" kern="1200" dirty="0"/>
            <a:t> all business communications remain secure and confidential</a:t>
          </a:r>
        </a:p>
      </dsp:txBody>
      <dsp:txXfrm>
        <a:off x="5324898" y="3097812"/>
        <a:ext cx="3258386" cy="885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F1E-99D4-4CA6-B087-40C1652D31BD}">
      <dsp:nvSpPr>
        <dsp:cNvPr id="0" name=""/>
        <dsp:cNvSpPr/>
      </dsp:nvSpPr>
      <dsp:spPr>
        <a:xfrm>
          <a:off x="0" y="0"/>
          <a:ext cx="3420324" cy="44143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662" tIns="330200" rIns="266662" bIns="330200" numCol="1" spcCol="1270" anchor="t" anchorCtr="0">
          <a:noAutofit/>
        </a:bodyPr>
        <a:lstStyle/>
        <a:p>
          <a:pPr marL="0" lvl="0" indent="0" algn="l" defTabSz="755650" rtl="0">
            <a:lnSpc>
              <a:spcPct val="90000"/>
            </a:lnSpc>
            <a:spcBef>
              <a:spcPct val="0"/>
            </a:spcBef>
            <a:spcAft>
              <a:spcPct val="35000"/>
            </a:spcAft>
            <a:buNone/>
          </a:pPr>
          <a:r>
            <a:rPr lang="en-US" sz="1700" kern="1200" dirty="0"/>
            <a:t>In conclusion, the expansion of </a:t>
          </a:r>
          <a:r>
            <a:rPr lang="en-US" sz="1700" kern="1200" dirty="0">
              <a:latin typeface="Neue Haas Grotesk Text Pro"/>
            </a:rPr>
            <a:t>the IoT</a:t>
          </a:r>
          <a:r>
            <a:rPr lang="en-US" sz="1700" kern="1200" dirty="0"/>
            <a:t> smart home project opens up a world of possibilities for business integration and data communication</a:t>
          </a:r>
        </a:p>
      </dsp:txBody>
      <dsp:txXfrm>
        <a:off x="0" y="1677454"/>
        <a:ext cx="3420324" cy="2648612"/>
      </dsp:txXfrm>
    </dsp:sp>
    <dsp:sp modelId="{66F83092-7E20-47A3-9E43-464F9CDFE1A3}">
      <dsp:nvSpPr>
        <dsp:cNvPr id="0" name=""/>
        <dsp:cNvSpPr/>
      </dsp:nvSpPr>
      <dsp:spPr>
        <a:xfrm>
          <a:off x="1048008" y="441435"/>
          <a:ext cx="1324306" cy="132430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8" tIns="12700" rIns="10324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41948" y="635375"/>
        <a:ext cx="936426" cy="936426"/>
      </dsp:txXfrm>
    </dsp:sp>
    <dsp:sp modelId="{D596CA4A-8F97-4263-A3DB-2EC35DB23304}">
      <dsp:nvSpPr>
        <dsp:cNvPr id="0" name=""/>
        <dsp:cNvSpPr/>
      </dsp:nvSpPr>
      <dsp:spPr>
        <a:xfrm>
          <a:off x="0" y="4414282"/>
          <a:ext cx="342032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F04E9-233B-4393-8A60-5DCBFB69E098}">
      <dsp:nvSpPr>
        <dsp:cNvPr id="0" name=""/>
        <dsp:cNvSpPr/>
      </dsp:nvSpPr>
      <dsp:spPr>
        <a:xfrm>
          <a:off x="3762356" y="0"/>
          <a:ext cx="3420324" cy="441435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662" tIns="330200" rIns="266662" bIns="330200" numCol="1" spcCol="1270" anchor="t" anchorCtr="0">
          <a:noAutofit/>
        </a:bodyPr>
        <a:lstStyle/>
        <a:p>
          <a:pPr marL="0" lvl="0" indent="0" algn="l" defTabSz="755650" rtl="0">
            <a:lnSpc>
              <a:spcPct val="90000"/>
            </a:lnSpc>
            <a:spcBef>
              <a:spcPct val="0"/>
            </a:spcBef>
            <a:spcAft>
              <a:spcPct val="35000"/>
            </a:spcAft>
            <a:buNone/>
          </a:pPr>
          <a:r>
            <a:rPr lang="en-US" sz="1700" kern="1200" dirty="0"/>
            <a:t>By adopting </a:t>
          </a:r>
          <a:r>
            <a:rPr lang="en-US" sz="1700" kern="1200" dirty="0">
              <a:latin typeface="Neue Haas Grotesk Text Pro"/>
            </a:rPr>
            <a:t>the described</a:t>
          </a:r>
          <a:r>
            <a:rPr lang="en-US" sz="1700" kern="1200" dirty="0"/>
            <a:t> advanced IoT solutions, businesses can not only enhance operational efficiency but also foster a more secure, intuitive, and responsive environment</a:t>
          </a:r>
        </a:p>
      </dsp:txBody>
      <dsp:txXfrm>
        <a:off x="3762356" y="1677454"/>
        <a:ext cx="3420324" cy="2648612"/>
      </dsp:txXfrm>
    </dsp:sp>
    <dsp:sp modelId="{331ECEA0-44AB-4F27-874A-BCA47E003A06}">
      <dsp:nvSpPr>
        <dsp:cNvPr id="0" name=""/>
        <dsp:cNvSpPr/>
      </dsp:nvSpPr>
      <dsp:spPr>
        <a:xfrm>
          <a:off x="4810365" y="441435"/>
          <a:ext cx="1324306" cy="1324306"/>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8" tIns="12700" rIns="10324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04305" y="635375"/>
        <a:ext cx="936426" cy="936426"/>
      </dsp:txXfrm>
    </dsp:sp>
    <dsp:sp modelId="{1D96E05E-B4F5-4FF0-AADB-1DC5AD7C0996}">
      <dsp:nvSpPr>
        <dsp:cNvPr id="0" name=""/>
        <dsp:cNvSpPr/>
      </dsp:nvSpPr>
      <dsp:spPr>
        <a:xfrm>
          <a:off x="3762356" y="4414282"/>
          <a:ext cx="3420324"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5154B-BC0A-4149-85B2-5B2867D1520E}">
      <dsp:nvSpPr>
        <dsp:cNvPr id="0" name=""/>
        <dsp:cNvSpPr/>
      </dsp:nvSpPr>
      <dsp:spPr>
        <a:xfrm>
          <a:off x="7524712" y="0"/>
          <a:ext cx="3420324" cy="441435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662" tIns="330200" rIns="266662" bIns="330200" numCol="1" spcCol="1270" anchor="t" anchorCtr="0">
          <a:noAutofit/>
        </a:bodyPr>
        <a:lstStyle/>
        <a:p>
          <a:pPr marL="0" lvl="0" indent="0" algn="l" defTabSz="755650" rtl="0">
            <a:lnSpc>
              <a:spcPct val="90000"/>
            </a:lnSpc>
            <a:spcBef>
              <a:spcPct val="0"/>
            </a:spcBef>
            <a:spcAft>
              <a:spcPct val="35000"/>
            </a:spcAft>
            <a:buNone/>
          </a:pPr>
          <a:r>
            <a:rPr lang="en-US" sz="1700" kern="1200" dirty="0"/>
            <a:t>The theoretical </a:t>
          </a:r>
          <a:r>
            <a:rPr lang="en-US" sz="1700" kern="1200" dirty="0">
              <a:latin typeface="Neue Haas Grotesk Text Pro"/>
            </a:rPr>
            <a:t>conceptual expansion underscores</a:t>
          </a:r>
          <a:r>
            <a:rPr lang="en-US" sz="1700" kern="1200" dirty="0"/>
            <a:t> the vast potential IoT holds for transforming not just our living spaces but also the way we conduct and manage business operations</a:t>
          </a:r>
        </a:p>
      </dsp:txBody>
      <dsp:txXfrm>
        <a:off x="7524712" y="1677454"/>
        <a:ext cx="3420324" cy="2648612"/>
      </dsp:txXfrm>
    </dsp:sp>
    <dsp:sp modelId="{E0E43960-0252-4183-B323-1DD2AACF7F10}">
      <dsp:nvSpPr>
        <dsp:cNvPr id="0" name=""/>
        <dsp:cNvSpPr/>
      </dsp:nvSpPr>
      <dsp:spPr>
        <a:xfrm>
          <a:off x="8572721" y="441435"/>
          <a:ext cx="1324306" cy="1324306"/>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248" tIns="12700" rIns="10324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66661" y="635375"/>
        <a:ext cx="936426" cy="936426"/>
      </dsp:txXfrm>
    </dsp:sp>
    <dsp:sp modelId="{F022C437-A2CC-49F1-B30D-3CD66C5AD9B5}">
      <dsp:nvSpPr>
        <dsp:cNvPr id="0" name=""/>
        <dsp:cNvSpPr/>
      </dsp:nvSpPr>
      <dsp:spPr>
        <a:xfrm>
          <a:off x="7524712" y="4414282"/>
          <a:ext cx="3420324"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6765407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8753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909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9245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3521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852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20516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51219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4051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6428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4/16/2024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0541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4/16/2024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976357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3" name="Picture 2">
            <a:extLst>
              <a:ext uri="{FF2B5EF4-FFF2-40B4-BE49-F238E27FC236}">
                <a16:creationId xmlns:a16="http://schemas.microsoft.com/office/drawing/2014/main" id="{4D9DDFDC-5DD9-D3EE-F1E5-439A88D19810}"/>
              </a:ext>
            </a:extLst>
          </p:cNvPr>
          <p:cNvPicPr>
            <a:picLocks noChangeAspect="1"/>
          </p:cNvPicPr>
          <p:nvPr/>
        </p:nvPicPr>
        <p:blipFill rotWithShape="1">
          <a:blip r:embed="rId2"/>
          <a:srcRect t="10000" r="-2" b="-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p:cNvSpPr>
            <a:spLocks noGrp="1"/>
          </p:cNvSpPr>
          <p:nvPr>
            <p:ph type="ctrTitle"/>
          </p:nvPr>
        </p:nvSpPr>
        <p:spPr>
          <a:xfrm>
            <a:off x="220245" y="184665"/>
            <a:ext cx="10833835" cy="3132373"/>
          </a:xfrm>
        </p:spPr>
        <p:txBody>
          <a:bodyPr anchor="t">
            <a:normAutofit/>
          </a:bodyPr>
          <a:lstStyle/>
          <a:p>
            <a:pPr algn="l">
              <a:lnSpc>
                <a:spcPct val="150000"/>
              </a:lnSpc>
            </a:pPr>
            <a:r>
              <a:rPr lang="en-US" sz="3200" dirty="0">
                <a:latin typeface="Calibri"/>
                <a:ea typeface="Calibri"/>
                <a:cs typeface="Calibri"/>
              </a:rPr>
              <a:t>IoT Based Smart Automation Using WPA2 security &amp; Radius Server in Cisco Packet Tracer</a:t>
            </a:r>
            <a:endParaRPr lang="en-US" sz="3200" dirty="0"/>
          </a:p>
        </p:txBody>
      </p:sp>
      <p:sp>
        <p:nvSpPr>
          <p:cNvPr id="4" name="TextBox 3">
            <a:extLst>
              <a:ext uri="{FF2B5EF4-FFF2-40B4-BE49-F238E27FC236}">
                <a16:creationId xmlns:a16="http://schemas.microsoft.com/office/drawing/2014/main" id="{0EEA82A3-4699-9743-42FB-1F82F066C3C1}"/>
              </a:ext>
            </a:extLst>
          </p:cNvPr>
          <p:cNvSpPr txBox="1"/>
          <p:nvPr/>
        </p:nvSpPr>
        <p:spPr>
          <a:xfrm>
            <a:off x="220245" y="6304003"/>
            <a:ext cx="3056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04/15/2024</a:t>
            </a:r>
          </a:p>
        </p:txBody>
      </p:sp>
      <p:sp>
        <p:nvSpPr>
          <p:cNvPr id="5" name="TextBox 4">
            <a:extLst>
              <a:ext uri="{FF2B5EF4-FFF2-40B4-BE49-F238E27FC236}">
                <a16:creationId xmlns:a16="http://schemas.microsoft.com/office/drawing/2014/main" id="{D719F67C-E2AE-2B98-2B32-F0E0F7D0F7DF}"/>
              </a:ext>
            </a:extLst>
          </p:cNvPr>
          <p:cNvSpPr txBox="1"/>
          <p:nvPr/>
        </p:nvSpPr>
        <p:spPr>
          <a:xfrm>
            <a:off x="220245" y="1757899"/>
            <a:ext cx="30569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Group Members:</a:t>
            </a:r>
            <a:br>
              <a:rPr lang="en-GB" dirty="0"/>
            </a:br>
            <a:br>
              <a:rPr lang="en-GB" dirty="0"/>
            </a:br>
            <a:endParaRPr lang="en-GB" dirty="0"/>
          </a:p>
        </p:txBody>
      </p:sp>
    </p:spTree>
    <p:extLst>
      <p:ext uri="{BB962C8B-B14F-4D97-AF65-F5344CB8AC3E}">
        <p14:creationId xmlns:p14="http://schemas.microsoft.com/office/powerpoint/2010/main" val="12200191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2648" y="603504"/>
            <a:ext cx="5862396" cy="1527048"/>
          </a:xfrm>
        </p:spPr>
        <p:txBody>
          <a:bodyPr anchor="b">
            <a:normAutofit/>
          </a:bodyPr>
          <a:lstStyle/>
          <a:p>
            <a:r>
              <a:rPr lang="en-US" dirty="0"/>
              <a:t>Advanced Control Panel for User Interface</a:t>
            </a:r>
          </a:p>
        </p:txBody>
      </p:sp>
      <p:sp>
        <p:nvSpPr>
          <p:cNvPr id="3" name="Content Placeholder"/>
          <p:cNvSpPr>
            <a:spLocks noGrp="1"/>
          </p:cNvSpPr>
          <p:nvPr>
            <p:ph idx="1"/>
          </p:nvPr>
        </p:nvSpPr>
        <p:spPr>
          <a:xfrm>
            <a:off x="612648" y="2212848"/>
            <a:ext cx="5862396" cy="4096512"/>
          </a:xfrm>
        </p:spPr>
        <p:txBody>
          <a:bodyPr vert="horz" lIns="91440" tIns="45720" rIns="91440" bIns="45720" rtlCol="0" anchor="t">
            <a:normAutofit/>
          </a:bodyPr>
          <a:lstStyle/>
          <a:p>
            <a:pPr lvl="0"/>
            <a:r>
              <a:rPr lang="en-US" sz="1800" dirty="0"/>
              <a:t>An advanced control panel will revolutionize the way users interact with the IoT ecosystem</a:t>
            </a:r>
          </a:p>
          <a:p>
            <a:r>
              <a:rPr lang="en-US" sz="1800" dirty="0"/>
              <a:t>Equipped with detailed analytics and automated scheduling capabilities, the upgraded interface will give in-depth insights into device performance and energy usage, enabling optimized and predictive home management</a:t>
            </a:r>
          </a:p>
        </p:txBody>
      </p:sp>
      <p:pic>
        <p:nvPicPr>
          <p:cNvPr id="4" name="Picture 3" descr="A screenshot of a computer screen&#10;&#10;Description automatically generated">
            <a:extLst>
              <a:ext uri="{FF2B5EF4-FFF2-40B4-BE49-F238E27FC236}">
                <a16:creationId xmlns:a16="http://schemas.microsoft.com/office/drawing/2014/main" id="{4831DBD7-57B0-0C26-F41D-8D27D3035469}"/>
              </a:ext>
            </a:extLst>
          </p:cNvPr>
          <p:cNvPicPr>
            <a:picLocks noChangeAspect="1"/>
          </p:cNvPicPr>
          <p:nvPr/>
        </p:nvPicPr>
        <p:blipFill>
          <a:blip r:embed="rId2"/>
          <a:stretch>
            <a:fillRect/>
          </a:stretch>
        </p:blipFill>
        <p:spPr>
          <a:xfrm>
            <a:off x="7091395" y="1980222"/>
            <a:ext cx="4681506" cy="2925941"/>
          </a:xfrm>
          <a:prstGeom prst="rect">
            <a:avLst/>
          </a:prstGeom>
        </p:spPr>
      </p:pic>
    </p:spTree>
    <p:extLst>
      <p:ext uri="{BB962C8B-B14F-4D97-AF65-F5344CB8AC3E}">
        <p14:creationId xmlns:p14="http://schemas.microsoft.com/office/powerpoint/2010/main" val="10419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267A9A-3339-F8E6-CD25-1670F4B86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642855" y="1067039"/>
            <a:ext cx="4495995" cy="1350226"/>
          </a:xfrm>
        </p:spPr>
        <p:txBody>
          <a:bodyPr anchor="b">
            <a:normAutofit/>
          </a:bodyPr>
          <a:lstStyle/>
          <a:p>
            <a:r>
              <a:rPr lang="en-US" sz="2800"/>
              <a:t>Voice Control and Machine Learning Integration</a:t>
            </a:r>
          </a:p>
        </p:txBody>
      </p:sp>
      <p:pic>
        <p:nvPicPr>
          <p:cNvPr id="6" name="Picture 5" descr="CPU with binary numbers and blueprint">
            <a:extLst>
              <a:ext uri="{FF2B5EF4-FFF2-40B4-BE49-F238E27FC236}">
                <a16:creationId xmlns:a16="http://schemas.microsoft.com/office/drawing/2014/main" id="{B3D00019-31B2-A2B3-4B1B-8EEA4B8681AF}"/>
              </a:ext>
            </a:extLst>
          </p:cNvPr>
          <p:cNvPicPr>
            <a:picLocks noChangeAspect="1"/>
          </p:cNvPicPr>
          <p:nvPr/>
        </p:nvPicPr>
        <p:blipFill rotWithShape="1">
          <a:blip r:embed="rId2"/>
          <a:srcRect l="25005" r="19108"/>
          <a:stretch/>
        </p:blipFill>
        <p:spPr>
          <a:xfrm>
            <a:off x="1172675" y="1067039"/>
            <a:ext cx="4618525" cy="4648478"/>
          </a:xfrm>
          <a:prstGeom prst="rect">
            <a:avLst/>
          </a:prstGeom>
        </p:spPr>
      </p:pic>
      <p:sp>
        <p:nvSpPr>
          <p:cNvPr id="3" name="Content Placeholder"/>
          <p:cNvSpPr>
            <a:spLocks noGrp="1"/>
          </p:cNvSpPr>
          <p:nvPr>
            <p:ph idx="1"/>
          </p:nvPr>
        </p:nvSpPr>
        <p:spPr>
          <a:xfrm>
            <a:off x="6642855" y="2501147"/>
            <a:ext cx="4495995" cy="3214370"/>
          </a:xfrm>
        </p:spPr>
        <p:txBody>
          <a:bodyPr vert="horz" lIns="91440" tIns="45720" rIns="91440" bIns="45720" rtlCol="0" anchor="t">
            <a:normAutofit/>
          </a:bodyPr>
          <a:lstStyle/>
          <a:p>
            <a:pPr lvl="0">
              <a:lnSpc>
                <a:spcPct val="110000"/>
              </a:lnSpc>
            </a:pPr>
            <a:r>
              <a:rPr lang="en-US" sz="1700" dirty="0"/>
              <a:t>The future of IoT lies in hands-free control and personalized automation</a:t>
            </a:r>
          </a:p>
          <a:p>
            <a:pPr>
              <a:lnSpc>
                <a:spcPct val="110000"/>
              </a:lnSpc>
            </a:pPr>
            <a:r>
              <a:rPr lang="en-US" sz="1700" dirty="0"/>
              <a:t>Voice control integration will allow users to manage their IoT devices using simple voice commands.</a:t>
            </a:r>
          </a:p>
          <a:p>
            <a:pPr>
              <a:lnSpc>
                <a:spcPct val="110000"/>
              </a:lnSpc>
            </a:pPr>
            <a:r>
              <a:rPr lang="en-US" sz="1700" dirty="0"/>
              <a:t>Machine learning algorithms can learn user preferences and habits over time, adjusting the smart environment to suit individual needs even before they are expressly communicated</a:t>
            </a:r>
            <a:endParaRPr lang="en-US"/>
          </a:p>
        </p:txBody>
      </p:sp>
    </p:spTree>
    <p:extLst>
      <p:ext uri="{BB962C8B-B14F-4D97-AF65-F5344CB8AC3E}">
        <p14:creationId xmlns:p14="http://schemas.microsoft.com/office/powerpoint/2010/main" val="384473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24000" y="548640"/>
            <a:ext cx="9160475" cy="1132258"/>
          </a:xfrm>
        </p:spPr>
        <p:txBody>
          <a:bodyPr anchor="ctr">
            <a:normAutofit/>
          </a:bodyPr>
          <a:lstStyle/>
          <a:p>
            <a:pPr algn="ctr"/>
            <a:r>
              <a:rPr lang="en-US"/>
              <a:t>Business Application Dashboard</a:t>
            </a:r>
          </a:p>
        </p:txBody>
      </p:sp>
      <p:graphicFrame>
        <p:nvGraphicFramePr>
          <p:cNvPr id="12" name="Content Placeholder">
            <a:extLst>
              <a:ext uri="{FF2B5EF4-FFF2-40B4-BE49-F238E27FC236}">
                <a16:creationId xmlns:a16="http://schemas.microsoft.com/office/drawing/2014/main" id="{58B4BEBF-EB8E-43C6-0843-65F70EE0F9FB}"/>
              </a:ext>
            </a:extLst>
          </p:cNvPr>
          <p:cNvGraphicFramePr>
            <a:graphicFrameLocks noGrp="1"/>
          </p:cNvGraphicFramePr>
          <p:nvPr>
            <p:ph idx="1"/>
            <p:extLst>
              <p:ext uri="{D42A27DB-BD31-4B8C-83A1-F6EECF244321}">
                <p14:modId xmlns:p14="http://schemas.microsoft.com/office/powerpoint/2010/main" val="2614147694"/>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91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2648" y="352923"/>
            <a:ext cx="4621553" cy="1360728"/>
          </a:xfrm>
        </p:spPr>
        <p:txBody>
          <a:bodyPr anchor="b">
            <a:normAutofit/>
          </a:bodyPr>
          <a:lstStyle/>
          <a:p>
            <a:r>
              <a:rPr lang="en-US" sz="2800"/>
              <a:t>Energy Efficiency and Predictive Maintenance</a:t>
            </a:r>
          </a:p>
        </p:txBody>
      </p:sp>
      <p:sp>
        <p:nvSpPr>
          <p:cNvPr id="3" name="Content Placeholder"/>
          <p:cNvSpPr>
            <a:spLocks noGrp="1"/>
          </p:cNvSpPr>
          <p:nvPr>
            <p:ph idx="1"/>
          </p:nvPr>
        </p:nvSpPr>
        <p:spPr>
          <a:xfrm>
            <a:off x="612648" y="2087101"/>
            <a:ext cx="4621553" cy="3159018"/>
          </a:xfrm>
        </p:spPr>
        <p:txBody>
          <a:bodyPr vert="horz" lIns="91440" tIns="45720" rIns="91440" bIns="45720" rtlCol="0" anchor="t">
            <a:noAutofit/>
          </a:bodyPr>
          <a:lstStyle/>
          <a:p>
            <a:pPr lvl="0">
              <a:lnSpc>
                <a:spcPct val="110000"/>
              </a:lnSpc>
            </a:pPr>
            <a:r>
              <a:rPr lang="en-US" sz="1800" dirty="0"/>
              <a:t>In business context, energy efficiency and predictive maintenance are key considerations</a:t>
            </a:r>
          </a:p>
          <a:p>
            <a:pPr lvl="0">
              <a:lnSpc>
                <a:spcPct val="110000"/>
              </a:lnSpc>
            </a:pPr>
            <a:r>
              <a:rPr lang="en-US" sz="1800" dirty="0"/>
              <a:t>Integrating IoT with HVAC systems based on occupancy data can dramatically reduce energy costs</a:t>
            </a:r>
          </a:p>
          <a:p>
            <a:pPr lvl="0">
              <a:lnSpc>
                <a:spcPct val="110000"/>
              </a:lnSpc>
            </a:pPr>
            <a:r>
              <a:rPr lang="en-US" sz="1800" dirty="0"/>
              <a:t>Meanwhile, predictive maintenance capabilities enable the network to alert businesses to potential device failures before they occur, minimizing downtime</a:t>
            </a:r>
          </a:p>
        </p:txBody>
      </p:sp>
      <p:pic>
        <p:nvPicPr>
          <p:cNvPr id="6" name="Picture 5" descr="Light bulb on yellow background with sketched light beams and cord">
            <a:extLst>
              <a:ext uri="{FF2B5EF4-FFF2-40B4-BE49-F238E27FC236}">
                <a16:creationId xmlns:a16="http://schemas.microsoft.com/office/drawing/2014/main" id="{87D03CF6-186D-6760-C132-9C799B4A6C16}"/>
              </a:ext>
            </a:extLst>
          </p:cNvPr>
          <p:cNvPicPr>
            <a:picLocks noChangeAspect="1"/>
          </p:cNvPicPr>
          <p:nvPr/>
        </p:nvPicPr>
        <p:blipFill rotWithShape="1">
          <a:blip r:embed="rId2"/>
          <a:srcRect l="44214" r="1889" b="3"/>
          <a:stretch/>
        </p:blipFill>
        <p:spPr>
          <a:xfrm>
            <a:off x="6582093" y="1114923"/>
            <a:ext cx="4056116" cy="4628153"/>
          </a:xfrm>
          <a:prstGeom prst="rect">
            <a:avLst/>
          </a:prstGeom>
        </p:spPr>
      </p:pic>
    </p:spTree>
    <p:extLst>
      <p:ext uri="{BB962C8B-B14F-4D97-AF65-F5344CB8AC3E}">
        <p14:creationId xmlns:p14="http://schemas.microsoft.com/office/powerpoint/2010/main" val="242497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4677" y="-91883"/>
            <a:ext cx="10872216" cy="1575593"/>
          </a:xfrm>
        </p:spPr>
        <p:txBody>
          <a:bodyPr anchor="b">
            <a:normAutofit/>
          </a:bodyPr>
          <a:lstStyle/>
          <a:p>
            <a:r>
              <a:rPr lang="en-US" dirty="0"/>
              <a:t>Predictive Analytics and Reporting for Businesses</a:t>
            </a:r>
          </a:p>
        </p:txBody>
      </p:sp>
      <p:pic>
        <p:nvPicPr>
          <p:cNvPr id="4" name="Picture 3" descr="Desk with productivity items">
            <a:extLst>
              <a:ext uri="{FF2B5EF4-FFF2-40B4-BE49-F238E27FC236}">
                <a16:creationId xmlns:a16="http://schemas.microsoft.com/office/drawing/2014/main" id="{BE3971D5-40C9-4B34-D792-273AAE3F7233}"/>
              </a:ext>
            </a:extLst>
          </p:cNvPr>
          <p:cNvPicPr>
            <a:picLocks noChangeAspect="1"/>
          </p:cNvPicPr>
          <p:nvPr/>
        </p:nvPicPr>
        <p:blipFill>
          <a:blip r:embed="rId2"/>
          <a:stretch>
            <a:fillRect/>
          </a:stretch>
        </p:blipFill>
        <p:spPr>
          <a:xfrm>
            <a:off x="736156" y="1833883"/>
            <a:ext cx="5311669" cy="3545539"/>
          </a:xfrm>
          <a:prstGeom prst="rect">
            <a:avLst/>
          </a:prstGeom>
        </p:spPr>
      </p:pic>
      <p:sp>
        <p:nvSpPr>
          <p:cNvPr id="3" name="Content Placeholder"/>
          <p:cNvSpPr>
            <a:spLocks noGrp="1"/>
          </p:cNvSpPr>
          <p:nvPr>
            <p:ph idx="1"/>
          </p:nvPr>
        </p:nvSpPr>
        <p:spPr>
          <a:xfrm>
            <a:off x="6163106" y="2322255"/>
            <a:ext cx="5321808" cy="3936960"/>
          </a:xfrm>
        </p:spPr>
        <p:txBody>
          <a:bodyPr anchor="t">
            <a:normAutofit/>
          </a:bodyPr>
          <a:lstStyle/>
          <a:p>
            <a:r>
              <a:rPr lang="en-US" sz="1800" dirty="0"/>
              <a:t>Predictive analytics and detailed usage reporting for empowering businesses with the foresight to make informed decisions</a:t>
            </a:r>
          </a:p>
          <a:p>
            <a:r>
              <a:rPr lang="en-US" sz="1800" dirty="0"/>
              <a:t>By analyzing trends and performance data, the IoT system can help anticipate future challenges and opportunities, therefore streamlining operations and contributing to strategic business planning</a:t>
            </a:r>
          </a:p>
        </p:txBody>
      </p:sp>
    </p:spTree>
    <p:extLst>
      <p:ext uri="{BB962C8B-B14F-4D97-AF65-F5344CB8AC3E}">
        <p14:creationId xmlns:p14="http://schemas.microsoft.com/office/powerpoint/2010/main" val="236766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793331" y="-390409"/>
            <a:ext cx="9603026" cy="1527048"/>
          </a:xfrm>
        </p:spPr>
        <p:txBody>
          <a:bodyPr anchor="b">
            <a:normAutofit/>
          </a:bodyPr>
          <a:lstStyle/>
          <a:p>
            <a:r>
              <a:rPr lang="en-US" sz="3100" dirty="0"/>
              <a:t>Data Communication Security Enhancement</a:t>
            </a:r>
          </a:p>
        </p:txBody>
      </p:sp>
      <p:graphicFrame>
        <p:nvGraphicFramePr>
          <p:cNvPr id="12" name="Content Placeholder">
            <a:extLst>
              <a:ext uri="{FF2B5EF4-FFF2-40B4-BE49-F238E27FC236}">
                <a16:creationId xmlns:a16="http://schemas.microsoft.com/office/drawing/2014/main" id="{2B4EBF28-4F25-6C5F-D157-4C76E3F5E5FE}"/>
              </a:ext>
            </a:extLst>
          </p:cNvPr>
          <p:cNvGraphicFramePr>
            <a:graphicFrameLocks noGrp="1"/>
          </p:cNvGraphicFramePr>
          <p:nvPr>
            <p:ph idx="1"/>
            <p:extLst>
              <p:ext uri="{D42A27DB-BD31-4B8C-83A1-F6EECF244321}">
                <p14:modId xmlns:p14="http://schemas.microsoft.com/office/powerpoint/2010/main" val="3288632054"/>
              </p:ext>
            </p:extLst>
          </p:nvPr>
        </p:nvGraphicFramePr>
        <p:xfrm>
          <a:off x="1761369" y="1124403"/>
          <a:ext cx="8669261" cy="573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70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2648" y="548640"/>
            <a:ext cx="10945037" cy="1133856"/>
          </a:xfrm>
        </p:spPr>
        <p:txBody>
          <a:bodyPr anchor="t">
            <a:normAutofit/>
          </a:bodyPr>
          <a:lstStyle/>
          <a:p>
            <a:r>
              <a:rPr lang="en-US" dirty="0"/>
              <a:t>Conclusion</a:t>
            </a:r>
          </a:p>
        </p:txBody>
      </p:sp>
      <p:graphicFrame>
        <p:nvGraphicFramePr>
          <p:cNvPr id="12" name="Content Placeholder">
            <a:extLst>
              <a:ext uri="{FF2B5EF4-FFF2-40B4-BE49-F238E27FC236}">
                <a16:creationId xmlns:a16="http://schemas.microsoft.com/office/drawing/2014/main" id="{B97B8EDE-91C7-F5DD-B933-AAC422E3AA25}"/>
              </a:ext>
            </a:extLst>
          </p:cNvPr>
          <p:cNvGraphicFramePr>
            <a:graphicFrameLocks noGrp="1"/>
          </p:cNvGraphicFramePr>
          <p:nvPr>
            <p:ph idx="1"/>
            <p:extLst>
              <p:ext uri="{D42A27DB-BD31-4B8C-83A1-F6EECF244321}">
                <p14:modId xmlns:p14="http://schemas.microsoft.com/office/powerpoint/2010/main" val="1589715377"/>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619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91841" y="-3887"/>
            <a:ext cx="5916168" cy="1527048"/>
          </a:xfrm>
        </p:spPr>
        <p:txBody>
          <a:bodyPr anchor="b">
            <a:normAutofit/>
          </a:bodyPr>
          <a:lstStyle/>
          <a:p>
            <a:r>
              <a:rPr lang="en-US" dirty="0"/>
              <a:t>Abstract</a:t>
            </a:r>
          </a:p>
        </p:txBody>
      </p:sp>
      <p:pic>
        <p:nvPicPr>
          <p:cNvPr id="6" name="Picture 5" descr="A 3D pattern of ring shapes connected by lines">
            <a:extLst>
              <a:ext uri="{FF2B5EF4-FFF2-40B4-BE49-F238E27FC236}">
                <a16:creationId xmlns:a16="http://schemas.microsoft.com/office/drawing/2014/main" id="{7984A470-F2CB-B5DE-FD9D-0AA163AC4756}"/>
              </a:ext>
            </a:extLst>
          </p:cNvPr>
          <p:cNvPicPr>
            <a:picLocks noChangeAspect="1"/>
          </p:cNvPicPr>
          <p:nvPr/>
        </p:nvPicPr>
        <p:blipFill rotWithShape="1">
          <a:blip r:embed="rId2"/>
          <a:srcRect l="12447" r="47277" b="-2"/>
          <a:stretch/>
        </p:blipFill>
        <p:spPr>
          <a:xfrm>
            <a:off x="20" y="10"/>
            <a:ext cx="4910308" cy="6857990"/>
          </a:xfrm>
          <a:prstGeom prst="rect">
            <a:avLst/>
          </a:prstGeom>
        </p:spPr>
      </p:pic>
      <p:sp>
        <p:nvSpPr>
          <p:cNvPr id="3" name="Content Placeholder"/>
          <p:cNvSpPr>
            <a:spLocks noGrp="1"/>
          </p:cNvSpPr>
          <p:nvPr>
            <p:ph idx="1"/>
          </p:nvPr>
        </p:nvSpPr>
        <p:spPr>
          <a:xfrm>
            <a:off x="5458102" y="1717325"/>
            <a:ext cx="5916168" cy="4095078"/>
          </a:xfrm>
        </p:spPr>
        <p:txBody>
          <a:bodyPr vert="horz" lIns="91440" tIns="45720" rIns="91440" bIns="45720" rtlCol="0" anchor="t">
            <a:normAutofit/>
          </a:bodyPr>
          <a:lstStyle/>
          <a:p>
            <a:r>
              <a:rPr lang="en-US" sz="1800" dirty="0">
                <a:ea typeface="+mn-lt"/>
                <a:cs typeface="+mn-lt"/>
              </a:rPr>
              <a:t>This presentation delves into the convergence between smart home technology and advanced business data communication systems, aiming at the use of high-customizability IoT to create a securely intelligent network that services both personal and business life. </a:t>
            </a:r>
          </a:p>
          <a:p>
            <a:r>
              <a:rPr lang="en-US" sz="1800" dirty="0">
                <a:ea typeface="+mn-lt"/>
                <a:cs typeface="+mn-lt"/>
              </a:rPr>
              <a:t>This combination of comfort and innovation is a vision of the future of the interconnective living and working environment.</a:t>
            </a:r>
            <a:endParaRPr lang="en-US" sz="1800" dirty="0"/>
          </a:p>
          <a:p>
            <a:pPr lvl="0"/>
            <a:endParaRPr lang="en-US" sz="1800" dirty="0"/>
          </a:p>
        </p:txBody>
      </p:sp>
    </p:spTree>
    <p:extLst>
      <p:ext uri="{BB962C8B-B14F-4D97-AF65-F5344CB8AC3E}">
        <p14:creationId xmlns:p14="http://schemas.microsoft.com/office/powerpoint/2010/main" val="127396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24972" y="-3887"/>
            <a:ext cx="5916168" cy="1527048"/>
          </a:xfrm>
        </p:spPr>
        <p:txBody>
          <a:bodyPr anchor="b">
            <a:normAutofit/>
          </a:bodyPr>
          <a:lstStyle/>
          <a:p>
            <a:r>
              <a:rPr lang="en-US" dirty="0"/>
              <a:t>Introduction</a:t>
            </a:r>
          </a:p>
        </p:txBody>
      </p:sp>
      <p:pic>
        <p:nvPicPr>
          <p:cNvPr id="6" name="Picture 5" descr="Mobile device with apps">
            <a:extLst>
              <a:ext uri="{FF2B5EF4-FFF2-40B4-BE49-F238E27FC236}">
                <a16:creationId xmlns:a16="http://schemas.microsoft.com/office/drawing/2014/main" id="{5F763DFC-5455-A429-950B-DD0325D2133E}"/>
              </a:ext>
            </a:extLst>
          </p:cNvPr>
          <p:cNvPicPr>
            <a:picLocks noChangeAspect="1"/>
          </p:cNvPicPr>
          <p:nvPr/>
        </p:nvPicPr>
        <p:blipFill rotWithShape="1">
          <a:blip r:embed="rId2"/>
          <a:srcRect l="49665" r="10059" b="-2"/>
          <a:stretch/>
        </p:blipFill>
        <p:spPr>
          <a:xfrm>
            <a:off x="20" y="10"/>
            <a:ext cx="4910308" cy="6857990"/>
          </a:xfrm>
          <a:prstGeom prst="rect">
            <a:avLst/>
          </a:prstGeom>
        </p:spPr>
      </p:pic>
      <p:sp>
        <p:nvSpPr>
          <p:cNvPr id="3" name="Content Placeholder"/>
          <p:cNvSpPr>
            <a:spLocks noGrp="1"/>
          </p:cNvSpPr>
          <p:nvPr>
            <p:ph idx="1"/>
          </p:nvPr>
        </p:nvSpPr>
        <p:spPr>
          <a:xfrm>
            <a:off x="5424972" y="1717325"/>
            <a:ext cx="5916168" cy="4095078"/>
          </a:xfrm>
        </p:spPr>
        <p:txBody>
          <a:bodyPr vert="horz" lIns="91440" tIns="45720" rIns="91440" bIns="45720" rtlCol="0" anchor="t">
            <a:normAutofit/>
          </a:bodyPr>
          <a:lstStyle/>
          <a:p>
            <a:r>
              <a:rPr lang="en-US" sz="1800" dirty="0">
                <a:ea typeface="+mn-lt"/>
                <a:cs typeface="+mn-lt"/>
              </a:rPr>
              <a:t>This IoT Project is a revolution in the way in which we interact with our household and business tools. The construction of a smart home environment using IoT devices is an example of this project. </a:t>
            </a:r>
          </a:p>
          <a:p>
            <a:r>
              <a:rPr lang="en-US" sz="1800" dirty="0">
                <a:ea typeface="+mn-lt"/>
                <a:cs typeface="+mn-lt"/>
              </a:rPr>
              <a:t>This approach demonstrates how conference business information and information communications can be expanded and adjusted .</a:t>
            </a:r>
          </a:p>
          <a:p>
            <a:r>
              <a:rPr lang="en-US" sz="1800" dirty="0">
                <a:ea typeface="+mn-lt"/>
                <a:cs typeface="+mn-lt"/>
              </a:rPr>
              <a:t>The implementation lays a foundation for further exploration of advanced solutions and tactical alignment that can enhance performance and management in intelligent areas.</a:t>
            </a:r>
            <a:endParaRPr lang="en-US" sz="1800" dirty="0"/>
          </a:p>
          <a:p>
            <a:pPr lvl="0"/>
            <a:endParaRPr lang="en-US" sz="1800" dirty="0"/>
          </a:p>
        </p:txBody>
      </p:sp>
    </p:spTree>
    <p:extLst>
      <p:ext uri="{BB962C8B-B14F-4D97-AF65-F5344CB8AC3E}">
        <p14:creationId xmlns:p14="http://schemas.microsoft.com/office/powerpoint/2010/main" val="287634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8BE9A2-8956-141B-BFE6-C607C93D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21734" y="4837319"/>
            <a:ext cx="4705097" cy="1601582"/>
          </a:xfrm>
        </p:spPr>
        <p:txBody>
          <a:bodyPr anchor="t">
            <a:normAutofit/>
          </a:bodyPr>
          <a:lstStyle/>
          <a:p>
            <a:r>
              <a:rPr lang="en-US" dirty="0"/>
              <a:t>Current Network Topology</a:t>
            </a:r>
          </a:p>
        </p:txBody>
      </p:sp>
      <p:pic>
        <p:nvPicPr>
          <p:cNvPr id="4" name="Picture 3" descr="A diagram of a wireless router&#10;&#10;Description automatically generated">
            <a:extLst>
              <a:ext uri="{FF2B5EF4-FFF2-40B4-BE49-F238E27FC236}">
                <a16:creationId xmlns:a16="http://schemas.microsoft.com/office/drawing/2014/main" id="{8AABE2DE-28DE-664A-373D-97E5B3B3933E}"/>
              </a:ext>
            </a:extLst>
          </p:cNvPr>
          <p:cNvPicPr>
            <a:picLocks noChangeAspect="1"/>
          </p:cNvPicPr>
          <p:nvPr/>
        </p:nvPicPr>
        <p:blipFill rotWithShape="1">
          <a:blip r:embed="rId2"/>
          <a:srcRect b="311"/>
          <a:stretch/>
        </p:blipFill>
        <p:spPr>
          <a:xfrm>
            <a:off x="20" y="10"/>
            <a:ext cx="12191980" cy="3762646"/>
          </a:xfrm>
          <a:prstGeom prst="rect">
            <a:avLst/>
          </a:prstGeom>
        </p:spPr>
      </p:pic>
      <p:sp>
        <p:nvSpPr>
          <p:cNvPr id="3" name="Content Placeholder"/>
          <p:cNvSpPr>
            <a:spLocks noGrp="1"/>
          </p:cNvSpPr>
          <p:nvPr>
            <p:ph idx="1"/>
          </p:nvPr>
        </p:nvSpPr>
        <p:spPr>
          <a:xfrm>
            <a:off x="4903942" y="3889079"/>
            <a:ext cx="6592871" cy="2660256"/>
          </a:xfrm>
        </p:spPr>
        <p:txBody>
          <a:bodyPr vert="horz" lIns="91440" tIns="45720" rIns="91440" bIns="45720" rtlCol="0" anchor="t">
            <a:noAutofit/>
          </a:bodyPr>
          <a:lstStyle/>
          <a:p>
            <a:pPr>
              <a:lnSpc>
                <a:spcPct val="110000"/>
              </a:lnSpc>
            </a:pPr>
            <a:r>
              <a:rPr lang="en-US" sz="1800" dirty="0"/>
              <a:t>The current network topology establishes the foundation of our smart home system</a:t>
            </a:r>
            <a:endParaRPr lang="en-US"/>
          </a:p>
          <a:p>
            <a:pPr>
              <a:lnSpc>
                <a:spcPct val="110000"/>
              </a:lnSpc>
            </a:pPr>
            <a:r>
              <a:rPr lang="en-US" sz="1800" dirty="0"/>
              <a:t>This setup provides a backbone for a range of IoT devices, enabling centralized control and communication through a single client laptop </a:t>
            </a:r>
            <a:endParaRPr lang="en-US"/>
          </a:p>
          <a:p>
            <a:pPr>
              <a:lnSpc>
                <a:spcPct val="110000"/>
              </a:lnSpc>
            </a:pPr>
            <a:r>
              <a:rPr lang="en-US" sz="1800" dirty="0"/>
              <a:t>The configuration represents the core upon which our smart home operates, ready to scale to the demands of business-level operations</a:t>
            </a:r>
            <a:endParaRPr lang="en-US"/>
          </a:p>
        </p:txBody>
      </p:sp>
    </p:spTree>
    <p:extLst>
      <p:ext uri="{BB962C8B-B14F-4D97-AF65-F5344CB8AC3E}">
        <p14:creationId xmlns:p14="http://schemas.microsoft.com/office/powerpoint/2010/main" val="385919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5344" y="242488"/>
            <a:ext cx="4621553" cy="1360728"/>
          </a:xfrm>
        </p:spPr>
        <p:txBody>
          <a:bodyPr anchor="b">
            <a:normAutofit/>
          </a:bodyPr>
          <a:lstStyle/>
          <a:p>
            <a:r>
              <a:rPr lang="en-US" dirty="0"/>
              <a:t>Current IoT Devices and Control</a:t>
            </a:r>
          </a:p>
        </p:txBody>
      </p:sp>
      <p:sp>
        <p:nvSpPr>
          <p:cNvPr id="3" name="Content Placeholder"/>
          <p:cNvSpPr>
            <a:spLocks noGrp="1"/>
          </p:cNvSpPr>
          <p:nvPr>
            <p:ph idx="1"/>
          </p:nvPr>
        </p:nvSpPr>
        <p:spPr>
          <a:xfrm>
            <a:off x="535344" y="1943536"/>
            <a:ext cx="4621553" cy="3159018"/>
          </a:xfrm>
        </p:spPr>
        <p:txBody>
          <a:bodyPr vert="horz" lIns="91440" tIns="45720" rIns="91440" bIns="45720" rtlCol="0" anchor="t">
            <a:noAutofit/>
          </a:bodyPr>
          <a:lstStyle/>
          <a:p>
            <a:pPr>
              <a:lnSpc>
                <a:spcPct val="110000"/>
              </a:lnSpc>
            </a:pPr>
            <a:r>
              <a:rPr lang="en-US" sz="1800" dirty="0"/>
              <a:t>The smart home network currently comprises a suite of IoT devices: Fan, door, garage door, and lighting and window each connected wirelessly and managed via a web-based control panel</a:t>
            </a:r>
          </a:p>
          <a:p>
            <a:pPr>
              <a:lnSpc>
                <a:spcPct val="110000"/>
              </a:lnSpc>
            </a:pPr>
            <a:r>
              <a:rPr lang="en-US" sz="1800" dirty="0"/>
              <a:t>This interface allows users to monitor and control their smart home devices remotely, giving real-time feedback and the flexibility to adjust settings on the go</a:t>
            </a:r>
          </a:p>
          <a:p>
            <a:pPr>
              <a:lnSpc>
                <a:spcPct val="110000"/>
              </a:lnSpc>
            </a:pPr>
            <a:r>
              <a:rPr lang="en-US" sz="1800" dirty="0"/>
              <a:t>It is a testament set up to convenience and modern home management</a:t>
            </a:r>
          </a:p>
        </p:txBody>
      </p:sp>
      <p:pic>
        <p:nvPicPr>
          <p:cNvPr id="31" name="Picture 30" descr="A diagram of a garage door&#10;&#10;Description automatically generated">
            <a:extLst>
              <a:ext uri="{FF2B5EF4-FFF2-40B4-BE49-F238E27FC236}">
                <a16:creationId xmlns:a16="http://schemas.microsoft.com/office/drawing/2014/main" id="{0EEB42CB-9F0B-C742-94AD-FB7BFC21F0BF}"/>
              </a:ext>
            </a:extLst>
          </p:cNvPr>
          <p:cNvPicPr>
            <a:picLocks noChangeAspect="1"/>
          </p:cNvPicPr>
          <p:nvPr/>
        </p:nvPicPr>
        <p:blipFill>
          <a:blip r:embed="rId2"/>
          <a:stretch>
            <a:fillRect/>
          </a:stretch>
        </p:blipFill>
        <p:spPr>
          <a:xfrm>
            <a:off x="5691261" y="1597396"/>
            <a:ext cx="5837780" cy="3663206"/>
          </a:xfrm>
          <a:prstGeom prst="rect">
            <a:avLst/>
          </a:prstGeom>
        </p:spPr>
      </p:pic>
    </p:spTree>
    <p:extLst>
      <p:ext uri="{BB962C8B-B14F-4D97-AF65-F5344CB8AC3E}">
        <p14:creationId xmlns:p14="http://schemas.microsoft.com/office/powerpoint/2010/main" val="37035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4678" y="548640"/>
            <a:ext cx="10872216" cy="1133856"/>
          </a:xfrm>
        </p:spPr>
        <p:txBody>
          <a:bodyPr anchor="t">
            <a:normAutofit/>
          </a:bodyPr>
          <a:lstStyle/>
          <a:p>
            <a:r>
              <a:rPr lang="en-US" dirty="0"/>
              <a:t>Security Implementation</a:t>
            </a:r>
          </a:p>
        </p:txBody>
      </p:sp>
      <p:pic>
        <p:nvPicPr>
          <p:cNvPr id="4" name="Picture 3" descr="A screenshot of a computer&#10;&#10;Description automatically generated">
            <a:extLst>
              <a:ext uri="{FF2B5EF4-FFF2-40B4-BE49-F238E27FC236}">
                <a16:creationId xmlns:a16="http://schemas.microsoft.com/office/drawing/2014/main" id="{4355192E-F122-52E4-7006-A0E8D6ED5A1E}"/>
              </a:ext>
            </a:extLst>
          </p:cNvPr>
          <p:cNvPicPr>
            <a:picLocks noChangeAspect="1"/>
          </p:cNvPicPr>
          <p:nvPr/>
        </p:nvPicPr>
        <p:blipFill>
          <a:blip r:embed="rId2"/>
          <a:stretch>
            <a:fillRect/>
          </a:stretch>
        </p:blipFill>
        <p:spPr>
          <a:xfrm>
            <a:off x="102042" y="1913701"/>
            <a:ext cx="7163057" cy="1509913"/>
          </a:xfrm>
          <a:prstGeom prst="rect">
            <a:avLst/>
          </a:prstGeom>
        </p:spPr>
      </p:pic>
      <p:sp>
        <p:nvSpPr>
          <p:cNvPr id="3" name="Content Placeholder"/>
          <p:cNvSpPr>
            <a:spLocks noGrp="1"/>
          </p:cNvSpPr>
          <p:nvPr>
            <p:ph idx="1"/>
          </p:nvPr>
        </p:nvSpPr>
        <p:spPr>
          <a:xfrm>
            <a:off x="7177176" y="1792224"/>
            <a:ext cx="4307527" cy="4517136"/>
          </a:xfrm>
        </p:spPr>
        <p:txBody>
          <a:bodyPr anchor="t">
            <a:normAutofit/>
          </a:bodyPr>
          <a:lstStyle/>
          <a:p>
            <a:pPr lvl="0">
              <a:lnSpc>
                <a:spcPct val="110000"/>
              </a:lnSpc>
            </a:pPr>
            <a:r>
              <a:rPr lang="en-US" sz="1800" dirty="0"/>
              <a:t>At the forefront of our network design is security, anchored by WPA2 encryption and Radius server authentication</a:t>
            </a:r>
          </a:p>
          <a:p>
            <a:pPr lvl="0">
              <a:lnSpc>
                <a:spcPct val="110000"/>
              </a:lnSpc>
            </a:pPr>
            <a:r>
              <a:rPr lang="en-US" sz="1800" dirty="0"/>
              <a:t>These security measures are critical in safeguarding the data integrity and privacy of the smart home occupants</a:t>
            </a:r>
          </a:p>
          <a:p>
            <a:pPr lvl="0">
              <a:lnSpc>
                <a:spcPct val="110000"/>
              </a:lnSpc>
            </a:pPr>
            <a:r>
              <a:rPr lang="en-US" sz="1800" dirty="0"/>
              <a:t>They prevent unauthorized access and ensure that communication between devices and the control client remains confidential and secure</a:t>
            </a:r>
          </a:p>
        </p:txBody>
      </p:sp>
    </p:spTree>
    <p:extLst>
      <p:ext uri="{BB962C8B-B14F-4D97-AF65-F5344CB8AC3E}">
        <p14:creationId xmlns:p14="http://schemas.microsoft.com/office/powerpoint/2010/main" val="104101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68537" y="603504"/>
            <a:ext cx="5916168" cy="1527048"/>
          </a:xfrm>
        </p:spPr>
        <p:txBody>
          <a:bodyPr anchor="b">
            <a:normAutofit/>
          </a:bodyPr>
          <a:lstStyle/>
          <a:p>
            <a:r>
              <a:rPr lang="en-US" dirty="0"/>
              <a:t>Theoretical Expansion Overview</a:t>
            </a:r>
          </a:p>
        </p:txBody>
      </p:sp>
      <p:pic>
        <p:nvPicPr>
          <p:cNvPr id="6" name="Picture 5" descr="Blue blocks and networks technology background">
            <a:extLst>
              <a:ext uri="{FF2B5EF4-FFF2-40B4-BE49-F238E27FC236}">
                <a16:creationId xmlns:a16="http://schemas.microsoft.com/office/drawing/2014/main" id="{C415DEC9-B2D8-5FC1-885F-2ED74370CA45}"/>
              </a:ext>
            </a:extLst>
          </p:cNvPr>
          <p:cNvPicPr>
            <a:picLocks noChangeAspect="1"/>
          </p:cNvPicPr>
          <p:nvPr/>
        </p:nvPicPr>
        <p:blipFill rotWithShape="1">
          <a:blip r:embed="rId2"/>
          <a:srcRect l="13766" r="45958" b="-438"/>
          <a:stretch/>
        </p:blipFill>
        <p:spPr>
          <a:xfrm>
            <a:off x="20" y="10"/>
            <a:ext cx="4910308" cy="6857990"/>
          </a:xfrm>
          <a:prstGeom prst="rect">
            <a:avLst/>
          </a:prstGeom>
        </p:spPr>
      </p:pic>
      <p:sp>
        <p:nvSpPr>
          <p:cNvPr id="3" name="Content Placeholder"/>
          <p:cNvSpPr>
            <a:spLocks noGrp="1"/>
          </p:cNvSpPr>
          <p:nvPr>
            <p:ph idx="1"/>
          </p:nvPr>
        </p:nvSpPr>
        <p:spPr>
          <a:xfrm>
            <a:off x="5568537" y="2214282"/>
            <a:ext cx="5916168" cy="4095078"/>
          </a:xfrm>
        </p:spPr>
        <p:txBody>
          <a:bodyPr vert="horz" lIns="91440" tIns="45720" rIns="91440" bIns="45720" rtlCol="0" anchor="t">
            <a:normAutofit/>
          </a:bodyPr>
          <a:lstStyle/>
          <a:p>
            <a:pPr lvl="0"/>
            <a:r>
              <a:rPr lang="en-US" sz="1800" dirty="0"/>
              <a:t>We propose a visionary expansion of our IoT smart home into business data communications</a:t>
            </a:r>
          </a:p>
          <a:p>
            <a:r>
              <a:rPr lang="en-US" sz="1800" dirty="0"/>
              <a:t>The conceptual evolution encompasses advanced device integration, network segmentation, and enhanced user interfaces</a:t>
            </a:r>
          </a:p>
          <a:p>
            <a:r>
              <a:rPr lang="en-US" sz="1800" dirty="0"/>
              <a:t>Tailoring the smart home to also serve as a nerve center for business operations, thus a truly intelligent and responsive home-business environment</a:t>
            </a:r>
            <a:endParaRPr lang="en-US" dirty="0"/>
          </a:p>
        </p:txBody>
      </p:sp>
    </p:spTree>
    <p:extLst>
      <p:ext uri="{BB962C8B-B14F-4D97-AF65-F5344CB8AC3E}">
        <p14:creationId xmlns:p14="http://schemas.microsoft.com/office/powerpoint/2010/main" val="267651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2648" y="441271"/>
            <a:ext cx="4621553" cy="1360728"/>
          </a:xfrm>
        </p:spPr>
        <p:txBody>
          <a:bodyPr anchor="b">
            <a:normAutofit/>
          </a:bodyPr>
          <a:lstStyle/>
          <a:p>
            <a:r>
              <a:rPr lang="en-US" sz="3300"/>
              <a:t>Integrating Business-Oriented IoT Devices</a:t>
            </a:r>
          </a:p>
        </p:txBody>
      </p:sp>
      <p:sp>
        <p:nvSpPr>
          <p:cNvPr id="3" name="Content Placeholder"/>
          <p:cNvSpPr>
            <a:spLocks noGrp="1"/>
          </p:cNvSpPr>
          <p:nvPr>
            <p:ph idx="1"/>
          </p:nvPr>
        </p:nvSpPr>
        <p:spPr>
          <a:xfrm>
            <a:off x="546387" y="2009797"/>
            <a:ext cx="5273118" cy="3932061"/>
          </a:xfrm>
        </p:spPr>
        <p:txBody>
          <a:bodyPr vert="horz" lIns="91440" tIns="45720" rIns="91440" bIns="45720" rtlCol="0" anchor="t">
            <a:noAutofit/>
          </a:bodyPr>
          <a:lstStyle/>
          <a:p>
            <a:pPr>
              <a:lnSpc>
                <a:spcPct val="110000"/>
              </a:lnSpc>
            </a:pPr>
            <a:r>
              <a:rPr lang="en-US" sz="1800" dirty="0"/>
              <a:t>Addition of business-oriented IoT devices can transform a smart home into a smart business hub</a:t>
            </a:r>
          </a:p>
          <a:p>
            <a:pPr>
              <a:lnSpc>
                <a:spcPct val="110000"/>
              </a:lnSpc>
            </a:pPr>
            <a:r>
              <a:rPr lang="en-US" sz="1800" dirty="0"/>
              <a:t>By incorporating devices like smart thermostats for climate control and energy savings, intelligent security cameras for enhanced monitoring, and advanced access systems for secure entry, we can elevate the functionality of the IoT network to meet the dynamic needs of modern businesses</a:t>
            </a:r>
          </a:p>
        </p:txBody>
      </p:sp>
      <p:pic>
        <p:nvPicPr>
          <p:cNvPr id="6" name="Picture 5" descr="Mobile device with apps">
            <a:extLst>
              <a:ext uri="{FF2B5EF4-FFF2-40B4-BE49-F238E27FC236}">
                <a16:creationId xmlns:a16="http://schemas.microsoft.com/office/drawing/2014/main" id="{01A5BCD9-87FC-2D17-FEB4-739942C13F78}"/>
              </a:ext>
            </a:extLst>
          </p:cNvPr>
          <p:cNvPicPr>
            <a:picLocks noChangeAspect="1"/>
          </p:cNvPicPr>
          <p:nvPr/>
        </p:nvPicPr>
        <p:blipFill rotWithShape="1">
          <a:blip r:embed="rId2"/>
          <a:srcRect l="49665" r="10059" b="-2"/>
          <a:stretch/>
        </p:blipFill>
        <p:spPr>
          <a:xfrm>
            <a:off x="6953263" y="1114923"/>
            <a:ext cx="3313775" cy="4628153"/>
          </a:xfrm>
          <a:prstGeom prst="rect">
            <a:avLst/>
          </a:prstGeom>
        </p:spPr>
      </p:pic>
    </p:spTree>
    <p:extLst>
      <p:ext uri="{BB962C8B-B14F-4D97-AF65-F5344CB8AC3E}">
        <p14:creationId xmlns:p14="http://schemas.microsoft.com/office/powerpoint/2010/main" val="240357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68537" y="73417"/>
            <a:ext cx="5916168" cy="1527048"/>
          </a:xfrm>
        </p:spPr>
        <p:txBody>
          <a:bodyPr anchor="b">
            <a:normAutofit/>
          </a:bodyPr>
          <a:lstStyle/>
          <a:p>
            <a:r>
              <a:rPr lang="en-US" sz="3300" dirty="0"/>
              <a:t>Network Segmentation for Security and Efficiency</a:t>
            </a:r>
          </a:p>
        </p:txBody>
      </p:sp>
      <p:sp>
        <p:nvSpPr>
          <p:cNvPr id="3" name="Content Placeholder"/>
          <p:cNvSpPr>
            <a:spLocks noGrp="1"/>
          </p:cNvSpPr>
          <p:nvPr>
            <p:ph idx="1"/>
          </p:nvPr>
        </p:nvSpPr>
        <p:spPr>
          <a:xfrm>
            <a:off x="5888798" y="1838804"/>
            <a:ext cx="5916168" cy="4095078"/>
          </a:xfrm>
        </p:spPr>
        <p:txBody>
          <a:bodyPr vert="horz" lIns="91440" tIns="45720" rIns="91440" bIns="45720" rtlCol="0" anchor="t">
            <a:normAutofit/>
          </a:bodyPr>
          <a:lstStyle/>
          <a:p>
            <a:r>
              <a:rPr lang="en-US" sz="1800" dirty="0"/>
              <a:t>Network segmentation stands to be a strategic enhancement to our IoT framework, partitioning the network into distinct segments for guests and critical business operations</a:t>
            </a:r>
          </a:p>
          <a:p>
            <a:r>
              <a:rPr lang="en-US" sz="1800" dirty="0"/>
              <a:t>This approach will not only bolsters security by isolating sensitive data but will as well improve overall network performance by managing traffic flow and prioritizing bandwidth allocation</a:t>
            </a:r>
          </a:p>
        </p:txBody>
      </p:sp>
      <p:pic>
        <p:nvPicPr>
          <p:cNvPr id="4" name="Picture 3" descr="A diagram of a firewall&#10;&#10;Description automatically generated">
            <a:extLst>
              <a:ext uri="{FF2B5EF4-FFF2-40B4-BE49-F238E27FC236}">
                <a16:creationId xmlns:a16="http://schemas.microsoft.com/office/drawing/2014/main" id="{6B06E984-F20F-9D24-97B7-67A2C0D09C38}"/>
              </a:ext>
            </a:extLst>
          </p:cNvPr>
          <p:cNvPicPr>
            <a:picLocks noChangeAspect="1"/>
          </p:cNvPicPr>
          <p:nvPr/>
        </p:nvPicPr>
        <p:blipFill>
          <a:blip r:embed="rId2"/>
          <a:stretch>
            <a:fillRect/>
          </a:stretch>
        </p:blipFill>
        <p:spPr>
          <a:xfrm>
            <a:off x="581025" y="1934679"/>
            <a:ext cx="4933950" cy="3143250"/>
          </a:xfrm>
          <a:prstGeom prst="rect">
            <a:avLst/>
          </a:prstGeom>
        </p:spPr>
      </p:pic>
    </p:spTree>
    <p:extLst>
      <p:ext uri="{BB962C8B-B14F-4D97-AF65-F5344CB8AC3E}">
        <p14:creationId xmlns:p14="http://schemas.microsoft.com/office/powerpoint/2010/main" val="3754830143"/>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1B2430"/>
      </a:dk2>
      <a:lt2>
        <a:srgbClr val="F0F3F1"/>
      </a:lt2>
      <a:accent1>
        <a:srgbClr val="D040B1"/>
      </a:accent1>
      <a:accent2>
        <a:srgbClr val="A12EBE"/>
      </a:accent2>
      <a:accent3>
        <a:srgbClr val="7740D0"/>
      </a:accent3>
      <a:accent4>
        <a:srgbClr val="3C41C2"/>
      </a:accent4>
      <a:accent5>
        <a:srgbClr val="4081D0"/>
      </a:accent5>
      <a:accent6>
        <a:srgbClr val="2EABBE"/>
      </a:accent6>
      <a:hlink>
        <a:srgbClr val="3F64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5</TotalTime>
  <Words>908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Neue Haas Grotesk Text Pro</vt:lpstr>
      <vt:lpstr>VanillaVTI</vt:lpstr>
      <vt:lpstr>IoT Based Smart Automation Using WPA2 security &amp; Radius Server in Cisco Packet Tracer</vt:lpstr>
      <vt:lpstr>Abstract</vt:lpstr>
      <vt:lpstr>Introduction</vt:lpstr>
      <vt:lpstr>Current Network Topology</vt:lpstr>
      <vt:lpstr>Current IoT Devices and Control</vt:lpstr>
      <vt:lpstr>Security Implementation</vt:lpstr>
      <vt:lpstr>Theoretical Expansion Overview</vt:lpstr>
      <vt:lpstr>Integrating Business-Oriented IoT Devices</vt:lpstr>
      <vt:lpstr>Network Segmentation for Security and Efficiency</vt:lpstr>
      <vt:lpstr>Advanced Control Panel for User Interface</vt:lpstr>
      <vt:lpstr>Voice Control and Machine Learning Integration</vt:lpstr>
      <vt:lpstr>Business Application Dashboard</vt:lpstr>
      <vt:lpstr>Energy Efficiency and Predictive Maintenance</vt:lpstr>
      <vt:lpstr>Predictive Analytics and Reporting for Businesses</vt:lpstr>
      <vt:lpstr>Data Communication Security Enhancement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Muhuri Json</cp:lastModifiedBy>
  <cp:revision>265</cp:revision>
  <dcterms:created xsi:type="dcterms:W3CDTF">2024-04-15T08:01:10Z</dcterms:created>
  <dcterms:modified xsi:type="dcterms:W3CDTF">2024-04-16T01:01:34Z</dcterms:modified>
</cp:coreProperties>
</file>