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5"/>
  </p:notesMasterIdLst>
  <p:handoutMasterIdLst>
    <p:handoutMasterId r:id="rId26"/>
  </p:handoutMasterIdLst>
  <p:sldIdLst>
    <p:sldId id="258" r:id="rId2"/>
    <p:sldId id="259" r:id="rId3"/>
    <p:sldId id="260" r:id="rId4"/>
    <p:sldId id="262" r:id="rId5"/>
    <p:sldId id="261" r:id="rId6"/>
    <p:sldId id="263" r:id="rId7"/>
    <p:sldId id="264" r:id="rId8"/>
    <p:sldId id="272" r:id="rId9"/>
    <p:sldId id="273" r:id="rId10"/>
    <p:sldId id="282" r:id="rId11"/>
    <p:sldId id="283" r:id="rId12"/>
    <p:sldId id="284" r:id="rId13"/>
    <p:sldId id="285" r:id="rId14"/>
    <p:sldId id="266" r:id="rId15"/>
    <p:sldId id="267" r:id="rId16"/>
    <p:sldId id="268" r:id="rId17"/>
    <p:sldId id="286" r:id="rId18"/>
    <p:sldId id="287" r:id="rId19"/>
    <p:sldId id="288" r:id="rId20"/>
    <p:sldId id="289" r:id="rId21"/>
    <p:sldId id="290" r:id="rId22"/>
    <p:sldId id="280" r:id="rId23"/>
    <p:sldId id="28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82" autoAdjust="0"/>
  </p:normalViewPr>
  <p:slideViewPr>
    <p:cSldViewPr showGuides="1">
      <p:cViewPr varScale="1">
        <p:scale>
          <a:sx n="74" d="100"/>
          <a:sy n="74" d="100"/>
        </p:scale>
        <p:origin x="582" y="90"/>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1/10/2022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1/10/2022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1/10/2022</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1/10/2022</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smtClean="0"/>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1/10/2022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1/10/2022</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1/10/2022</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1/10/2022</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smtClean="0"/>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1/10/2022</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1/10/2022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codeincodeblock.com/2011/06/mini-project-tic-tac-game-source-code.html?fbclid=IwAR0MXY8qWVt_jfm_V5hqUoKsqruh-c0nu_IbF_SMV-aUbTKu9iUdXsQsUw0" TargetMode="External"/><Relationship Id="rId2" Type="http://schemas.openxmlformats.org/officeDocument/2006/relationships/hyperlink" Target="https://en.m.wikipedia.org/wiki/Ultimate_tic-tac-toe?fbclid=IwAR3F_4YvzepF3fF8BKSXP1fbRQ3xvhEKu7dUG38k8PgXajIrU2rA3uE2eOA#cite_ref-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2811" y="-34344"/>
            <a:ext cx="7466013" cy="5482107"/>
          </a:xfrm>
          <a:ln>
            <a:solidFill>
              <a:schemeClr val="accent2">
                <a:lumMod val="75000"/>
              </a:schemeClr>
            </a:solidFill>
          </a:ln>
        </p:spPr>
        <p:txBody>
          <a:bodyPr>
            <a:normAutofit fontScale="90000"/>
          </a:bodyPr>
          <a:lstStyle/>
          <a:p>
            <a:pPr algn="ctr"/>
            <a:r>
              <a:rPr lang="en-US" dirty="0" smtClean="0"/>
              <a:t>  An </a:t>
            </a:r>
            <a:br>
              <a:rPr lang="en-US" dirty="0" smtClean="0"/>
            </a:br>
            <a:r>
              <a:rPr lang="en-US" dirty="0" smtClean="0"/>
              <a:t>Presentation</a:t>
            </a:r>
            <a:r>
              <a:rPr lang="en-US" dirty="0"/>
              <a:t/>
            </a:r>
            <a:br>
              <a:rPr lang="en-US" dirty="0"/>
            </a:br>
            <a:r>
              <a:rPr lang="en-US" dirty="0" smtClean="0"/>
              <a:t> on</a:t>
            </a:r>
            <a:r>
              <a:rPr lang="en-US" dirty="0"/>
              <a:t/>
            </a:r>
            <a:br>
              <a:rPr lang="en-US" dirty="0"/>
            </a:br>
            <a:r>
              <a:rPr lang="en-US" dirty="0" smtClean="0"/>
              <a:t>TIC TAC TOE</a:t>
            </a:r>
            <a:br>
              <a:rPr lang="en-US" dirty="0" smtClean="0"/>
            </a:br>
            <a:r>
              <a:rPr lang="en-US" dirty="0" smtClean="0"/>
              <a:t> </a:t>
            </a:r>
            <a:r>
              <a:rPr lang="en-US" sz="3600" dirty="0">
                <a:solidFill>
                  <a:schemeClr val="accent1">
                    <a:lumMod val="50000"/>
                  </a:schemeClr>
                </a:solidFill>
              </a:rPr>
              <a:t>P</a:t>
            </a:r>
            <a:r>
              <a:rPr lang="en-US" sz="3600" dirty="0" smtClean="0">
                <a:solidFill>
                  <a:schemeClr val="accent1">
                    <a:lumMod val="50000"/>
                  </a:schemeClr>
                </a:solidFill>
              </a:rPr>
              <a:t>resented by:</a:t>
            </a:r>
            <a:br>
              <a:rPr lang="en-US" sz="3600" dirty="0" smtClean="0">
                <a:solidFill>
                  <a:schemeClr val="accent1">
                    <a:lumMod val="50000"/>
                  </a:schemeClr>
                </a:solidFill>
              </a:rPr>
            </a:br>
            <a:r>
              <a:rPr lang="en-US" sz="3600" dirty="0" smtClean="0">
                <a:solidFill>
                  <a:schemeClr val="accent1">
                    <a:lumMod val="50000"/>
                  </a:schemeClr>
                </a:solidFill>
              </a:rPr>
              <a:t>Rishi Khadka</a:t>
            </a:r>
            <a:r>
              <a:rPr lang="en-US" sz="1800" dirty="0" smtClean="0"/>
              <a:t/>
            </a:r>
            <a:br>
              <a:rPr lang="en-US" sz="1800" dirty="0" smtClean="0"/>
            </a:br>
            <a:r>
              <a:rPr lang="en-US" sz="1800" dirty="0" smtClean="0"/>
              <a:t>                           </a:t>
            </a:r>
            <a:r>
              <a:rPr lang="en-US" sz="3600" dirty="0" smtClean="0">
                <a:solidFill>
                  <a:schemeClr val="accent2">
                    <a:lumMod val="50000"/>
                  </a:schemeClr>
                </a:solidFill>
              </a:rPr>
              <a:t>Karan </a:t>
            </a:r>
            <a:r>
              <a:rPr lang="en-US" sz="3600" dirty="0">
                <a:solidFill>
                  <a:schemeClr val="accent2">
                    <a:lumMod val="50000"/>
                  </a:schemeClr>
                </a:solidFill>
              </a:rPr>
              <a:t>Kumar </a:t>
            </a:r>
            <a:r>
              <a:rPr lang="en-US" sz="3600" dirty="0" smtClean="0">
                <a:solidFill>
                  <a:schemeClr val="accent2">
                    <a:lumMod val="50000"/>
                  </a:schemeClr>
                </a:solidFill>
              </a:rPr>
              <a:t>Gupta</a:t>
            </a:r>
            <a:br>
              <a:rPr lang="en-US" sz="3600" dirty="0" smtClean="0">
                <a:solidFill>
                  <a:schemeClr val="accent2">
                    <a:lumMod val="50000"/>
                  </a:schemeClr>
                </a:solidFill>
              </a:rPr>
            </a:br>
            <a:r>
              <a:rPr lang="en-US" sz="3600" dirty="0" smtClean="0">
                <a:solidFill>
                  <a:schemeClr val="accent2">
                    <a:lumMod val="50000"/>
                  </a:schemeClr>
                </a:solidFill>
              </a:rPr>
              <a:t>              Migeen Lamichhane</a:t>
            </a:r>
            <a:r>
              <a:rPr lang="en-US" dirty="0" smtClean="0">
                <a:solidFill>
                  <a:schemeClr val="accent2">
                    <a:lumMod val="50000"/>
                  </a:schemeClr>
                </a:solidFill>
              </a:rPr>
              <a:t/>
            </a:r>
            <a:br>
              <a:rPr lang="en-US" dirty="0" smtClean="0">
                <a:solidFill>
                  <a:schemeClr val="accent2">
                    <a:lumMod val="50000"/>
                  </a:schemeClr>
                </a:solidFill>
              </a:rPr>
            </a:br>
            <a:r>
              <a:rPr lang="en-US" dirty="0" smtClean="0">
                <a:solidFill>
                  <a:schemeClr val="accent2">
                    <a:lumMod val="50000"/>
                  </a:schemeClr>
                </a:solidFill>
              </a:rPr>
              <a:t>     </a:t>
            </a:r>
            <a:endParaRPr lang="en-US" sz="3600" dirty="0"/>
          </a:p>
        </p:txBody>
      </p:sp>
      <p:sp>
        <p:nvSpPr>
          <p:cNvPr id="3" name="Subtitle 2"/>
          <p:cNvSpPr>
            <a:spLocks noGrp="1"/>
          </p:cNvSpPr>
          <p:nvPr>
            <p:ph type="subTitle" idx="1"/>
          </p:nvPr>
        </p:nvSpPr>
        <p:spPr>
          <a:xfrm>
            <a:off x="4731955" y="5867400"/>
            <a:ext cx="7008574" cy="990600"/>
          </a:xfrm>
        </p:spPr>
        <p:txBody>
          <a:bodyPr/>
          <a:lstStyle/>
          <a:p>
            <a:r>
              <a:rPr lang="en-US" dirty="0">
                <a:solidFill>
                  <a:schemeClr val="accent1">
                    <a:lumMod val="50000"/>
                  </a:schemeClr>
                </a:solidFill>
              </a:rPr>
              <a:t>BIT First Semester </a:t>
            </a:r>
            <a:r>
              <a:rPr lang="en-US" dirty="0" smtClean="0">
                <a:solidFill>
                  <a:schemeClr val="accent1">
                    <a:lumMod val="50000"/>
                  </a:schemeClr>
                </a:solidFill>
              </a:rPr>
              <a:t>2022</a:t>
            </a:r>
            <a:endParaRPr lang="en-US" dirty="0">
              <a:solidFill>
                <a:schemeClr val="accent1">
                  <a:lumMod val="50000"/>
                </a:schemeClr>
              </a:solidFill>
            </a:endParaRPr>
          </a:p>
          <a:p>
            <a:endParaRPr lang="en-US" dirty="0"/>
          </a:p>
        </p:txBody>
      </p:sp>
      <p:pic>
        <p:nvPicPr>
          <p:cNvPr id="4" name="Picture 3"/>
          <p:cNvPicPr>
            <a:picLocks noChangeAspect="1"/>
          </p:cNvPicPr>
          <p:nvPr/>
        </p:nvPicPr>
        <p:blipFill>
          <a:blip r:embed="rId3"/>
          <a:stretch>
            <a:fillRect/>
          </a:stretch>
        </p:blipFill>
        <p:spPr>
          <a:xfrm>
            <a:off x="22024" y="-38637"/>
            <a:ext cx="4472188" cy="1439369"/>
          </a:xfrm>
          <a:prstGeom prst="rect">
            <a:avLst/>
          </a:prstGeom>
        </p:spPr>
      </p:pic>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006303" cy="838200"/>
          </a:xfrm>
        </p:spPr>
        <p:txBody>
          <a:bodyPr/>
          <a:lstStyle/>
          <a:p>
            <a:pPr algn="ctr"/>
            <a:r>
              <a:rPr lang="en-US" dirty="0" smtClean="0"/>
              <a:t>Flowchart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5412" y="1219200"/>
            <a:ext cx="6780926" cy="5410200"/>
          </a:xfrm>
        </p:spPr>
      </p:pic>
    </p:spTree>
    <p:extLst>
      <p:ext uri="{BB962C8B-B14F-4D97-AF65-F5344CB8AC3E}">
        <p14:creationId xmlns:p14="http://schemas.microsoft.com/office/powerpoint/2010/main" val="69260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7812" y="117706"/>
            <a:ext cx="7010400" cy="6740294"/>
          </a:xfrm>
        </p:spPr>
      </p:pic>
    </p:spTree>
    <p:extLst>
      <p:ext uri="{BB962C8B-B14F-4D97-AF65-F5344CB8AC3E}">
        <p14:creationId xmlns:p14="http://schemas.microsoft.com/office/powerpoint/2010/main" val="406617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812" y="0"/>
            <a:ext cx="7848600" cy="6858000"/>
          </a:xfrm>
        </p:spPr>
      </p:pic>
    </p:spTree>
    <p:extLst>
      <p:ext uri="{BB962C8B-B14F-4D97-AF65-F5344CB8AC3E}">
        <p14:creationId xmlns:p14="http://schemas.microsoft.com/office/powerpoint/2010/main" val="42855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412" y="76200"/>
            <a:ext cx="6248400" cy="6705600"/>
          </a:xfrm>
        </p:spPr>
      </p:pic>
    </p:spTree>
    <p:extLst>
      <p:ext uri="{BB962C8B-B14F-4D97-AF65-F5344CB8AC3E}">
        <p14:creationId xmlns:p14="http://schemas.microsoft.com/office/powerpoint/2010/main" val="320298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762000"/>
          </a:xfrm>
        </p:spPr>
        <p:txBody>
          <a:bodyPr/>
          <a:lstStyle/>
          <a:p>
            <a:pPr algn="ctr"/>
            <a:r>
              <a:rPr lang="en-US" dirty="0" smtClean="0"/>
              <a:t>Gantt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9124876"/>
              </p:ext>
            </p:extLst>
          </p:nvPr>
        </p:nvGraphicFramePr>
        <p:xfrm>
          <a:off x="531812" y="838200"/>
          <a:ext cx="10134600" cy="4236720"/>
        </p:xfrm>
        <a:graphic>
          <a:graphicData uri="http://schemas.openxmlformats.org/drawingml/2006/table">
            <a:tbl>
              <a:tblPr firstRow="1" bandRow="1">
                <a:tableStyleId>{3B4B98B0-60AC-42C2-AFA5-B58CD77FA1E5}</a:tableStyleId>
              </a:tblPr>
              <a:tblGrid>
                <a:gridCol w="491873"/>
                <a:gridCol w="2838067"/>
                <a:gridCol w="719988"/>
                <a:gridCol w="979272"/>
                <a:gridCol w="1371600"/>
                <a:gridCol w="1136686"/>
                <a:gridCol w="1324621"/>
                <a:gridCol w="1272493"/>
              </a:tblGrid>
              <a:tr h="570244">
                <a:tc>
                  <a:txBody>
                    <a:bodyPr/>
                    <a:lstStyle/>
                    <a:p>
                      <a:r>
                        <a:rPr lang="en-US" sz="1600" dirty="0" smtClean="0"/>
                        <a:t>S.N</a:t>
                      </a:r>
                      <a:endParaRPr lang="en-US" sz="1600" dirty="0"/>
                    </a:p>
                  </a:txBody>
                  <a:tcPr/>
                </a:tc>
                <a:tc>
                  <a:txBody>
                    <a:bodyPr/>
                    <a:lstStyle/>
                    <a:p>
                      <a:r>
                        <a:rPr lang="en-US" sz="1600" dirty="0" smtClean="0"/>
                        <a:t>TASK</a:t>
                      </a:r>
                      <a:endParaRPr lang="en-US" sz="1600" dirty="0"/>
                    </a:p>
                  </a:txBody>
                  <a:tcPr/>
                </a:tc>
                <a:tc>
                  <a:txBody>
                    <a:bodyPr/>
                    <a:lstStyle/>
                    <a:p>
                      <a:r>
                        <a:rPr lang="en-US" sz="1600" dirty="0" smtClean="0"/>
                        <a:t>July</a:t>
                      </a:r>
                      <a:endParaRPr lang="en-US" sz="1600" dirty="0"/>
                    </a:p>
                  </a:txBody>
                  <a:tcPr/>
                </a:tc>
                <a:tc>
                  <a:txBody>
                    <a:bodyPr/>
                    <a:lstStyle/>
                    <a:p>
                      <a:r>
                        <a:rPr lang="en-US" sz="1600" dirty="0" smtClean="0"/>
                        <a:t>August</a:t>
                      </a:r>
                      <a:endParaRPr lang="en-US" sz="1600" dirty="0"/>
                    </a:p>
                  </a:txBody>
                  <a:tcPr/>
                </a:tc>
                <a:tc>
                  <a:txBody>
                    <a:bodyPr/>
                    <a:lstStyle/>
                    <a:p>
                      <a:r>
                        <a:rPr lang="en-US" sz="1600" dirty="0" smtClean="0"/>
                        <a:t>September</a:t>
                      </a:r>
                      <a:endParaRPr lang="en-US" sz="1600" dirty="0"/>
                    </a:p>
                  </a:txBody>
                  <a:tcPr/>
                </a:tc>
                <a:tc>
                  <a:txBody>
                    <a:bodyPr/>
                    <a:lstStyle/>
                    <a:p>
                      <a:r>
                        <a:rPr lang="en-US" sz="1600" dirty="0" smtClean="0"/>
                        <a:t> October</a:t>
                      </a:r>
                      <a:endParaRPr lang="en-US" sz="1600" dirty="0"/>
                    </a:p>
                  </a:txBody>
                  <a:tcPr>
                    <a:solidFill>
                      <a:schemeClr val="accent1">
                        <a:lumMod val="40000"/>
                        <a:lumOff val="60000"/>
                      </a:schemeClr>
                    </a:solidFill>
                  </a:tcPr>
                </a:tc>
                <a:tc>
                  <a:txBody>
                    <a:bodyPr/>
                    <a:lstStyle/>
                    <a:p>
                      <a:r>
                        <a:rPr lang="en-US" sz="1600" dirty="0" smtClean="0"/>
                        <a:t>November</a:t>
                      </a:r>
                      <a:endParaRPr lang="en-US" sz="1600" dirty="0"/>
                    </a:p>
                  </a:txBody>
                  <a:tcPr/>
                </a:tc>
                <a:tc>
                  <a:txBody>
                    <a:bodyPr/>
                    <a:lstStyle/>
                    <a:p>
                      <a:r>
                        <a:rPr lang="en-US" sz="1600" dirty="0" smtClean="0"/>
                        <a:t>December</a:t>
                      </a:r>
                      <a:endParaRPr lang="en-US" sz="1600" dirty="0"/>
                    </a:p>
                  </a:txBody>
                  <a:tcPr/>
                </a:tc>
              </a:tr>
              <a:tr h="449179">
                <a:tc>
                  <a:txBody>
                    <a:bodyPr/>
                    <a:lstStyle/>
                    <a:p>
                      <a:r>
                        <a:rPr lang="en-US" sz="1600" dirty="0" smtClean="0"/>
                        <a:t>1</a:t>
                      </a:r>
                      <a:endParaRPr lang="en-US" sz="1600" dirty="0"/>
                    </a:p>
                  </a:txBody>
                  <a:tcPr/>
                </a:tc>
                <a:tc>
                  <a:txBody>
                    <a:bodyPr/>
                    <a:lstStyle/>
                    <a:p>
                      <a:r>
                        <a:rPr lang="en-US" sz="1600" dirty="0" smtClean="0"/>
                        <a:t>Concept submission</a:t>
                      </a:r>
                      <a:endParaRPr lang="en-US" sz="1600" dirty="0"/>
                    </a:p>
                  </a:txBody>
                  <a:tcPr/>
                </a:tc>
                <a:tc>
                  <a:txBody>
                    <a:bodyPr/>
                    <a:lstStyle/>
                    <a:p>
                      <a:endParaRPr lang="en-US" dirty="0"/>
                    </a:p>
                  </a:txBody>
                  <a:tcPr>
                    <a:solidFill>
                      <a:schemeClr val="accent2">
                        <a:alpha val="20000"/>
                      </a:schemeClr>
                    </a:solidFill>
                  </a:tcPr>
                </a:tc>
                <a:tc>
                  <a:txBody>
                    <a:bodyPr/>
                    <a:lstStyle/>
                    <a:p>
                      <a:endParaRPr lang="en-US"/>
                    </a:p>
                  </a:txBody>
                  <a:tcPr/>
                </a:tc>
                <a:tc>
                  <a:txBody>
                    <a:bodyPr/>
                    <a:lstStyle/>
                    <a:p>
                      <a:endParaRPr lang="en-US"/>
                    </a:p>
                  </a:txBody>
                  <a:tcPr/>
                </a:tc>
                <a:tc>
                  <a:txBody>
                    <a:bodyPr/>
                    <a:lstStyle/>
                    <a:p>
                      <a:endParaRPr lang="en-US"/>
                    </a:p>
                  </a:txBody>
                  <a:tcPr>
                    <a:solidFill>
                      <a:schemeClr val="accent1">
                        <a:lumMod val="40000"/>
                        <a:lumOff val="60000"/>
                      </a:schemeClr>
                    </a:solidFill>
                  </a:tcPr>
                </a:tc>
                <a:tc>
                  <a:txBody>
                    <a:bodyPr/>
                    <a:lstStyle/>
                    <a:p>
                      <a:endParaRPr lang="en-US"/>
                    </a:p>
                  </a:txBody>
                  <a:tcPr/>
                </a:tc>
                <a:tc>
                  <a:txBody>
                    <a:bodyPr/>
                    <a:lstStyle/>
                    <a:p>
                      <a:endParaRPr lang="en-US"/>
                    </a:p>
                  </a:txBody>
                  <a:tcPr/>
                </a:tc>
              </a:tr>
              <a:tr h="568960">
                <a:tc>
                  <a:txBody>
                    <a:bodyPr/>
                    <a:lstStyle/>
                    <a:p>
                      <a:r>
                        <a:rPr lang="en-US" sz="1600" dirty="0" smtClean="0"/>
                        <a:t>2</a:t>
                      </a:r>
                      <a:endParaRPr lang="en-US" sz="1600" dirty="0"/>
                    </a:p>
                  </a:txBody>
                  <a:tcPr/>
                </a:tc>
                <a:tc>
                  <a:txBody>
                    <a:bodyPr/>
                    <a:lstStyle/>
                    <a:p>
                      <a:r>
                        <a:rPr lang="en-US" sz="1600" dirty="0" smtClean="0"/>
                        <a:t>Requirement</a:t>
                      </a:r>
                      <a:r>
                        <a:rPr lang="en-US" sz="1600" baseline="0" dirty="0" smtClean="0"/>
                        <a:t> gathering</a:t>
                      </a:r>
                      <a:endParaRPr lang="en-US" sz="1600" dirty="0"/>
                    </a:p>
                  </a:txBody>
                  <a:tcPr/>
                </a:tc>
                <a:tc>
                  <a:txBody>
                    <a:bodyPr/>
                    <a:lstStyle/>
                    <a:p>
                      <a:endParaRPr lang="en-US"/>
                    </a:p>
                  </a:txBody>
                  <a:tcPr/>
                </a:tc>
                <a:tc>
                  <a:txBody>
                    <a:bodyPr/>
                    <a:lstStyle/>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dirty="0"/>
                    </a:p>
                  </a:txBody>
                  <a:tcPr/>
                </a:tc>
              </a:tr>
              <a:tr h="568960">
                <a:tc>
                  <a:txBody>
                    <a:bodyPr/>
                    <a:lstStyle/>
                    <a:p>
                      <a:r>
                        <a:rPr lang="en-US" sz="1600" dirty="0" smtClean="0"/>
                        <a:t>3</a:t>
                      </a:r>
                      <a:endParaRPr lang="en-US" sz="1600" dirty="0"/>
                    </a:p>
                  </a:txBody>
                  <a:tcPr/>
                </a:tc>
                <a:tc>
                  <a:txBody>
                    <a:bodyPr/>
                    <a:lstStyle/>
                    <a:p>
                      <a:r>
                        <a:rPr lang="en-US" sz="1600" dirty="0" smtClean="0"/>
                        <a:t>Analysis and System design</a:t>
                      </a:r>
                      <a:endParaRPr lang="en-US" sz="1600" dirty="0"/>
                    </a:p>
                  </a:txBody>
                  <a:tcPr/>
                </a:tc>
                <a:tc>
                  <a:txBody>
                    <a:bodyPr/>
                    <a:lstStyle/>
                    <a:p>
                      <a:endParaRPr lang="en-US"/>
                    </a:p>
                  </a:txBody>
                  <a:tcPr/>
                </a:tc>
                <a:tc>
                  <a:txBody>
                    <a:bodyPr/>
                    <a:lstStyle/>
                    <a:p>
                      <a:endParaRPr lang="en-US" dirty="0"/>
                    </a:p>
                  </a:txBody>
                  <a:tcPr>
                    <a:solidFill>
                      <a:schemeClr val="accent2">
                        <a:alpha val="20000"/>
                      </a:schemeClr>
                    </a:solidFill>
                  </a:tcPr>
                </a:tc>
                <a:tc>
                  <a:txBody>
                    <a:bodyPr/>
                    <a:lstStyle/>
                    <a:p>
                      <a:endParaRPr lang="en-US" dirty="0"/>
                    </a:p>
                  </a:txBody>
                  <a:tcPr>
                    <a:solidFill>
                      <a:schemeClr val="accent2">
                        <a:alpha val="20000"/>
                      </a:schemeClr>
                    </a:solidFill>
                  </a:tcPr>
                </a:tc>
                <a:tc>
                  <a:txBody>
                    <a:bodyPr/>
                    <a:lstStyle/>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dirty="0"/>
                    </a:p>
                  </a:txBody>
                  <a:tcPr/>
                </a:tc>
              </a:tr>
              <a:tr h="568960">
                <a:tc>
                  <a:txBody>
                    <a:bodyPr/>
                    <a:lstStyle/>
                    <a:p>
                      <a:r>
                        <a:rPr lang="en-US" sz="1600" dirty="0" smtClean="0"/>
                        <a:t>4</a:t>
                      </a:r>
                      <a:endParaRPr lang="en-US" sz="1600" dirty="0"/>
                    </a:p>
                  </a:txBody>
                  <a:tcPr/>
                </a:tc>
                <a:tc>
                  <a:txBody>
                    <a:bodyPr/>
                    <a:lstStyle/>
                    <a:p>
                      <a:r>
                        <a:rPr lang="en-US" sz="1600" dirty="0" smtClean="0"/>
                        <a:t>Coding and development</a:t>
                      </a:r>
                      <a:endParaRPr lang="en-US" sz="1600" dirty="0"/>
                    </a:p>
                  </a:txBody>
                  <a:tcPr/>
                </a:tc>
                <a:tc>
                  <a:txBody>
                    <a:bodyPr/>
                    <a:lstStyle/>
                    <a:p>
                      <a:endParaRPr lang="en-US"/>
                    </a:p>
                  </a:txBody>
                  <a:tcPr/>
                </a:tc>
                <a:tc>
                  <a:txBody>
                    <a:bodyPr/>
                    <a:lstStyle/>
                    <a:p>
                      <a:endParaRPr lang="en-US" dirty="0"/>
                    </a:p>
                  </a:txBody>
                  <a:tcPr>
                    <a:solidFill>
                      <a:schemeClr val="accent2">
                        <a:alpha val="20000"/>
                      </a:schemeClr>
                    </a:solidFill>
                  </a:tcPr>
                </a:tc>
                <a:tc>
                  <a:txBody>
                    <a:bodyPr/>
                    <a:lstStyle/>
                    <a:p>
                      <a:endParaRPr lang="en-US" dirty="0"/>
                    </a:p>
                  </a:txBody>
                  <a:tcPr>
                    <a:solidFill>
                      <a:schemeClr val="accent2">
                        <a:alpha val="20000"/>
                      </a:schemeClr>
                    </a:solidFill>
                  </a:tcPr>
                </a:tc>
                <a:tc>
                  <a:txBody>
                    <a:bodyPr/>
                    <a:lstStyle/>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dirty="0"/>
                    </a:p>
                  </a:txBody>
                  <a:tcPr/>
                </a:tc>
              </a:tr>
              <a:tr h="568960">
                <a:tc>
                  <a:txBody>
                    <a:bodyPr/>
                    <a:lstStyle/>
                    <a:p>
                      <a:r>
                        <a:rPr lang="en-US" sz="1600" dirty="0" smtClean="0"/>
                        <a:t>5</a:t>
                      </a:r>
                      <a:endParaRPr lang="en-US" sz="1600" dirty="0"/>
                    </a:p>
                  </a:txBody>
                  <a:tcPr/>
                </a:tc>
                <a:tc>
                  <a:txBody>
                    <a:bodyPr/>
                    <a:lstStyle/>
                    <a:p>
                      <a:r>
                        <a:rPr lang="en-US" sz="1600" dirty="0" smtClean="0"/>
                        <a:t>Testing and debugging</a:t>
                      </a:r>
                      <a:endParaRPr lang="en-US" sz="1600" dirty="0"/>
                    </a:p>
                  </a:txBody>
                  <a:tcPr/>
                </a:tc>
                <a:tc>
                  <a:txBody>
                    <a:bodyPr/>
                    <a:lstStyle/>
                    <a:p>
                      <a:endParaRPr lang="en-US"/>
                    </a:p>
                  </a:txBody>
                  <a:tcPr/>
                </a:tc>
                <a:tc>
                  <a:txBody>
                    <a:bodyPr/>
                    <a:lstStyle/>
                    <a:p>
                      <a:endParaRPr lang="en-US" dirty="0"/>
                    </a:p>
                  </a:txBody>
                  <a:tcPr>
                    <a:solidFill>
                      <a:schemeClr val="accent2">
                        <a:alpha val="20000"/>
                      </a:schemeClr>
                    </a:solidFill>
                  </a:tcPr>
                </a:tc>
                <a:tc>
                  <a:txBody>
                    <a:bodyPr/>
                    <a:lstStyle/>
                    <a:p>
                      <a:endParaRPr lang="en-US" dirty="0"/>
                    </a:p>
                  </a:txBody>
                  <a:tcPr>
                    <a:solidFill>
                      <a:schemeClr val="accent2">
                        <a:alpha val="20000"/>
                      </a:schemeClr>
                    </a:solidFill>
                  </a:tcPr>
                </a:tc>
                <a:tc>
                  <a:txBody>
                    <a:bodyPr/>
                    <a:lstStyle/>
                    <a:p>
                      <a:endParaRPr lang="en-US" dirty="0"/>
                    </a:p>
                  </a:txBody>
                  <a:tcPr>
                    <a:solidFill>
                      <a:schemeClr val="accent1">
                        <a:lumMod val="40000"/>
                        <a:lumOff val="60000"/>
                      </a:schemeClr>
                    </a:solidFill>
                  </a:tcPr>
                </a:tc>
                <a:tc>
                  <a:txBody>
                    <a:bodyPr/>
                    <a:lstStyle/>
                    <a:p>
                      <a:endParaRPr lang="en-US" dirty="0"/>
                    </a:p>
                  </a:txBody>
                  <a:tcPr/>
                </a:tc>
                <a:tc>
                  <a:txBody>
                    <a:bodyPr/>
                    <a:lstStyle/>
                    <a:p>
                      <a:endParaRPr lang="en-US" dirty="0"/>
                    </a:p>
                  </a:txBody>
                  <a:tcPr/>
                </a:tc>
              </a:tr>
              <a:tr h="381000">
                <a:tc>
                  <a:txBody>
                    <a:bodyPr/>
                    <a:lstStyle/>
                    <a:p>
                      <a:r>
                        <a:rPr lang="en-US" sz="1600" dirty="0" smtClean="0"/>
                        <a:t>6</a:t>
                      </a:r>
                      <a:endParaRPr lang="en-US" sz="1600" dirty="0"/>
                    </a:p>
                  </a:txBody>
                  <a:tcPr/>
                </a:tc>
                <a:tc>
                  <a:txBody>
                    <a:bodyPr/>
                    <a:lstStyle/>
                    <a:p>
                      <a:r>
                        <a:rPr lang="en-US" sz="1600" dirty="0" smtClean="0"/>
                        <a:t>Maintenance</a:t>
                      </a:r>
                      <a:r>
                        <a:rPr lang="en-US" sz="1600" baseline="0" dirty="0" smtClean="0"/>
                        <a:t> </a:t>
                      </a:r>
                      <a:endParaRPr lang="en-US" sz="16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schemeClr>
                    </a:solidFill>
                  </a:tcPr>
                </a:tc>
              </a:tr>
              <a:tr h="450378">
                <a:tc>
                  <a:txBody>
                    <a:bodyPr/>
                    <a:lstStyle/>
                    <a:p>
                      <a:r>
                        <a:rPr lang="en-US" sz="1600" dirty="0" smtClean="0"/>
                        <a:t>7</a:t>
                      </a:r>
                      <a:endParaRPr lang="en-US" sz="1600" dirty="0"/>
                    </a:p>
                  </a:txBody>
                  <a:tcPr/>
                </a:tc>
                <a:tc>
                  <a:txBody>
                    <a:bodyPr/>
                    <a:lstStyle/>
                    <a:p>
                      <a:r>
                        <a:rPr lang="en-US" sz="1600" dirty="0" smtClean="0"/>
                        <a:t>Documentation</a:t>
                      </a:r>
                      <a:endParaRPr lang="en-US" sz="16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lumMod val="40000"/>
                        <a:lumOff val="60000"/>
                      </a:schemeClr>
                    </a:solidFill>
                  </a:tcPr>
                </a:tc>
                <a:tc>
                  <a:txBody>
                    <a:bodyPr/>
                    <a:lstStyle/>
                    <a:p>
                      <a:endParaRPr lang="en-US" dirty="0"/>
                    </a:p>
                  </a:txBody>
                  <a:tcPr>
                    <a:solidFill>
                      <a:schemeClr val="accent1">
                        <a:lumMod val="40000"/>
                        <a:lumOff val="60000"/>
                        <a:alpha val="20000"/>
                      </a:schemeClr>
                    </a:solidFill>
                  </a:tcPr>
                </a:tc>
                <a:tc>
                  <a:txBody>
                    <a:bodyPr/>
                    <a:lstStyle/>
                    <a:p>
                      <a:endParaRPr lang="en-US" dirty="0"/>
                    </a:p>
                  </a:txBody>
                  <a:tcPr>
                    <a:solidFill>
                      <a:schemeClr val="accent1">
                        <a:lumMod val="40000"/>
                        <a:lumOff val="60000"/>
                        <a:alpha val="2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5837006"/>
              </p:ext>
            </p:extLst>
          </p:nvPr>
        </p:nvGraphicFramePr>
        <p:xfrm>
          <a:off x="684212" y="5334000"/>
          <a:ext cx="4419600" cy="1371600"/>
        </p:xfrm>
        <a:graphic>
          <a:graphicData uri="http://schemas.openxmlformats.org/drawingml/2006/table">
            <a:tbl>
              <a:tblPr firstRow="1" bandRow="1">
                <a:tableStyleId>{3B4B98B0-60AC-42C2-AFA5-B58CD77FA1E5}</a:tableStyleId>
              </a:tblPr>
              <a:tblGrid>
                <a:gridCol w="3744854"/>
                <a:gridCol w="674746"/>
              </a:tblGrid>
              <a:tr h="381000">
                <a:tc>
                  <a:txBody>
                    <a:bodyPr/>
                    <a:lstStyle/>
                    <a:p>
                      <a:r>
                        <a:rPr lang="en-US" sz="1600" dirty="0" smtClean="0"/>
                        <a:t>Task completed</a:t>
                      </a:r>
                      <a:endParaRPr lang="en-US" sz="1600" dirty="0"/>
                    </a:p>
                  </a:txBody>
                  <a:tcPr/>
                </a:tc>
                <a:tc>
                  <a:txBody>
                    <a:bodyPr/>
                    <a:lstStyle/>
                    <a:p>
                      <a:endParaRPr lang="en-US" dirty="0"/>
                    </a:p>
                  </a:txBody>
                  <a:tcPr>
                    <a:solidFill>
                      <a:schemeClr val="accent1"/>
                    </a:solidFill>
                  </a:tcPr>
                </a:tc>
              </a:tr>
              <a:tr h="381000">
                <a:tc>
                  <a:txBody>
                    <a:bodyPr/>
                    <a:lstStyle/>
                    <a:p>
                      <a:r>
                        <a:rPr lang="en-US" sz="1600" b="1" dirty="0" smtClean="0"/>
                        <a:t>Task</a:t>
                      </a:r>
                      <a:r>
                        <a:rPr lang="en-US" sz="1600" b="1" baseline="0" dirty="0" smtClean="0"/>
                        <a:t> completed</a:t>
                      </a:r>
                      <a:endParaRPr lang="en-US" sz="1600" b="1" dirty="0"/>
                    </a:p>
                  </a:txBody>
                  <a:tcPr/>
                </a:tc>
                <a:tc>
                  <a:txBody>
                    <a:bodyPr/>
                    <a:lstStyle/>
                    <a:p>
                      <a:endParaRPr lang="en-US" dirty="0"/>
                    </a:p>
                  </a:txBody>
                  <a:tcPr>
                    <a:solidFill>
                      <a:schemeClr val="accent2">
                        <a:alpha val="20000"/>
                      </a:schemeClr>
                    </a:solidFill>
                  </a:tcPr>
                </a:tc>
              </a:tr>
              <a:tr h="381000">
                <a:tc>
                  <a:txBody>
                    <a:bodyPr/>
                    <a:lstStyle/>
                    <a:p>
                      <a:r>
                        <a:rPr lang="en-US" sz="1600" b="1" dirty="0" smtClean="0"/>
                        <a:t>Task remaining</a:t>
                      </a:r>
                      <a:endParaRPr lang="en-US" sz="1600" b="1" dirty="0"/>
                    </a:p>
                  </a:txBody>
                  <a:tcPr/>
                </a:tc>
                <a:tc>
                  <a:txBody>
                    <a:bodyPr/>
                    <a:lstStyle/>
                    <a:p>
                      <a:endParaRPr lang="en-US" dirty="0"/>
                    </a:p>
                  </a:txBody>
                  <a:tcPr>
                    <a:solidFill>
                      <a:srgbClr val="FF0000"/>
                    </a:solidFill>
                  </a:tcPr>
                </a:tc>
              </a:tr>
            </a:tbl>
          </a:graphicData>
        </a:graphic>
      </p:graphicFrame>
      <p:sp>
        <p:nvSpPr>
          <p:cNvPr id="3" name="Flowchart: Alternate Process 2"/>
          <p:cNvSpPr/>
          <p:nvPr/>
        </p:nvSpPr>
        <p:spPr>
          <a:xfrm>
            <a:off x="4113212" y="1447800"/>
            <a:ext cx="1219200" cy="381000"/>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Alternate Process 7"/>
          <p:cNvSpPr/>
          <p:nvPr/>
        </p:nvSpPr>
        <p:spPr>
          <a:xfrm>
            <a:off x="4748933" y="1888548"/>
            <a:ext cx="1600200" cy="533400"/>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Alternate Process 8"/>
          <p:cNvSpPr/>
          <p:nvPr/>
        </p:nvSpPr>
        <p:spPr>
          <a:xfrm>
            <a:off x="5206133" y="2458316"/>
            <a:ext cx="2286000" cy="533400"/>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Alternate Process 9"/>
          <p:cNvSpPr/>
          <p:nvPr/>
        </p:nvSpPr>
        <p:spPr>
          <a:xfrm>
            <a:off x="5547612" y="3011632"/>
            <a:ext cx="3463349" cy="533400"/>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7105962" y="3562912"/>
            <a:ext cx="1904999" cy="523010"/>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p:cNvSpPr/>
          <p:nvPr/>
        </p:nvSpPr>
        <p:spPr>
          <a:xfrm>
            <a:off x="7237412" y="4126924"/>
            <a:ext cx="1981200" cy="484908"/>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p:cNvSpPr/>
          <p:nvPr/>
        </p:nvSpPr>
        <p:spPr>
          <a:xfrm>
            <a:off x="5713412" y="4649934"/>
            <a:ext cx="3962400" cy="379266"/>
          </a:xfrm>
          <a:prstGeom prst="flowChartAlternate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18012" y="5791200"/>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18012" y="5334000"/>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81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pPr marL="0" lvl="0" indent="0">
              <a:lnSpc>
                <a:spcPct val="90000"/>
              </a:lnSpc>
              <a:spcBef>
                <a:spcPts val="1400"/>
              </a:spcBef>
              <a:buSzPts val="1800"/>
              <a:buNone/>
            </a:pPr>
            <a:r>
              <a:rPr lang="en-US" dirty="0">
                <a:solidFill>
                  <a:schemeClr val="accent1">
                    <a:lumMod val="50000"/>
                  </a:schemeClr>
                </a:solidFill>
              </a:rPr>
              <a:t>In the end </a:t>
            </a:r>
            <a:r>
              <a:rPr lang="en-US" dirty="0" smtClean="0">
                <a:solidFill>
                  <a:schemeClr val="accent1">
                    <a:lumMod val="50000"/>
                  </a:schemeClr>
                </a:solidFill>
              </a:rPr>
              <a:t>we </a:t>
            </a:r>
            <a:r>
              <a:rPr lang="en-US" dirty="0">
                <a:solidFill>
                  <a:schemeClr val="accent1">
                    <a:lumMod val="50000"/>
                  </a:schemeClr>
                </a:solidFill>
              </a:rPr>
              <a:t>would like to conclude that our aim to make this project was to develop a game which has extra features which would make the game much more interesting. Tic-tac-toe is most </a:t>
            </a:r>
            <a:r>
              <a:rPr lang="en-US" smtClean="0">
                <a:solidFill>
                  <a:schemeClr val="accent1">
                    <a:lumMod val="50000"/>
                  </a:schemeClr>
                </a:solidFill>
              </a:rPr>
              <a:t>familiar game </a:t>
            </a:r>
            <a:r>
              <a:rPr lang="en-US" dirty="0">
                <a:solidFill>
                  <a:schemeClr val="accent1">
                    <a:lumMod val="50000"/>
                  </a:schemeClr>
                </a:solidFill>
              </a:rPr>
              <a:t>among all the age groups. An algorithm of playing Tic-tac-toe is presented and tested that works in efficient way. Some room for improvements are also there which will be corrected in the future. We would like to thank all  those who have helped us and contributed in making this project.</a:t>
            </a:r>
          </a:p>
        </p:txBody>
      </p:sp>
    </p:spTree>
    <p:extLst>
      <p:ext uri="{BB962C8B-B14F-4D97-AF65-F5344CB8AC3E}">
        <p14:creationId xmlns:p14="http://schemas.microsoft.com/office/powerpoint/2010/main" val="148406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a:t>
            </a:r>
            <a:endParaRPr lang="en-US" dirty="0"/>
          </a:p>
        </p:txBody>
      </p:sp>
      <p:sp>
        <p:nvSpPr>
          <p:cNvPr id="3" name="Content Placeholder 2"/>
          <p:cNvSpPr>
            <a:spLocks noGrp="1"/>
          </p:cNvSpPr>
          <p:nvPr>
            <p:ph idx="1"/>
          </p:nvPr>
        </p:nvSpPr>
        <p:spPr/>
        <p:txBody>
          <a:bodyPr/>
          <a:lstStyle/>
          <a:p>
            <a:pPr lvl="0" fontAlgn="base"/>
            <a:r>
              <a:rPr lang="en-US" dirty="0" err="1"/>
              <a:t>Finigami</a:t>
            </a:r>
            <a:r>
              <a:rPr lang="en-US" dirty="0"/>
              <a:t>. (2021, August 27</a:t>
            </a:r>
            <a:r>
              <a:rPr lang="en-US" dirty="0" smtClean="0"/>
              <a:t>). </a:t>
            </a:r>
            <a:r>
              <a:rPr lang="en-US" dirty="0"/>
              <a:t>Retrieved from Wikipedia: </a:t>
            </a:r>
            <a:r>
              <a:rPr lang="en-US" u="sng" dirty="0">
                <a:hlinkClick r:id="rId2"/>
              </a:rPr>
              <a:t>https://en.m.wikipedia.org/wiki/Ultimate_tic-tac-toe?fbclid=IwAR3F_4YvzepF3fF8BKSXP1fbRQ3xvhEKu7dUG38k8PgXajIrU2rA3uE2eOA#cite_ref-1</a:t>
            </a:r>
            <a:endParaRPr lang="en-US" dirty="0"/>
          </a:p>
          <a:p>
            <a:pPr lvl="0" fontAlgn="base"/>
            <a:r>
              <a:rPr lang="en-US" dirty="0"/>
              <a:t>Programming Knowledge (Director). (2020). </a:t>
            </a:r>
            <a:r>
              <a:rPr lang="en-US" dirty="0" smtClean="0"/>
              <a:t>C </a:t>
            </a:r>
            <a:r>
              <a:rPr lang="en-US" dirty="0"/>
              <a:t>Tutorial for Beginners [Motion Picture].</a:t>
            </a:r>
          </a:p>
          <a:p>
            <a:r>
              <a:rPr lang="en-US" dirty="0" err="1"/>
              <a:t>Subedi</a:t>
            </a:r>
            <a:r>
              <a:rPr lang="en-US" dirty="0"/>
              <a:t>, D. (2011, June 23). </a:t>
            </a:r>
            <a:r>
              <a:rPr lang="en-US" i="1" dirty="0"/>
              <a:t>Code in code</a:t>
            </a:r>
            <a:r>
              <a:rPr lang="en-US" dirty="0"/>
              <a:t>. Retrieved from Code in Code: </a:t>
            </a:r>
            <a:r>
              <a:rPr lang="en-US" u="sng" dirty="0">
                <a:hlinkClick r:id="rId3"/>
              </a:rPr>
              <a:t>http://www.codeincodeblock.com/2011/06/mini-project-tic-tac-game-source-code.html?fbclid=IwAR0MXY8qWVt_jfm_V5hqUoKsqruh-c0nu_IbF_SMV-aUbTKu9iUdXsQsUw0</a:t>
            </a:r>
            <a:endParaRPr lang="en-US" dirty="0"/>
          </a:p>
        </p:txBody>
      </p:sp>
    </p:spTree>
    <p:extLst>
      <p:ext uri="{BB962C8B-B14F-4D97-AF65-F5344CB8AC3E}">
        <p14:creationId xmlns:p14="http://schemas.microsoft.com/office/powerpoint/2010/main" val="185119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612" y="990600"/>
            <a:ext cx="10156825" cy="5710425"/>
          </a:xfrm>
        </p:spPr>
      </p:pic>
      <p:sp>
        <p:nvSpPr>
          <p:cNvPr id="2" name="TextBox 1"/>
          <p:cNvSpPr txBox="1"/>
          <p:nvPr/>
        </p:nvSpPr>
        <p:spPr>
          <a:xfrm>
            <a:off x="1217612" y="228600"/>
            <a:ext cx="4876800" cy="443198"/>
          </a:xfrm>
          <a:prstGeom prst="rect">
            <a:avLst/>
          </a:prstGeom>
          <a:noFill/>
        </p:spPr>
        <p:txBody>
          <a:bodyPr wrap="square" rtlCol="0">
            <a:spAutoFit/>
          </a:bodyPr>
          <a:lstStyle/>
          <a:p>
            <a:pPr>
              <a:lnSpc>
                <a:spcPct val="95000"/>
              </a:lnSpc>
            </a:pPr>
            <a:r>
              <a:rPr lang="en-US" dirty="0" smtClean="0"/>
              <a:t>Login method</a:t>
            </a:r>
            <a:endParaRPr lang="en-US" dirty="0"/>
          </a:p>
        </p:txBody>
      </p:sp>
    </p:spTree>
    <p:extLst>
      <p:ext uri="{BB962C8B-B14F-4D97-AF65-F5344CB8AC3E}">
        <p14:creationId xmlns:p14="http://schemas.microsoft.com/office/powerpoint/2010/main" val="9541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9930103" cy="685800"/>
          </a:xfrm>
        </p:spPr>
        <p:txBody>
          <a:bodyPr>
            <a:normAutofit fontScale="90000"/>
          </a:bodyPr>
          <a:lstStyle/>
          <a:p>
            <a:r>
              <a:rPr lang="en-US" dirty="0" smtClean="0"/>
              <a:t>Best of three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377" y="990600"/>
            <a:ext cx="9622830" cy="5410200"/>
          </a:xfrm>
        </p:spPr>
      </p:pic>
    </p:spTree>
    <p:extLst>
      <p:ext uri="{BB962C8B-B14F-4D97-AF65-F5344CB8AC3E}">
        <p14:creationId xmlns:p14="http://schemas.microsoft.com/office/powerpoint/2010/main" val="355789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9777703" cy="685800"/>
          </a:xfrm>
        </p:spPr>
        <p:txBody>
          <a:bodyPr>
            <a:normAutofit fontScale="90000"/>
          </a:bodyPr>
          <a:lstStyle/>
          <a:p>
            <a:r>
              <a:rPr lang="en-US" dirty="0" smtClean="0"/>
              <a:t>Player vs player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8044" y="1066800"/>
            <a:ext cx="9216231" cy="5181600"/>
          </a:xfrm>
        </p:spPr>
      </p:pic>
    </p:spTree>
    <p:extLst>
      <p:ext uri="{BB962C8B-B14F-4D97-AF65-F5344CB8AC3E}">
        <p14:creationId xmlns:p14="http://schemas.microsoft.com/office/powerpoint/2010/main" val="2281454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a:t>
            </a:r>
            <a:endParaRPr lang="en-US" dirty="0"/>
          </a:p>
        </p:txBody>
      </p:sp>
      <p:sp>
        <p:nvSpPr>
          <p:cNvPr id="3" name="Content Placeholder 2"/>
          <p:cNvSpPr>
            <a:spLocks noGrp="1"/>
          </p:cNvSpPr>
          <p:nvPr>
            <p:ph idx="1"/>
          </p:nvPr>
        </p:nvSpPr>
        <p:spPr>
          <a:xfrm>
            <a:off x="1117309" y="1701800"/>
            <a:ext cx="10157354" cy="5003800"/>
          </a:xfrm>
        </p:spPr>
        <p:txBody>
          <a:bodyPr>
            <a:normAutofit lnSpcReduction="10000"/>
          </a:bodyPr>
          <a:lstStyle/>
          <a:p>
            <a:r>
              <a:rPr lang="en-US" dirty="0" smtClean="0"/>
              <a:t>Introduction</a:t>
            </a:r>
          </a:p>
          <a:p>
            <a:r>
              <a:rPr lang="en-US" dirty="0" smtClean="0"/>
              <a:t>Features</a:t>
            </a:r>
            <a:endParaRPr lang="en-US" dirty="0"/>
          </a:p>
          <a:p>
            <a:r>
              <a:rPr lang="en-US" dirty="0" smtClean="0"/>
              <a:t>Objective</a:t>
            </a:r>
            <a:endParaRPr lang="en-US" dirty="0"/>
          </a:p>
          <a:p>
            <a:r>
              <a:rPr lang="en-US" dirty="0" smtClean="0"/>
              <a:t>Algorithm</a:t>
            </a:r>
            <a:endParaRPr lang="en-US" dirty="0"/>
          </a:p>
          <a:p>
            <a:r>
              <a:rPr lang="en-US" dirty="0" smtClean="0"/>
              <a:t>Flowchart</a:t>
            </a:r>
            <a:endParaRPr lang="en-US" dirty="0"/>
          </a:p>
          <a:p>
            <a:r>
              <a:rPr lang="en-US" dirty="0" smtClean="0"/>
              <a:t>Gantt Chart</a:t>
            </a:r>
          </a:p>
          <a:p>
            <a:r>
              <a:rPr lang="en-US" dirty="0" smtClean="0"/>
              <a:t>Conclusion</a:t>
            </a:r>
          </a:p>
          <a:p>
            <a:r>
              <a:rPr lang="en-US" dirty="0" smtClean="0"/>
              <a:t>Reference</a:t>
            </a:r>
          </a:p>
          <a:p>
            <a:r>
              <a:rPr lang="en-US" dirty="0"/>
              <a:t>Appendices </a:t>
            </a:r>
            <a:endParaRPr lang="en-US" dirty="0" smtClean="0"/>
          </a:p>
          <a:p>
            <a:endParaRPr lang="en-US" dirty="0"/>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9853903" cy="762000"/>
          </a:xfrm>
        </p:spPr>
        <p:txBody>
          <a:bodyPr/>
          <a:lstStyle/>
          <a:p>
            <a:r>
              <a:rPr lang="en-US" dirty="0" smtClean="0"/>
              <a:t>Score board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571" y="1509690"/>
            <a:ext cx="8750829" cy="4919939"/>
          </a:xfrm>
        </p:spPr>
      </p:pic>
    </p:spTree>
    <p:extLst>
      <p:ext uri="{BB962C8B-B14F-4D97-AF65-F5344CB8AC3E}">
        <p14:creationId xmlns:p14="http://schemas.microsoft.com/office/powerpoint/2010/main" val="156991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9930103" cy="685800"/>
          </a:xfrm>
        </p:spPr>
        <p:txBody>
          <a:bodyPr>
            <a:normAutofit fontScale="90000"/>
          </a:bodyPr>
          <a:lstStyle/>
          <a:p>
            <a:r>
              <a:rPr lang="en-US" dirty="0" smtClean="0"/>
              <a:t>How to play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308" y="1066800"/>
            <a:ext cx="9930103" cy="5105400"/>
          </a:xfrm>
        </p:spPr>
      </p:pic>
    </p:spTree>
    <p:extLst>
      <p:ext uri="{BB962C8B-B14F-4D97-AF65-F5344CB8AC3E}">
        <p14:creationId xmlns:p14="http://schemas.microsoft.com/office/powerpoint/2010/main" val="231653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2574" y="0"/>
            <a:ext cx="11582400" cy="6858000"/>
          </a:xfrm>
        </p:spPr>
        <p:txBody>
          <a:bodyPr/>
          <a:lstStyle/>
          <a:p>
            <a:pPr marL="0" indent="0">
              <a:buNone/>
            </a:pPr>
            <a:r>
              <a:rPr lang="en-US" dirty="0"/>
              <a:t> </a:t>
            </a:r>
            <a:endParaRPr lang="en-US" dirty="0" smtClean="0"/>
          </a:p>
          <a:p>
            <a:pPr marL="0" indent="0">
              <a:buNone/>
            </a:pPr>
            <a:endParaRPr lang="en-US" dirty="0"/>
          </a:p>
          <a:p>
            <a:pPr marL="0" indent="0">
              <a:buNone/>
            </a:pPr>
            <a:r>
              <a:rPr lang="en-US" dirty="0" smtClean="0"/>
              <a:t>                                                    </a:t>
            </a:r>
            <a:r>
              <a:rPr lang="en-US" sz="3200" dirty="0" smtClean="0"/>
              <a:t>ANY </a:t>
            </a:r>
            <a:r>
              <a:rPr lang="en-US" sz="3200" dirty="0"/>
              <a:t>QUESTION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76" y="2282630"/>
            <a:ext cx="5225066" cy="4404481"/>
          </a:xfrm>
          <a:prstGeom prst="rect">
            <a:avLst/>
          </a:prstGeom>
        </p:spPr>
      </p:pic>
    </p:spTree>
    <p:extLst>
      <p:ext uri="{BB962C8B-B14F-4D97-AF65-F5344CB8AC3E}">
        <p14:creationId xmlns:p14="http://schemas.microsoft.com/office/powerpoint/2010/main" val="272265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0"/>
            <a:ext cx="11582400" cy="6858000"/>
          </a:xfrm>
        </p:spPr>
        <p:txBody>
          <a:bodyPr>
            <a:normAutofit/>
          </a:bodyPr>
          <a:lstStyle/>
          <a:p>
            <a:pPr marL="0" indent="0" algn="ctr">
              <a:buNone/>
            </a:pPr>
            <a:endParaRPr lang="en-US" sz="4800" b="1" dirty="0" smtClean="0"/>
          </a:p>
          <a:p>
            <a:pPr marL="0" indent="0" algn="ctr">
              <a:buNone/>
            </a:pPr>
            <a:endParaRPr lang="en-US" sz="4800" b="1" dirty="0" smtClean="0"/>
          </a:p>
          <a:p>
            <a:pPr marL="0" indent="0" algn="ctr">
              <a:buNone/>
            </a:pPr>
            <a:endParaRPr lang="en-US" sz="4800" b="1" dirty="0" smtClean="0"/>
          </a:p>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60331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14400"/>
          </a:xfrm>
        </p:spPr>
        <p:txBody>
          <a:bodyPr/>
          <a:lstStyle/>
          <a:p>
            <a:r>
              <a:rPr lang="en-US" dirty="0" smtClean="0"/>
              <a:t>                    Introduction</a:t>
            </a:r>
            <a:endParaRPr lang="en-US" dirty="0"/>
          </a:p>
        </p:txBody>
      </p:sp>
      <p:sp>
        <p:nvSpPr>
          <p:cNvPr id="3" name="Content Placeholder 2"/>
          <p:cNvSpPr>
            <a:spLocks noGrp="1"/>
          </p:cNvSpPr>
          <p:nvPr>
            <p:ph idx="1"/>
          </p:nvPr>
        </p:nvSpPr>
        <p:spPr>
          <a:xfrm>
            <a:off x="303212" y="990600"/>
            <a:ext cx="11582400" cy="5867400"/>
          </a:xfrm>
        </p:spPr>
        <p:txBody>
          <a:bodyPr>
            <a:normAutofit/>
          </a:bodyPr>
          <a:lstStyle/>
          <a:p>
            <a:pPr marL="0" lvl="0" indent="0">
              <a:lnSpc>
                <a:spcPct val="90000"/>
              </a:lnSpc>
              <a:spcBef>
                <a:spcPts val="0"/>
              </a:spcBef>
              <a:buSzPts val="1600"/>
              <a:buNone/>
            </a:pPr>
            <a:r>
              <a:rPr lang="en-US" dirty="0">
                <a:solidFill>
                  <a:schemeClr val="accent1">
                    <a:lumMod val="50000"/>
                  </a:schemeClr>
                </a:solidFill>
              </a:rPr>
              <a:t>Tic-tac-toe is a paper and pencil game for two </a:t>
            </a:r>
            <a:r>
              <a:rPr lang="en-US" dirty="0" smtClean="0">
                <a:solidFill>
                  <a:schemeClr val="accent1">
                    <a:lumMod val="50000"/>
                  </a:schemeClr>
                </a:solidFill>
              </a:rPr>
              <a:t>players, X and O.</a:t>
            </a:r>
            <a:endParaRPr lang="en-US" dirty="0">
              <a:solidFill>
                <a:schemeClr val="accent1">
                  <a:lumMod val="50000"/>
                </a:schemeClr>
              </a:solidFill>
            </a:endParaRPr>
          </a:p>
          <a:p>
            <a:pPr marL="0" lvl="0" indent="0">
              <a:lnSpc>
                <a:spcPct val="90000"/>
              </a:lnSpc>
              <a:spcBef>
                <a:spcPts val="1400"/>
              </a:spcBef>
              <a:buSzPts val="1600"/>
              <a:buNone/>
            </a:pPr>
            <a:r>
              <a:rPr lang="en-US" dirty="0">
                <a:solidFill>
                  <a:schemeClr val="accent1">
                    <a:lumMod val="50000"/>
                  </a:schemeClr>
                </a:solidFill>
              </a:rPr>
              <a:t>P</a:t>
            </a:r>
            <a:r>
              <a:rPr lang="en-US" dirty="0" smtClean="0">
                <a:solidFill>
                  <a:schemeClr val="accent1">
                    <a:lumMod val="50000"/>
                  </a:schemeClr>
                </a:solidFill>
              </a:rPr>
              <a:t>layer </a:t>
            </a:r>
            <a:r>
              <a:rPr lang="en-US" dirty="0">
                <a:solidFill>
                  <a:schemeClr val="accent1">
                    <a:lumMod val="50000"/>
                  </a:schemeClr>
                </a:solidFill>
              </a:rPr>
              <a:t>who places three of their mark first in a diagonal, horizontal or vertical way will be the winner.</a:t>
            </a:r>
          </a:p>
          <a:p>
            <a:pPr marL="91440" lvl="0" indent="0">
              <a:lnSpc>
                <a:spcPct val="90000"/>
              </a:lnSpc>
              <a:spcBef>
                <a:spcPts val="1400"/>
              </a:spcBef>
              <a:buSzPts val="1800"/>
              <a:buNone/>
            </a:pPr>
            <a:r>
              <a:rPr lang="en-US" sz="2800" dirty="0" smtClean="0">
                <a:solidFill>
                  <a:schemeClr val="accent1">
                    <a:lumMod val="50000"/>
                  </a:schemeClr>
                </a:solidFill>
              </a:rPr>
              <a:t>Fig:</a:t>
            </a:r>
            <a:endParaRPr lang="en-US" sz="2800" dirty="0">
              <a:solidFill>
                <a:schemeClr val="accent1">
                  <a:lumMod val="50000"/>
                </a:schemeClr>
              </a:solidFill>
            </a:endParaRPr>
          </a:p>
          <a:p>
            <a:pPr marL="91440" lvl="0" indent="0">
              <a:lnSpc>
                <a:spcPct val="90000"/>
              </a:lnSpc>
              <a:spcBef>
                <a:spcPts val="1400"/>
              </a:spcBef>
              <a:buSzPts val="1800"/>
              <a:buNone/>
            </a:pPr>
            <a:endParaRPr lang="en-US" sz="2800" dirty="0">
              <a:solidFill>
                <a:schemeClr val="accent1">
                  <a:lumMod val="50000"/>
                </a:schemeClr>
              </a:solidFill>
            </a:endParaRPr>
          </a:p>
          <a:p>
            <a:pPr marL="91440" lvl="0" indent="0">
              <a:lnSpc>
                <a:spcPct val="90000"/>
              </a:lnSpc>
              <a:spcBef>
                <a:spcPts val="1400"/>
              </a:spcBef>
              <a:buSzPts val="1800"/>
              <a:buNone/>
            </a:pPr>
            <a:endParaRPr lang="en-US" sz="2800" dirty="0">
              <a:solidFill>
                <a:schemeClr val="accent1">
                  <a:lumMod val="50000"/>
                </a:schemeClr>
              </a:solidFill>
            </a:endParaRPr>
          </a:p>
        </p:txBody>
      </p:sp>
      <p:pic>
        <p:nvPicPr>
          <p:cNvPr id="4" name="Google Shape;116;p3"/>
          <p:cNvPicPr preferRelativeResize="0"/>
          <p:nvPr/>
        </p:nvPicPr>
        <p:blipFill rotWithShape="1">
          <a:blip r:embed="rId2">
            <a:alphaModFix/>
          </a:blip>
          <a:srcRect/>
          <a:stretch/>
        </p:blipFill>
        <p:spPr>
          <a:xfrm>
            <a:off x="2208212" y="3048000"/>
            <a:ext cx="7123611" cy="1063939"/>
          </a:xfrm>
          <a:prstGeom prst="rect">
            <a:avLst/>
          </a:prstGeom>
          <a:noFill/>
          <a:ln>
            <a:noFill/>
          </a:ln>
        </p:spPr>
      </p:pic>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Feature</a:t>
            </a:r>
            <a:endParaRPr lang="en-US" dirty="0"/>
          </a:p>
        </p:txBody>
      </p:sp>
      <p:sp>
        <p:nvSpPr>
          <p:cNvPr id="3" name="Content Placeholder 2"/>
          <p:cNvSpPr>
            <a:spLocks noGrp="1"/>
          </p:cNvSpPr>
          <p:nvPr>
            <p:ph idx="1"/>
          </p:nvPr>
        </p:nvSpPr>
        <p:spPr/>
        <p:txBody>
          <a:bodyPr/>
          <a:lstStyle/>
          <a:p>
            <a:r>
              <a:rPr lang="en-US" dirty="0" smtClean="0"/>
              <a:t>Login.</a:t>
            </a:r>
          </a:p>
          <a:p>
            <a:r>
              <a:rPr lang="en-US" dirty="0" smtClean="0"/>
              <a:t>Multi player (player vs player).</a:t>
            </a:r>
          </a:p>
          <a:p>
            <a:r>
              <a:rPr lang="en-US" dirty="0" smtClean="0"/>
              <a:t>Computer mode (player vs computer).</a:t>
            </a:r>
          </a:p>
          <a:p>
            <a:r>
              <a:rPr lang="en-US" dirty="0" smtClean="0"/>
              <a:t>Best of Three(player vs player).</a:t>
            </a:r>
          </a:p>
          <a:p>
            <a:r>
              <a:rPr lang="en-US" dirty="0" smtClean="0"/>
              <a:t>Help/how to play.</a:t>
            </a:r>
          </a:p>
          <a:p>
            <a:r>
              <a:rPr lang="en-US" dirty="0" smtClean="0"/>
              <a:t>Show score</a:t>
            </a:r>
            <a:endParaRPr lang="en-US"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To entertainment purpose.</a:t>
            </a:r>
            <a:endParaRPr lang="en-US" dirty="0"/>
          </a:p>
          <a:p>
            <a:r>
              <a:rPr lang="en-US" dirty="0" smtClean="0"/>
              <a:t>To have a good times with friends.</a:t>
            </a:r>
            <a:endParaRPr lang="en-US" dirty="0"/>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066800"/>
          </a:xfrm>
        </p:spPr>
        <p:txBody>
          <a:bodyPr/>
          <a:lstStyle/>
          <a:p>
            <a:pPr algn="ctr"/>
            <a:r>
              <a:rPr lang="en-US" dirty="0" smtClean="0"/>
              <a:t>Algorithm</a:t>
            </a:r>
            <a:endParaRPr lang="en-US" dirty="0"/>
          </a:p>
        </p:txBody>
      </p:sp>
      <p:sp>
        <p:nvSpPr>
          <p:cNvPr id="3" name="Content Placeholder 2"/>
          <p:cNvSpPr>
            <a:spLocks noGrp="1"/>
          </p:cNvSpPr>
          <p:nvPr>
            <p:ph idx="1"/>
          </p:nvPr>
        </p:nvSpPr>
        <p:spPr>
          <a:xfrm>
            <a:off x="404786" y="1295400"/>
            <a:ext cx="11582400" cy="5334000"/>
          </a:xfrm>
        </p:spPr>
        <p:txBody>
          <a:bodyPr>
            <a:normAutofit fontScale="85000" lnSpcReduction="20000"/>
          </a:bodyPr>
          <a:lstStyle/>
          <a:p>
            <a:r>
              <a:rPr lang="en-US" dirty="0"/>
              <a:t> Step1: Start</a:t>
            </a:r>
          </a:p>
          <a:p>
            <a:r>
              <a:rPr lang="en-US" dirty="0"/>
              <a:t>Step2: Display cover page</a:t>
            </a:r>
          </a:p>
          <a:p>
            <a:r>
              <a:rPr lang="en-US" dirty="0"/>
              <a:t>Step3: Display login method</a:t>
            </a:r>
          </a:p>
          <a:p>
            <a:r>
              <a:rPr lang="en-US" dirty="0"/>
              <a:t>Step4: If user name and password match with the existence credentials goto step5</a:t>
            </a:r>
          </a:p>
          <a:p>
            <a:r>
              <a:rPr lang="en-US" dirty="0"/>
              <a:t>             Otherwise goto step 3</a:t>
            </a:r>
          </a:p>
          <a:p>
            <a:r>
              <a:rPr lang="en-US" dirty="0"/>
              <a:t>Step5: Display main menu:</a:t>
            </a:r>
          </a:p>
          <a:p>
            <a:r>
              <a:rPr lang="en-US" dirty="0"/>
              <a:t>            5.1 How to play</a:t>
            </a:r>
          </a:p>
          <a:p>
            <a:r>
              <a:rPr lang="en-US" dirty="0"/>
              <a:t>            5.2 Player vs Player</a:t>
            </a:r>
          </a:p>
          <a:p>
            <a:r>
              <a:rPr lang="en-US" dirty="0"/>
              <a:t>            5.3 Computer vs Player</a:t>
            </a:r>
          </a:p>
          <a:p>
            <a:r>
              <a:rPr lang="en-US" dirty="0"/>
              <a:t>            5.4 Best of three (Player vs Player)</a:t>
            </a:r>
          </a:p>
          <a:p>
            <a:r>
              <a:rPr lang="en-US" dirty="0"/>
              <a:t>            5.5 Exit</a:t>
            </a:r>
          </a:p>
          <a:p>
            <a:pPr marL="0" indent="0">
              <a:buNone/>
            </a:pPr>
            <a:endParaRPr lang="en-US" dirty="0"/>
          </a:p>
        </p:txBody>
      </p:sp>
    </p:spTree>
    <p:extLst>
      <p:ext uri="{BB962C8B-B14F-4D97-AF65-F5344CB8AC3E}">
        <p14:creationId xmlns:p14="http://schemas.microsoft.com/office/powerpoint/2010/main" val="37145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0"/>
            <a:ext cx="11582400" cy="6781800"/>
          </a:xfrm>
        </p:spPr>
        <p:txBody>
          <a:bodyPr>
            <a:normAutofit lnSpcReduction="10000"/>
          </a:bodyPr>
          <a:lstStyle/>
          <a:p>
            <a:r>
              <a:rPr lang="en-US" dirty="0"/>
              <a:t>Step6: Read option from the user</a:t>
            </a:r>
          </a:p>
          <a:p>
            <a:r>
              <a:rPr lang="en-US" dirty="0"/>
              <a:t>Step7: If </a:t>
            </a:r>
            <a:r>
              <a:rPr lang="en-US" dirty="0" smtClean="0"/>
              <a:t> </a:t>
            </a:r>
            <a:r>
              <a:rPr lang="en-US" dirty="0"/>
              <a:t>how to play goto step8</a:t>
            </a:r>
          </a:p>
          <a:p>
            <a:r>
              <a:rPr lang="en-US" dirty="0"/>
              <a:t>Step8: Display how the game works.</a:t>
            </a:r>
          </a:p>
          <a:p>
            <a:r>
              <a:rPr lang="en-US" dirty="0"/>
              <a:t>Step9: Display how to play game and goto step 5 </a:t>
            </a:r>
          </a:p>
          <a:p>
            <a:r>
              <a:rPr lang="en-US" dirty="0"/>
              <a:t>Step10: If </a:t>
            </a:r>
            <a:r>
              <a:rPr lang="en-US" dirty="0" smtClean="0"/>
              <a:t> </a:t>
            </a:r>
            <a:r>
              <a:rPr lang="en-US" dirty="0"/>
              <a:t>player vs player</a:t>
            </a:r>
          </a:p>
          <a:p>
            <a:r>
              <a:rPr lang="en-US" dirty="0"/>
              <a:t>Step11: Display the player choice x or o</a:t>
            </a:r>
          </a:p>
          <a:p>
            <a:r>
              <a:rPr lang="en-US" dirty="0"/>
              <a:t>Step12: If player choice whether x or o the goto step 13</a:t>
            </a:r>
          </a:p>
          <a:p>
            <a:r>
              <a:rPr lang="en-US" dirty="0"/>
              <a:t>Step13: Display game board</a:t>
            </a:r>
          </a:p>
          <a:p>
            <a:r>
              <a:rPr lang="en-US" dirty="0"/>
              <a:t>Step14: Display </a:t>
            </a:r>
            <a:r>
              <a:rPr lang="en-US" dirty="0" smtClean="0"/>
              <a:t> </a:t>
            </a:r>
            <a:r>
              <a:rPr lang="en-US" dirty="0"/>
              <a:t>win goto step 15 16</a:t>
            </a:r>
          </a:p>
          <a:p>
            <a:r>
              <a:rPr lang="en-US" dirty="0"/>
              <a:t>Step15: Display x win goto step5</a:t>
            </a:r>
          </a:p>
          <a:p>
            <a:r>
              <a:rPr lang="en-US" dirty="0"/>
              <a:t>Step16: Display o win goto step5</a:t>
            </a:r>
          </a:p>
          <a:p>
            <a:r>
              <a:rPr lang="en-US" dirty="0"/>
              <a:t>Step17: If </a:t>
            </a:r>
            <a:r>
              <a:rPr lang="en-US" dirty="0" smtClean="0"/>
              <a:t> </a:t>
            </a:r>
            <a:r>
              <a:rPr lang="en-US" dirty="0"/>
              <a:t>computer vs player then goto step 18</a:t>
            </a:r>
          </a:p>
        </p:txBody>
      </p: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0"/>
            <a:ext cx="11582400" cy="6858000"/>
          </a:xfrm>
        </p:spPr>
        <p:txBody>
          <a:bodyPr>
            <a:normAutofit lnSpcReduction="10000"/>
          </a:bodyPr>
          <a:lstStyle/>
          <a:p>
            <a:r>
              <a:rPr lang="en-US" dirty="0"/>
              <a:t>Step18: Display </a:t>
            </a:r>
            <a:r>
              <a:rPr lang="en-US" dirty="0" smtClean="0"/>
              <a:t>the player </a:t>
            </a:r>
            <a:endParaRPr lang="en-US" dirty="0"/>
          </a:p>
          <a:p>
            <a:r>
              <a:rPr lang="en-US" dirty="0"/>
              <a:t>Step19: If x or o then goto step 20</a:t>
            </a:r>
          </a:p>
          <a:p>
            <a:r>
              <a:rPr lang="en-US" dirty="0"/>
              <a:t>Step20: Display game board</a:t>
            </a:r>
          </a:p>
          <a:p>
            <a:r>
              <a:rPr lang="en-US" dirty="0"/>
              <a:t>Step21: If computer win then goto step 22</a:t>
            </a:r>
          </a:p>
          <a:p>
            <a:r>
              <a:rPr lang="en-US" dirty="0"/>
              <a:t>Step22: Display computer win and goto step 5</a:t>
            </a:r>
          </a:p>
          <a:p>
            <a:r>
              <a:rPr lang="en-US" dirty="0"/>
              <a:t>Step23: If player win goto step 24</a:t>
            </a:r>
          </a:p>
          <a:p>
            <a:r>
              <a:rPr lang="en-US" dirty="0"/>
              <a:t>Step24: Display player win and goto step 5</a:t>
            </a:r>
          </a:p>
          <a:p>
            <a:r>
              <a:rPr lang="en-US" dirty="0"/>
              <a:t>Step25: If </a:t>
            </a:r>
            <a:r>
              <a:rPr lang="en-US" dirty="0" smtClean="0"/>
              <a:t> </a:t>
            </a:r>
            <a:r>
              <a:rPr lang="en-US" dirty="0"/>
              <a:t>best of three goto step26</a:t>
            </a:r>
          </a:p>
          <a:p>
            <a:r>
              <a:rPr lang="en-US" dirty="0"/>
              <a:t>Step26: Display </a:t>
            </a:r>
            <a:r>
              <a:rPr lang="en-US" dirty="0" smtClean="0"/>
              <a:t>choose player1 or player2</a:t>
            </a:r>
            <a:endParaRPr lang="en-US" dirty="0"/>
          </a:p>
          <a:p>
            <a:r>
              <a:rPr lang="en-US" dirty="0"/>
              <a:t>Step27: If </a:t>
            </a:r>
            <a:r>
              <a:rPr lang="en-US" dirty="0" smtClean="0"/>
              <a:t>player1 or player2 </a:t>
            </a:r>
            <a:r>
              <a:rPr lang="en-US" dirty="0"/>
              <a:t>then goto step 28</a:t>
            </a:r>
          </a:p>
          <a:p>
            <a:r>
              <a:rPr lang="en-US" dirty="0"/>
              <a:t>Step28: Display game board</a:t>
            </a:r>
          </a:p>
          <a:p>
            <a:r>
              <a:rPr lang="en-US" dirty="0"/>
              <a:t>Step29: If </a:t>
            </a:r>
            <a:r>
              <a:rPr lang="en-US" dirty="0" smtClean="0"/>
              <a:t>player1 </a:t>
            </a:r>
            <a:r>
              <a:rPr lang="en-US" dirty="0"/>
              <a:t>or </a:t>
            </a:r>
            <a:r>
              <a:rPr lang="en-US" dirty="0" smtClean="0"/>
              <a:t>player2 </a:t>
            </a:r>
            <a:r>
              <a:rPr lang="en-US" dirty="0"/>
              <a:t>win then increase 1 point </a:t>
            </a:r>
          </a:p>
        </p:txBody>
      </p:sp>
    </p:spTree>
    <p:extLst>
      <p:ext uri="{BB962C8B-B14F-4D97-AF65-F5344CB8AC3E}">
        <p14:creationId xmlns:p14="http://schemas.microsoft.com/office/powerpoint/2010/main" val="421360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2" y="0"/>
            <a:ext cx="11582400" cy="6858000"/>
          </a:xfrm>
        </p:spPr>
        <p:txBody>
          <a:bodyPr/>
          <a:lstStyle/>
          <a:p>
            <a:r>
              <a:rPr lang="en-US" dirty="0"/>
              <a:t>Step 30: Display game </a:t>
            </a:r>
            <a:r>
              <a:rPr lang="en-US" dirty="0" smtClean="0"/>
              <a:t>board</a:t>
            </a:r>
            <a:endParaRPr lang="en-US" dirty="0"/>
          </a:p>
          <a:p>
            <a:r>
              <a:rPr lang="en-US" dirty="0"/>
              <a:t>Step31: If </a:t>
            </a:r>
            <a:r>
              <a:rPr lang="en-US" dirty="0" smtClean="0"/>
              <a:t>player1  </a:t>
            </a:r>
            <a:r>
              <a:rPr lang="en-US" dirty="0"/>
              <a:t>or </a:t>
            </a:r>
            <a:r>
              <a:rPr lang="en-US" dirty="0" smtClean="0"/>
              <a:t>player2 </a:t>
            </a:r>
            <a:r>
              <a:rPr lang="en-US" dirty="0"/>
              <a:t>win increase 1 point</a:t>
            </a:r>
          </a:p>
          <a:p>
            <a:r>
              <a:rPr lang="en-US" dirty="0"/>
              <a:t>Step32: If </a:t>
            </a:r>
            <a:r>
              <a:rPr lang="en-US" dirty="0" smtClean="0"/>
              <a:t>player1 or player2 </a:t>
            </a:r>
            <a:r>
              <a:rPr lang="en-US" dirty="0"/>
              <a:t>have </a:t>
            </a:r>
            <a:r>
              <a:rPr lang="en-US" dirty="0" smtClean="0"/>
              <a:t>higher </a:t>
            </a:r>
            <a:r>
              <a:rPr lang="en-US" dirty="0"/>
              <a:t>point goto step 33</a:t>
            </a:r>
          </a:p>
          <a:p>
            <a:r>
              <a:rPr lang="en-US" dirty="0"/>
              <a:t>Step33: Display the </a:t>
            </a:r>
            <a:r>
              <a:rPr lang="en-US" dirty="0" smtClean="0"/>
              <a:t>player1 win </a:t>
            </a:r>
            <a:r>
              <a:rPr lang="en-US" dirty="0"/>
              <a:t>and goto step 5</a:t>
            </a:r>
          </a:p>
          <a:p>
            <a:r>
              <a:rPr lang="en-US" dirty="0"/>
              <a:t>Step34: Display the </a:t>
            </a:r>
            <a:r>
              <a:rPr lang="en-US" dirty="0" smtClean="0"/>
              <a:t>player2 win </a:t>
            </a:r>
            <a:r>
              <a:rPr lang="en-US" dirty="0"/>
              <a:t>goto step5</a:t>
            </a:r>
          </a:p>
          <a:p>
            <a:r>
              <a:rPr lang="en-US" dirty="0"/>
              <a:t>Step35: If 5 exit</a:t>
            </a:r>
          </a:p>
          <a:p>
            <a:r>
              <a:rPr lang="en-US" dirty="0" smtClean="0"/>
              <a:t>Step36:stop</a:t>
            </a:r>
            <a:endParaRPr lang="en-US" dirty="0"/>
          </a:p>
          <a:p>
            <a:pPr marL="0" indent="0">
              <a:buNone/>
            </a:pPr>
            <a:endParaRPr lang="en-US" dirty="0"/>
          </a:p>
        </p:txBody>
      </p:sp>
    </p:spTree>
    <p:extLst>
      <p:ext uri="{BB962C8B-B14F-4D97-AF65-F5344CB8AC3E}">
        <p14:creationId xmlns:p14="http://schemas.microsoft.com/office/powerpoint/2010/main" val="291988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1750</TotalTime>
  <Words>625</Words>
  <Application>Microsoft Office PowerPoint</Application>
  <PresentationFormat>Custom</PresentationFormat>
  <Paragraphs>116</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Century Gothic</vt:lpstr>
      <vt:lpstr>Welcome back to school presentation</vt:lpstr>
      <vt:lpstr>  An  Presentation  on TIC TAC TOE  Presented by: Rishi Khadka                            Karan Kumar Gupta               Migeen Lamichhane      </vt:lpstr>
      <vt:lpstr>Content</vt:lpstr>
      <vt:lpstr>                    Introduction</vt:lpstr>
      <vt:lpstr>Feature</vt:lpstr>
      <vt:lpstr>Objective</vt:lpstr>
      <vt:lpstr>Algorithm</vt:lpstr>
      <vt:lpstr>PowerPoint Presentation</vt:lpstr>
      <vt:lpstr>PowerPoint Presentation</vt:lpstr>
      <vt:lpstr>PowerPoint Presentation</vt:lpstr>
      <vt:lpstr>Flowchart</vt:lpstr>
      <vt:lpstr>PowerPoint Presentation</vt:lpstr>
      <vt:lpstr>PowerPoint Presentation</vt:lpstr>
      <vt:lpstr>PowerPoint Presentation</vt:lpstr>
      <vt:lpstr>Gantt chart</vt:lpstr>
      <vt:lpstr>Conclusion</vt:lpstr>
      <vt:lpstr>Reference</vt:lpstr>
      <vt:lpstr>PowerPoint Presentation</vt:lpstr>
      <vt:lpstr>Best of three</vt:lpstr>
      <vt:lpstr>Player vs player</vt:lpstr>
      <vt:lpstr>Score board</vt:lpstr>
      <vt:lpstr>How to play</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Documantation  on Tic Tac Toe  presented by: Rishi Khadka                            Karan Kumar Gupta          Migeen Lamichhane</dc:title>
  <dc:creator>HP</dc:creator>
  <cp:lastModifiedBy>Microsoft account</cp:lastModifiedBy>
  <cp:revision>57</cp:revision>
  <dcterms:created xsi:type="dcterms:W3CDTF">2021-09-20T13:12:16Z</dcterms:created>
  <dcterms:modified xsi:type="dcterms:W3CDTF">2022-01-10T17:13:57Z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