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comments/comment16.xml" ContentType="application/vnd.openxmlformats-officedocument.presentationml.comments+xml"/>
  <Override PartName="/ppt/comments/comment17.xml" ContentType="application/vnd.openxmlformats-officedocument.presentationml.comments+xml"/>
  <Override PartName="/ppt/comments/comment18.xml" ContentType="application/vnd.openxmlformats-officedocument.presentationml.comments+xml"/>
  <Override PartName="/ppt/comments/comment19.xml" ContentType="application/vnd.openxmlformats-officedocument.presentationml.comments+xml"/>
  <Override PartName="/ppt/comments/comment2.xml" ContentType="application/vnd.openxmlformats-officedocument.presentationml.comments+xml"/>
  <Override PartName="/ppt/comments/comment20.xml" ContentType="application/vnd.openxmlformats-officedocument.presentationml.comments+xml"/>
  <Override PartName="/ppt/comments/comment21.xml" ContentType="application/vnd.openxmlformats-officedocument.presentationml.comments+xml"/>
  <Override PartName="/ppt/comments/comment22.xml" ContentType="application/vnd.openxmlformats-officedocument.presentationml.comments+xml"/>
  <Override PartName="/ppt/comments/comment23.xml" ContentType="application/vnd.openxmlformats-officedocument.presentationml.comments+xml"/>
  <Override PartName="/ppt/comments/comment24.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3"/>
  </p:sldMasterIdLst>
  <p:notesMasterIdLst>
    <p:notesMasterId r:id="rId5"/>
  </p:notesMasterIdLst>
  <p:sldIdLst>
    <p:sldId id="256" r:id="rId4"/>
    <p:sldId id="477" r:id="rId6"/>
    <p:sldId id="368" r:id="rId7"/>
    <p:sldId id="504" r:id="rId8"/>
    <p:sldId id="505" r:id="rId9"/>
    <p:sldId id="506" r:id="rId10"/>
    <p:sldId id="507" r:id="rId11"/>
    <p:sldId id="466" r:id="rId12"/>
    <p:sldId id="508" r:id="rId13"/>
    <p:sldId id="509" r:id="rId14"/>
    <p:sldId id="511" r:id="rId15"/>
    <p:sldId id="510" r:id="rId16"/>
    <p:sldId id="531" r:id="rId17"/>
    <p:sldId id="512" r:id="rId18"/>
    <p:sldId id="513" r:id="rId19"/>
    <p:sldId id="514" r:id="rId20"/>
    <p:sldId id="515" r:id="rId21"/>
    <p:sldId id="518" r:id="rId22"/>
    <p:sldId id="519" r:id="rId23"/>
    <p:sldId id="520" r:id="rId24"/>
    <p:sldId id="521" r:id="rId25"/>
    <p:sldId id="522" r:id="rId26"/>
    <p:sldId id="524" r:id="rId27"/>
    <p:sldId id="525" r:id="rId28"/>
    <p:sldId id="526" r:id="rId29"/>
    <p:sldId id="527" r:id="rId30"/>
    <p:sldId id="528" r:id="rId31"/>
    <p:sldId id="529" r:id="rId32"/>
    <p:sldId id="530" r:id="rId33"/>
    <p:sldId id="532" r:id="rId34"/>
    <p:sldId id="535" r:id="rId35"/>
    <p:sldId id="534" r:id="rId36"/>
  </p:sldIdLst>
  <p:sldSz cx="9144000" cy="5143500" type="screen16x9"/>
  <p:notesSz cx="6858000" cy="9144000"/>
  <p:custDataLst>
    <p:tags r:id="rId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3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ng Eugene"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16196"/>
    <a:srgbClr val="DAE3F3"/>
    <a:srgbClr val="0D1A54"/>
    <a:srgbClr val="091237"/>
    <a:srgbClr val="374C5D"/>
    <a:srgbClr val="2A466A"/>
    <a:srgbClr val="F2F5FB"/>
    <a:srgbClr val="72EFFF"/>
    <a:srgbClr val="4F6877"/>
    <a:srgbClr val="0030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2" autoAdjust="0"/>
    <p:restoredTop sz="94660"/>
  </p:normalViewPr>
  <p:slideViewPr>
    <p:cSldViewPr snapToGrid="0" showGuides="1">
      <p:cViewPr varScale="1">
        <p:scale>
          <a:sx n="82" d="100"/>
          <a:sy n="82" d="100"/>
        </p:scale>
        <p:origin x="-204" y="-84"/>
      </p:cViewPr>
      <p:guideLst>
        <p:guide orient="horz" pos="163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1" Type="http://schemas.openxmlformats.org/officeDocument/2006/relationships/tags" Target="tags/tag18.xml"/><Relationship Id="rId40" Type="http://schemas.openxmlformats.org/officeDocument/2006/relationships/commentAuthors" Target="commentAuthors.xml"/><Relationship Id="rId4" Type="http://schemas.openxmlformats.org/officeDocument/2006/relationships/slide" Target="slides/slide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5-17T03:09:02.732" idx="1">
    <p:pos x="10" y="10"/>
    <p:text/>
  </p:cm>
</p:cmLst>
</file>

<file path=ppt/comments/comment10.xml><?xml version="1.0" encoding="utf-8"?>
<p:cmLst xmlns:a="http://schemas.openxmlformats.org/drawingml/2006/main" xmlns:r="http://schemas.openxmlformats.org/officeDocument/2006/relationships" xmlns:p="http://schemas.openxmlformats.org/presentationml/2006/main">
  <p:cm authorId="1" dt="2023-05-17T03:09:02.732" idx="1">
    <p:pos x="10" y="10"/>
    <p:text/>
  </p:cm>
</p:cmLst>
</file>

<file path=ppt/comments/comment11.xml><?xml version="1.0" encoding="utf-8"?>
<p:cmLst xmlns:a="http://schemas.openxmlformats.org/drawingml/2006/main" xmlns:r="http://schemas.openxmlformats.org/officeDocument/2006/relationships" xmlns:p="http://schemas.openxmlformats.org/presentationml/2006/main">
  <p:cm authorId="1" dt="2023-05-17T03:09:02.732" idx="1">
    <p:pos x="10" y="10"/>
    <p:text/>
  </p:cm>
</p:cmLst>
</file>

<file path=ppt/comments/comment12.xml><?xml version="1.0" encoding="utf-8"?>
<p:cmLst xmlns:a="http://schemas.openxmlformats.org/drawingml/2006/main" xmlns:r="http://schemas.openxmlformats.org/officeDocument/2006/relationships" xmlns:p="http://schemas.openxmlformats.org/presentationml/2006/main">
  <p:cm authorId="1" dt="2023-05-17T03:09:02.732" idx="1">
    <p:pos x="10" y="10"/>
    <p:text/>
  </p:cm>
</p:cmLst>
</file>

<file path=ppt/comments/comment13.xml><?xml version="1.0" encoding="utf-8"?>
<p:cmLst xmlns:a="http://schemas.openxmlformats.org/drawingml/2006/main" xmlns:r="http://schemas.openxmlformats.org/officeDocument/2006/relationships" xmlns:p="http://schemas.openxmlformats.org/presentationml/2006/main">
  <p:cm authorId="1" dt="2023-05-17T03:09:02.732" idx="1">
    <p:pos x="10" y="10"/>
    <p:text/>
  </p:cm>
</p:cmLst>
</file>

<file path=ppt/comments/comment14.xml><?xml version="1.0" encoding="utf-8"?>
<p:cmLst xmlns:a="http://schemas.openxmlformats.org/drawingml/2006/main" xmlns:r="http://schemas.openxmlformats.org/officeDocument/2006/relationships" xmlns:p="http://schemas.openxmlformats.org/presentationml/2006/main">
  <p:cm authorId="1" dt="2023-05-17T03:09:02.732" idx="1">
    <p:pos x="10" y="10"/>
    <p:text/>
  </p:cm>
</p:cmLst>
</file>

<file path=ppt/comments/comment15.xml><?xml version="1.0" encoding="utf-8"?>
<p:cmLst xmlns:a="http://schemas.openxmlformats.org/drawingml/2006/main" xmlns:r="http://schemas.openxmlformats.org/officeDocument/2006/relationships" xmlns:p="http://schemas.openxmlformats.org/presentationml/2006/main">
  <p:cm authorId="1" dt="2023-05-17T03:09:02.732" idx="1">
    <p:pos x="10" y="10"/>
    <p:text/>
  </p:cm>
</p:cmLst>
</file>

<file path=ppt/comments/comment16.xml><?xml version="1.0" encoding="utf-8"?>
<p:cmLst xmlns:a="http://schemas.openxmlformats.org/drawingml/2006/main" xmlns:r="http://schemas.openxmlformats.org/officeDocument/2006/relationships" xmlns:p="http://schemas.openxmlformats.org/presentationml/2006/main">
  <p:cm authorId="1" dt="2023-05-17T03:09:02.732" idx="1">
    <p:pos x="10" y="10"/>
    <p:text/>
  </p:cm>
</p:cmLst>
</file>

<file path=ppt/comments/comment17.xml><?xml version="1.0" encoding="utf-8"?>
<p:cmLst xmlns:a="http://schemas.openxmlformats.org/drawingml/2006/main" xmlns:r="http://schemas.openxmlformats.org/officeDocument/2006/relationships" xmlns:p="http://schemas.openxmlformats.org/presentationml/2006/main">
  <p:cm authorId="1" dt="2023-05-17T03:09:02.732" idx="1">
    <p:pos x="10" y="10"/>
    <p:text/>
  </p:cm>
</p:cmLst>
</file>

<file path=ppt/comments/comment18.xml><?xml version="1.0" encoding="utf-8"?>
<p:cmLst xmlns:a="http://schemas.openxmlformats.org/drawingml/2006/main" xmlns:r="http://schemas.openxmlformats.org/officeDocument/2006/relationships" xmlns:p="http://schemas.openxmlformats.org/presentationml/2006/main">
  <p:cm authorId="1" dt="2023-05-17T03:09:02.732" idx="1">
    <p:pos x="10" y="10"/>
    <p:text/>
  </p:cm>
</p:cmLst>
</file>

<file path=ppt/comments/comment19.xml><?xml version="1.0" encoding="utf-8"?>
<p:cmLst xmlns:a="http://schemas.openxmlformats.org/drawingml/2006/main" xmlns:r="http://schemas.openxmlformats.org/officeDocument/2006/relationships" xmlns:p="http://schemas.openxmlformats.org/presentationml/2006/main">
  <p:cm authorId="1" dt="2023-05-17T03:09:02.732" idx="1">
    <p:pos x="10" y="10"/>
    <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3-05-17T03:09:02.732" idx="1">
    <p:pos x="10" y="10"/>
    <p:text/>
  </p:cm>
</p:cmLst>
</file>

<file path=ppt/comments/comment20.xml><?xml version="1.0" encoding="utf-8"?>
<p:cmLst xmlns:a="http://schemas.openxmlformats.org/drawingml/2006/main" xmlns:r="http://schemas.openxmlformats.org/officeDocument/2006/relationships" xmlns:p="http://schemas.openxmlformats.org/presentationml/2006/main">
  <p:cm authorId="1" dt="2023-05-17T03:09:02.732" idx="1">
    <p:pos x="10" y="10"/>
    <p:text/>
  </p:cm>
</p:cmLst>
</file>

<file path=ppt/comments/comment21.xml><?xml version="1.0" encoding="utf-8"?>
<p:cmLst xmlns:a="http://schemas.openxmlformats.org/drawingml/2006/main" xmlns:r="http://schemas.openxmlformats.org/officeDocument/2006/relationships" xmlns:p="http://schemas.openxmlformats.org/presentationml/2006/main">
  <p:cm authorId="1" dt="2023-05-17T03:09:02.732" idx="1">
    <p:pos x="10" y="10"/>
    <p:text/>
  </p:cm>
</p:cmLst>
</file>

<file path=ppt/comments/comment22.xml><?xml version="1.0" encoding="utf-8"?>
<p:cmLst xmlns:a="http://schemas.openxmlformats.org/drawingml/2006/main" xmlns:r="http://schemas.openxmlformats.org/officeDocument/2006/relationships" xmlns:p="http://schemas.openxmlformats.org/presentationml/2006/main">
  <p:cm authorId="1" dt="2023-05-17T03:09:02.732" idx="1">
    <p:pos x="10" y="10"/>
    <p:text/>
  </p:cm>
</p:cmLst>
</file>

<file path=ppt/comments/comment23.xml><?xml version="1.0" encoding="utf-8"?>
<p:cmLst xmlns:a="http://schemas.openxmlformats.org/drawingml/2006/main" xmlns:r="http://schemas.openxmlformats.org/officeDocument/2006/relationships" xmlns:p="http://schemas.openxmlformats.org/presentationml/2006/main">
  <p:cm authorId="1" dt="2023-05-17T03:09:02.732" idx="1">
    <p:pos x="10" y="10"/>
    <p:text/>
  </p:cm>
</p:cmLst>
</file>

<file path=ppt/comments/comment24.xml><?xml version="1.0" encoding="utf-8"?>
<p:cmLst xmlns:a="http://schemas.openxmlformats.org/drawingml/2006/main" xmlns:r="http://schemas.openxmlformats.org/officeDocument/2006/relationships" xmlns:p="http://schemas.openxmlformats.org/presentationml/2006/main">
  <p:cm authorId="1" dt="2023-05-17T03:09:02.732" idx="1">
    <p:pos x="10" y="10"/>
    <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23-05-17T03:09:02.732" idx="1">
    <p:pos x="10" y="10"/>
    <p:text/>
  </p:cm>
</p:cmLst>
</file>

<file path=ppt/comments/comment4.xml><?xml version="1.0" encoding="utf-8"?>
<p:cmLst xmlns:a="http://schemas.openxmlformats.org/drawingml/2006/main" xmlns:r="http://schemas.openxmlformats.org/officeDocument/2006/relationships" xmlns:p="http://schemas.openxmlformats.org/presentationml/2006/main">
  <p:cm authorId="1" dt="2023-05-17T03:09:02.732" idx="1">
    <p:pos x="10" y="10"/>
    <p:text/>
  </p:cm>
</p:cmLst>
</file>

<file path=ppt/comments/comment5.xml><?xml version="1.0" encoding="utf-8"?>
<p:cmLst xmlns:a="http://schemas.openxmlformats.org/drawingml/2006/main" xmlns:r="http://schemas.openxmlformats.org/officeDocument/2006/relationships" xmlns:p="http://schemas.openxmlformats.org/presentationml/2006/main">
  <p:cm authorId="1" dt="2023-05-17T03:09:02.732" idx="1">
    <p:pos x="10" y="10"/>
    <p:text/>
  </p:cm>
</p:cmLst>
</file>

<file path=ppt/comments/comment6.xml><?xml version="1.0" encoding="utf-8"?>
<p:cmLst xmlns:a="http://schemas.openxmlformats.org/drawingml/2006/main" xmlns:r="http://schemas.openxmlformats.org/officeDocument/2006/relationships" xmlns:p="http://schemas.openxmlformats.org/presentationml/2006/main">
  <p:cm authorId="1" dt="2023-05-17T03:09:02.732" idx="1">
    <p:pos x="10" y="10"/>
    <p:text/>
  </p:cm>
</p:cmLst>
</file>

<file path=ppt/comments/comment7.xml><?xml version="1.0" encoding="utf-8"?>
<p:cmLst xmlns:a="http://schemas.openxmlformats.org/drawingml/2006/main" xmlns:r="http://schemas.openxmlformats.org/officeDocument/2006/relationships" xmlns:p="http://schemas.openxmlformats.org/presentationml/2006/main">
  <p:cm authorId="1" dt="2023-05-17T03:09:02.732" idx="1">
    <p:pos x="10" y="10"/>
    <p:text/>
  </p:cm>
</p:cmLst>
</file>

<file path=ppt/comments/comment8.xml><?xml version="1.0" encoding="utf-8"?>
<p:cmLst xmlns:a="http://schemas.openxmlformats.org/drawingml/2006/main" xmlns:r="http://schemas.openxmlformats.org/officeDocument/2006/relationships" xmlns:p="http://schemas.openxmlformats.org/presentationml/2006/main">
  <p:cm authorId="1" dt="2023-05-17T03:09:02.732" idx="1">
    <p:pos x="10" y="10"/>
    <p:text/>
  </p:cm>
</p:cmLst>
</file>

<file path=ppt/comments/comment9.xml><?xml version="1.0" encoding="utf-8"?>
<p:cmLst xmlns:a="http://schemas.openxmlformats.org/drawingml/2006/main" xmlns:r="http://schemas.openxmlformats.org/officeDocument/2006/relationships" xmlns:p="http://schemas.openxmlformats.org/presentationml/2006/main">
  <p:cm authorId="1" dt="2023-05-17T03:09:02.732"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8F81A1-9BEF-4755-B121-FE23D1A872B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6280" y="1143000"/>
            <a:ext cx="548544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818997-9787-446D-B79C-00A3C2BA6C31}"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2702001"/>
            <a:ext cx="6858000" cy="1242039"/>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1675EDA-2319-4392-A70B-C5A946D824B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16378B4-ACAB-4DF0-B428-1A52F28965DC}" type="slidenum">
              <a:rPr lang="zh-CN" altLang="en-US" smtClean="0"/>
            </a:fld>
            <a:endParaRPr lang="zh-CN" altLang="en-US"/>
          </a:p>
        </p:txBody>
      </p:sp>
    </p:spTree>
  </p:cSld>
  <p:clrMapOvr>
    <a:masterClrMapping/>
  </p:clrMapOvr>
  <p:transition spd="med">
    <p:pull/>
    <p:sndAc>
      <p:endSnd/>
    </p:sndAc>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675EDA-2319-4392-A70B-C5A946D824B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16378B4-ACAB-4DF0-B428-1A52F28965DC}" type="slidenum">
              <a:rPr lang="zh-CN" altLang="en-US" smtClean="0"/>
            </a:fld>
            <a:endParaRPr lang="zh-CN" altLang="en-US"/>
          </a:p>
        </p:txBody>
      </p:sp>
    </p:spTree>
  </p:cSld>
  <p:clrMapOvr>
    <a:masterClrMapping/>
  </p:clrMapOvr>
  <p:transition spd="med">
    <p:pull/>
    <p:sndAc>
      <p:end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2400"/>
            </a:lvl1pPr>
          </a:lstStyle>
          <a:p>
            <a:r>
              <a:rPr lang="zh-CN" altLang="en-US"/>
              <a:t>单击此处编辑母版标题样式</a:t>
            </a:r>
            <a:endParaRPr lang="zh-CN" altLang="en-US"/>
          </a:p>
        </p:txBody>
      </p:sp>
      <p:sp>
        <p:nvSpPr>
          <p:cNvPr id="3" name="内容占位符 2"/>
          <p:cNvSpPr>
            <a:spLocks noGrp="1"/>
          </p:cNvSpPr>
          <p:nvPr>
            <p:ph idx="1"/>
          </p:nvPr>
        </p:nvSpPr>
        <p:spPr>
          <a:xfrm>
            <a:off x="3887391" y="740698"/>
            <a:ext cx="4629150" cy="3655858"/>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629841" y="1543320"/>
            <a:ext cx="2949178" cy="28591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8035" indent="0">
              <a:buNone/>
              <a:defRPr sz="750"/>
            </a:lvl7pPr>
            <a:lvl8pPr marL="2400935" indent="0">
              <a:buNone/>
              <a:defRPr sz="750"/>
            </a:lvl8pPr>
            <a:lvl9pPr marL="2743835" indent="0">
              <a:buNone/>
              <a:defRPr sz="7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1675EDA-2319-4392-A70B-C5A946D824B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16378B4-ACAB-4DF0-B428-1A52F28965DC}" type="slidenum">
              <a:rPr lang="zh-CN" altLang="en-US" smtClean="0"/>
            </a:fld>
            <a:endParaRPr lang="zh-CN" altLang="en-US"/>
          </a:p>
        </p:txBody>
      </p:sp>
    </p:spTree>
  </p:cSld>
  <p:clrMapOvr>
    <a:masterClrMapping/>
  </p:clrMapOvr>
  <p:transition spd="med">
    <p:pull/>
    <p:sndAc>
      <p:end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740698"/>
            <a:ext cx="4629150" cy="365585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a:p>
        </p:txBody>
      </p:sp>
      <p:sp>
        <p:nvSpPr>
          <p:cNvPr id="4" name="文本占位符 3"/>
          <p:cNvSpPr>
            <a:spLocks noGrp="1"/>
          </p:cNvSpPr>
          <p:nvPr>
            <p:ph type="body" sz="half" idx="2"/>
          </p:nvPr>
        </p:nvSpPr>
        <p:spPr>
          <a:xfrm>
            <a:off x="629841" y="1543320"/>
            <a:ext cx="2949178" cy="28591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8035" indent="0">
              <a:buNone/>
              <a:defRPr sz="750"/>
            </a:lvl7pPr>
            <a:lvl8pPr marL="2400935" indent="0">
              <a:buNone/>
              <a:defRPr sz="750"/>
            </a:lvl8pPr>
            <a:lvl9pPr marL="2743835" indent="0">
              <a:buNone/>
              <a:defRPr sz="7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1675EDA-2319-4392-A70B-C5A946D824B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16378B4-ACAB-4DF0-B428-1A52F28965DC}" type="slidenum">
              <a:rPr lang="zh-CN" altLang="en-US" smtClean="0"/>
            </a:fld>
            <a:endParaRPr lang="zh-CN" altLang="en-US"/>
          </a:p>
        </p:txBody>
      </p:sp>
    </p:spTree>
  </p:cSld>
  <p:clrMapOvr>
    <a:masterClrMapping/>
  </p:clrMapOvr>
  <p:transition spd="med">
    <p:pull/>
    <p:sndAc>
      <p:endSnd/>
    </p:sndAc>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1675EDA-2319-4392-A70B-C5A946D824B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16378B4-ACAB-4DF0-B428-1A52F28965DC}" type="slidenum">
              <a:rPr lang="zh-CN" altLang="en-US" smtClean="0"/>
            </a:fld>
            <a:endParaRPr lang="zh-CN" altLang="en-US"/>
          </a:p>
        </p:txBody>
      </p:sp>
    </p:spTree>
  </p:cSld>
  <p:clrMapOvr>
    <a:masterClrMapping/>
  </p:clrMapOvr>
  <p:transition spd="med">
    <p:pull/>
    <p:sndAc>
      <p:endSnd/>
    </p:sndAc>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92"/>
            <a:ext cx="1971675" cy="4359641"/>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273892"/>
            <a:ext cx="5800725" cy="4359641"/>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1675EDA-2319-4392-A70B-C5A946D824B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16378B4-ACAB-4DF0-B428-1A52F28965DC}" type="slidenum">
              <a:rPr lang="zh-CN" altLang="en-US" smtClean="0"/>
            </a:fld>
            <a:endParaRPr lang="zh-CN" altLang="en-US"/>
          </a:p>
        </p:txBody>
      </p:sp>
    </p:spTree>
  </p:cSld>
  <p:clrMapOvr>
    <a:masterClrMapping/>
  </p:clrMapOvr>
  <p:transition spd="med">
    <p:pull/>
    <p:sndAc>
      <p:endSnd/>
    </p:sndAc>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竖排标题和文本">
    <p:spTree>
      <p:nvGrpSpPr>
        <p:cNvPr id="1" name=""/>
        <p:cNvGrpSpPr/>
        <p:nvPr/>
      </p:nvGrpSpPr>
      <p:grpSpPr>
        <a:xfrm>
          <a:off x="0" y="0"/>
          <a:ext cx="0" cy="0"/>
          <a:chOff x="0" y="0"/>
          <a:chExt cx="0" cy="0"/>
        </a:xfrm>
      </p:grpSpPr>
    </p:spTree>
  </p:cSld>
  <p:clrMapOvr>
    <a:masterClrMapping/>
  </p:clrMapOvr>
  <p:transition spd="med">
    <p:pull/>
    <p:sndAc>
      <p:endSnd/>
    </p:sndAc>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竖排标题和文本">
    <p:spTree>
      <p:nvGrpSpPr>
        <p:cNvPr id="1" name=""/>
        <p:cNvGrpSpPr/>
        <p:nvPr/>
      </p:nvGrpSpPr>
      <p:grpSpPr>
        <a:xfrm>
          <a:off x="0" y="0"/>
          <a:ext cx="0" cy="0"/>
          <a:chOff x="0" y="0"/>
          <a:chExt cx="0" cy="0"/>
        </a:xfrm>
      </p:grpSpPr>
      <p:sp>
        <p:nvSpPr>
          <p:cNvPr id="3" name="标题 1"/>
          <p:cNvSpPr>
            <a:spLocks noGrp="1"/>
          </p:cNvSpPr>
          <p:nvPr>
            <p:ph type="title"/>
          </p:nvPr>
        </p:nvSpPr>
        <p:spPr>
          <a:xfrm>
            <a:off x="457200" y="206015"/>
            <a:ext cx="8229600" cy="857400"/>
          </a:xfrm>
          <a:prstGeom prst="rect">
            <a:avLst/>
          </a:prstGeom>
        </p:spPr>
        <p:txBody>
          <a:bodyPr/>
          <a:lstStyle>
            <a:lvl1pPr algn="l">
              <a:defRPr kumimoji="1" lang="zh-CN" altLang="en-US" sz="2700" b="1" kern="1200" baseline="0" smtClean="0">
                <a:solidFill>
                  <a:schemeClr val="tx1"/>
                </a:solidFill>
                <a:latin typeface="+mj-lt"/>
                <a:ea typeface="微软雅黑" panose="020B0503020204020204" pitchFamily="34" charset="-122"/>
                <a:cs typeface="+mj-cs"/>
              </a:defRPr>
            </a:lvl1pPr>
          </a:lstStyle>
          <a:p>
            <a:r>
              <a:rPr lang="zh-CN" altLang="en-US" dirty="0"/>
              <a:t>单击此处编辑母版标题样式</a:t>
            </a:r>
            <a:endParaRPr lang="zh-CN" altLang="en-US" dirty="0"/>
          </a:p>
        </p:txBody>
      </p:sp>
      <p:sp>
        <p:nvSpPr>
          <p:cNvPr id="6" name="内容占位符 2"/>
          <p:cNvSpPr>
            <a:spLocks noGrp="1"/>
          </p:cNvSpPr>
          <p:nvPr>
            <p:ph idx="1"/>
          </p:nvPr>
        </p:nvSpPr>
        <p:spPr>
          <a:xfrm>
            <a:off x="457200" y="1200361"/>
            <a:ext cx="8229600" cy="3395066"/>
          </a:xfrm>
          <a:prstGeom prst="rect">
            <a:avLst/>
          </a:prstGeo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transition spd="med">
    <p:pull/>
    <p:sndAc>
      <p:endSnd/>
    </p:sndAc>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1675EDA-2319-4392-A70B-C5A946D824B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16378B4-ACAB-4DF0-B428-1A52F28965DC}" type="slidenum">
              <a:rPr lang="zh-CN" altLang="en-US" smtClean="0"/>
            </a:fld>
            <a:endParaRPr lang="zh-CN" altLang="en-US"/>
          </a:p>
        </p:txBody>
      </p:sp>
    </p:spTree>
  </p:cSld>
  <p:clrMapOvr>
    <a:masterClrMapping/>
  </p:clrMapOvr>
  <p:transition spd="med">
    <p:pull/>
    <p:sndAc>
      <p:end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3442699"/>
            <a:ext cx="7886700" cy="112533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1675EDA-2319-4392-A70B-C5A946D824B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16378B4-ACAB-4DF0-B428-1A52F28965DC}" type="slidenum">
              <a:rPr lang="zh-CN" altLang="en-US" smtClean="0"/>
            </a:fld>
            <a:endParaRPr lang="zh-CN" altLang="en-US"/>
          </a:p>
        </p:txBody>
      </p:sp>
    </p:spTree>
  </p:cSld>
  <p:clrMapOvr>
    <a:masterClrMapping/>
  </p:clrMapOvr>
  <p:transition spd="med">
    <p:pull/>
    <p:sndAc>
      <p:end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369458"/>
            <a:ext cx="3886200" cy="3264074"/>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629150" y="1369458"/>
            <a:ext cx="3886200" cy="3264074"/>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71675EDA-2319-4392-A70B-C5A946D824B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16378B4-ACAB-4DF0-B428-1A52F28965DC}" type="slidenum">
              <a:rPr lang="zh-CN" altLang="en-US" smtClean="0"/>
            </a:fld>
            <a:endParaRPr lang="zh-CN" altLang="en-US"/>
          </a:p>
        </p:txBody>
      </p:sp>
    </p:spTree>
  </p:cSld>
  <p:clrMapOvr>
    <a:masterClrMapping/>
  </p:clrMapOvr>
  <p:transition spd="med">
    <p:pull/>
    <p:sndAc>
      <p:end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9841" y="1261093"/>
            <a:ext cx="3868340" cy="61804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29841" y="1879135"/>
            <a:ext cx="3868340" cy="2763924"/>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4629150" y="1261093"/>
            <a:ext cx="3887391" cy="61804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1879135"/>
            <a:ext cx="3887391" cy="2763924"/>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1675EDA-2319-4392-A70B-C5A946D824B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16378B4-ACAB-4DF0-B428-1A52F28965DC}" type="slidenum">
              <a:rPr lang="zh-CN" altLang="en-US" smtClean="0"/>
            </a:fld>
            <a:endParaRPr lang="zh-CN" altLang="en-US"/>
          </a:p>
        </p:txBody>
      </p:sp>
    </p:spTree>
  </p:cSld>
  <p:clrMapOvr>
    <a:masterClrMapping/>
  </p:clrMapOvr>
  <p:transition spd="med">
    <p:pull/>
    <p:sndAc>
      <p:end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9841" y="1261093"/>
            <a:ext cx="3868340" cy="61804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29841" y="1879135"/>
            <a:ext cx="3868340" cy="2763924"/>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4629150" y="1261093"/>
            <a:ext cx="3887391" cy="61804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1879135"/>
            <a:ext cx="3887391" cy="2763924"/>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1675EDA-2319-4392-A70B-C5A946D824B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16378B4-ACAB-4DF0-B428-1A52F28965DC}" type="slidenum">
              <a:rPr lang="zh-CN" altLang="en-US" smtClean="0"/>
            </a:fld>
            <a:endParaRPr lang="zh-CN" altLang="en-US"/>
          </a:p>
        </p:txBody>
      </p:sp>
    </p:spTree>
  </p:cSld>
  <p:clrMapOvr>
    <a:masterClrMapping/>
  </p:clrMapOvr>
  <p:transition spd="med">
    <p:pull/>
    <p:sndAc>
      <p:end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2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9841" y="1261093"/>
            <a:ext cx="3868340" cy="61804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29841" y="1879135"/>
            <a:ext cx="3868340" cy="2763924"/>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4629150" y="1261093"/>
            <a:ext cx="3887391" cy="61804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1879135"/>
            <a:ext cx="3887391" cy="2763924"/>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1675EDA-2319-4392-A70B-C5A946D824B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16378B4-ACAB-4DF0-B428-1A52F28965DC}" type="slidenum">
              <a:rPr lang="zh-CN" altLang="en-US" smtClean="0"/>
            </a:fld>
            <a:endParaRPr lang="zh-CN" altLang="en-US"/>
          </a:p>
        </p:txBody>
      </p:sp>
    </p:spTree>
  </p:cSld>
  <p:clrMapOvr>
    <a:masterClrMapping/>
  </p:clrMapOvr>
  <p:transition spd="med">
    <p:pull/>
    <p:sndAc>
      <p:end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3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9841" y="1261093"/>
            <a:ext cx="3868340" cy="61804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29841" y="1879135"/>
            <a:ext cx="3868340" cy="2763924"/>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4629150" y="1261093"/>
            <a:ext cx="3887391" cy="61804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1879135"/>
            <a:ext cx="3887391" cy="2763924"/>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1675EDA-2319-4392-A70B-C5A946D824B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16378B4-ACAB-4DF0-B428-1A52F28965DC}" type="slidenum">
              <a:rPr lang="zh-CN" altLang="en-US" smtClean="0"/>
            </a:fld>
            <a:endParaRPr lang="zh-CN" altLang="en-US"/>
          </a:p>
        </p:txBody>
      </p:sp>
      <p:sp>
        <p:nvSpPr>
          <p:cNvPr id="10" name="TextBox 9"/>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dirty="0">
              <a:solidFill>
                <a:schemeClr val="tx1">
                  <a:alpha val="0"/>
                </a:schemeClr>
              </a:solidFill>
              <a:latin typeface="微软雅黑" panose="020B0503020204020204" pitchFamily="34" charset="-122"/>
              <a:ea typeface="微软雅黑" panose="020B0503020204020204" pitchFamily="34" charset="-122"/>
            </a:endParaRPr>
          </a:p>
        </p:txBody>
      </p:sp>
    </p:spTree>
  </p:cSld>
  <p:clrMapOvr>
    <a:masterClrMapping/>
  </p:clrMapOvr>
  <p:transition spd="med">
    <p:pull/>
    <p:sndAc>
      <p:end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1675EDA-2319-4392-A70B-C5A946D824B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16378B4-ACAB-4DF0-B428-1A52F28965DC}" type="slidenum">
              <a:rPr lang="zh-CN" altLang="en-US" smtClean="0"/>
            </a:fld>
            <a:endParaRPr lang="zh-CN" altLang="en-US"/>
          </a:p>
        </p:txBody>
      </p:sp>
    </p:spTree>
  </p:cSld>
  <p:clrMapOvr>
    <a:masterClrMapping/>
  </p:clrMapOvr>
  <p:transition spd="med">
    <p:pull/>
    <p:sndAc>
      <p:endSnd/>
    </p:sndAc>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92"/>
            <a:ext cx="7886700" cy="994346"/>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369458"/>
            <a:ext cx="7886700" cy="3264074"/>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628650" y="4768096"/>
            <a:ext cx="2057400" cy="273892"/>
          </a:xfrm>
          <a:prstGeom prst="rect">
            <a:avLst/>
          </a:prstGeom>
        </p:spPr>
        <p:txBody>
          <a:bodyPr vert="horz" lIns="91440" tIns="45720" rIns="91440" bIns="45720" rtlCol="0" anchor="ctr"/>
          <a:lstStyle>
            <a:lvl1pPr algn="l">
              <a:defRPr sz="900">
                <a:solidFill>
                  <a:schemeClr val="tx1">
                    <a:tint val="75000"/>
                  </a:schemeClr>
                </a:solidFill>
              </a:defRPr>
            </a:lvl1pPr>
          </a:lstStyle>
          <a:p>
            <a:fld id="{71675EDA-2319-4392-A70B-C5A946D824BB}" type="datetimeFigureOut">
              <a:rPr lang="zh-CN" altLang="en-US" smtClean="0"/>
            </a:fld>
            <a:endParaRPr lang="zh-CN" altLang="en-US"/>
          </a:p>
        </p:txBody>
      </p:sp>
      <p:sp>
        <p:nvSpPr>
          <p:cNvPr id="5" name="页脚占位符 4"/>
          <p:cNvSpPr>
            <a:spLocks noGrp="1"/>
          </p:cNvSpPr>
          <p:nvPr>
            <p:ph type="ftr" sz="quarter" idx="3"/>
          </p:nvPr>
        </p:nvSpPr>
        <p:spPr>
          <a:xfrm>
            <a:off x="3028950" y="4768096"/>
            <a:ext cx="3086100" cy="273892"/>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8096"/>
            <a:ext cx="2057400" cy="273892"/>
          </a:xfrm>
          <a:prstGeom prst="rect">
            <a:avLst/>
          </a:prstGeom>
        </p:spPr>
        <p:txBody>
          <a:bodyPr vert="horz" lIns="91440" tIns="45720" rIns="91440" bIns="45720" rtlCol="0" anchor="ctr"/>
          <a:lstStyle>
            <a:lvl1pPr algn="r">
              <a:defRPr sz="900">
                <a:solidFill>
                  <a:schemeClr val="tx1">
                    <a:tint val="75000"/>
                  </a:schemeClr>
                </a:solidFill>
              </a:defRPr>
            </a:lvl1pPr>
          </a:lstStyle>
          <a:p>
            <a:fld id="{716378B4-ACAB-4DF0-B428-1A52F28965D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pull/>
    <p:sndAc>
      <p:endSnd/>
    </p:sndAc>
  </p:transition>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comments" Target="../comments/comment5.xml"/><Relationship Id="rId3" Type="http://schemas.openxmlformats.org/officeDocument/2006/relationships/notesSlide" Target="../notesSlides/notesSlide10.xml"/><Relationship Id="rId2" Type="http://schemas.openxmlformats.org/officeDocument/2006/relationships/slideLayout" Target="../slideLayouts/slideLayout16.xml"/><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5" Type="http://schemas.openxmlformats.org/officeDocument/2006/relationships/comments" Target="../comments/comment6.xml"/><Relationship Id="rId4" Type="http://schemas.openxmlformats.org/officeDocument/2006/relationships/notesSlide" Target="../notesSlides/notesSlide12.xml"/><Relationship Id="rId3" Type="http://schemas.openxmlformats.org/officeDocument/2006/relationships/slideLayout" Target="../slideLayouts/slideLayout16.xml"/><Relationship Id="rId2" Type="http://schemas.openxmlformats.org/officeDocument/2006/relationships/image" Target="../media/image10.jpeg"/><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4" Type="http://schemas.openxmlformats.org/officeDocument/2006/relationships/comments" Target="../comments/comment7.xml"/><Relationship Id="rId3" Type="http://schemas.openxmlformats.org/officeDocument/2006/relationships/notesSlide" Target="../notesSlides/notesSlide13.xml"/><Relationship Id="rId2" Type="http://schemas.openxmlformats.org/officeDocument/2006/relationships/slideLayout" Target="../slideLayouts/slideLayout16.xml"/><Relationship Id="rId1" Type="http://schemas.openxmlformats.org/officeDocument/2006/relationships/image" Target="../media/image11.jpeg"/></Relationships>
</file>

<file path=ppt/slides/_rels/slide14.xml.rels><?xml version="1.0" encoding="UTF-8" standalone="yes"?>
<Relationships xmlns="http://schemas.openxmlformats.org/package/2006/relationships"><Relationship Id="rId5" Type="http://schemas.openxmlformats.org/officeDocument/2006/relationships/comments" Target="../comments/comment8.xml"/><Relationship Id="rId4" Type="http://schemas.openxmlformats.org/officeDocument/2006/relationships/notesSlide" Target="../notesSlides/notesSlide14.xml"/><Relationship Id="rId3" Type="http://schemas.openxmlformats.org/officeDocument/2006/relationships/slideLayout" Target="../slideLayouts/slideLayout16.xml"/><Relationship Id="rId2" Type="http://schemas.openxmlformats.org/officeDocument/2006/relationships/image" Target="../media/image11.jpeg"/><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tags" Target="../tags/tag7.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5" Type="http://schemas.openxmlformats.org/officeDocument/2006/relationships/comments" Target="../comments/comment11.xml"/><Relationship Id="rId4" Type="http://schemas.openxmlformats.org/officeDocument/2006/relationships/notesSlide" Target="../notesSlides/notesSlide18.xml"/><Relationship Id="rId3" Type="http://schemas.openxmlformats.org/officeDocument/2006/relationships/slideLayout" Target="../slideLayouts/slideLayout16.xml"/><Relationship Id="rId2" Type="http://schemas.openxmlformats.org/officeDocument/2006/relationships/image" Target="../media/image12.png"/><Relationship Id="rId1" Type="http://schemas.openxmlformats.org/officeDocument/2006/relationships/tags" Target="../tags/tag8.xml"/></Relationships>
</file>

<file path=ppt/slides/_rels/slide19.xml.rels><?xml version="1.0" encoding="UTF-8" standalone="yes"?>
<Relationships xmlns="http://schemas.openxmlformats.org/package/2006/relationships"><Relationship Id="rId5" Type="http://schemas.openxmlformats.org/officeDocument/2006/relationships/comments" Target="../comments/comment12.xml"/><Relationship Id="rId4" Type="http://schemas.openxmlformats.org/officeDocument/2006/relationships/notesSlide" Target="../notesSlides/notesSlide19.xml"/><Relationship Id="rId3" Type="http://schemas.openxmlformats.org/officeDocument/2006/relationships/slideLayout" Target="../slideLayouts/slideLayout16.xml"/><Relationship Id="rId2" Type="http://schemas.openxmlformats.org/officeDocument/2006/relationships/image" Target="../media/image12.png"/><Relationship Id="rId1" Type="http://schemas.openxmlformats.org/officeDocument/2006/relationships/tags" Target="../tags/tag9.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5" Type="http://schemas.openxmlformats.org/officeDocument/2006/relationships/comments" Target="../comments/comment13.xml"/><Relationship Id="rId4" Type="http://schemas.openxmlformats.org/officeDocument/2006/relationships/notesSlide" Target="../notesSlides/notesSlide20.xml"/><Relationship Id="rId3" Type="http://schemas.openxmlformats.org/officeDocument/2006/relationships/slideLayout" Target="../slideLayouts/slideLayout16.xml"/><Relationship Id="rId2" Type="http://schemas.openxmlformats.org/officeDocument/2006/relationships/image" Target="../media/image12.png"/><Relationship Id="rId1" Type="http://schemas.openxmlformats.org/officeDocument/2006/relationships/tags" Target="../tags/tag10.xml"/></Relationships>
</file>

<file path=ppt/slides/_rels/slide21.xml.rels><?xml version="1.0" encoding="UTF-8" standalone="yes"?>
<Relationships xmlns="http://schemas.openxmlformats.org/package/2006/relationships"><Relationship Id="rId7" Type="http://schemas.openxmlformats.org/officeDocument/2006/relationships/comments" Target="../comments/comment14.xml"/><Relationship Id="rId6" Type="http://schemas.openxmlformats.org/officeDocument/2006/relationships/notesSlide" Target="../notesSlides/notesSlide21.xml"/><Relationship Id="rId5" Type="http://schemas.openxmlformats.org/officeDocument/2006/relationships/slideLayout" Target="../slideLayouts/slideLayout16.xml"/><Relationship Id="rId4" Type="http://schemas.openxmlformats.org/officeDocument/2006/relationships/image" Target="../media/image13.png"/><Relationship Id="rId3" Type="http://schemas.openxmlformats.org/officeDocument/2006/relationships/tags" Target="../tags/tag12.xml"/><Relationship Id="rId2" Type="http://schemas.openxmlformats.org/officeDocument/2006/relationships/image" Target="../media/image12.png"/><Relationship Id="rId1" Type="http://schemas.openxmlformats.org/officeDocument/2006/relationships/tags" Target="../tags/tag11.xml"/></Relationships>
</file>

<file path=ppt/slides/_rels/slide22.xml.rels><?xml version="1.0" encoding="UTF-8" standalone="yes"?>
<Relationships xmlns="http://schemas.openxmlformats.org/package/2006/relationships"><Relationship Id="rId4" Type="http://schemas.openxmlformats.org/officeDocument/2006/relationships/comments" Target="../comments/comment15.xml"/><Relationship Id="rId3" Type="http://schemas.openxmlformats.org/officeDocument/2006/relationships/notesSlide" Target="../notesSlides/notesSlide22.xml"/><Relationship Id="rId2" Type="http://schemas.openxmlformats.org/officeDocument/2006/relationships/slideLayout" Target="../slideLayouts/slideLayout16.xml"/><Relationship Id="rId1" Type="http://schemas.openxmlformats.org/officeDocument/2006/relationships/image" Target="../media/image14.jpeg"/></Relationships>
</file>

<file path=ppt/slides/_rels/slide23.xml.rels><?xml version="1.0" encoding="UTF-8" standalone="yes"?>
<Relationships xmlns="http://schemas.openxmlformats.org/package/2006/relationships"><Relationship Id="rId5" Type="http://schemas.openxmlformats.org/officeDocument/2006/relationships/comments" Target="../comments/comment16.xml"/><Relationship Id="rId4" Type="http://schemas.openxmlformats.org/officeDocument/2006/relationships/notesSlide" Target="../notesSlides/notesSlide23.xml"/><Relationship Id="rId3" Type="http://schemas.openxmlformats.org/officeDocument/2006/relationships/slideLayout" Target="../slideLayouts/slideLayout16.xml"/><Relationship Id="rId2" Type="http://schemas.openxmlformats.org/officeDocument/2006/relationships/image" Target="../media/image15.png"/><Relationship Id="rId1" Type="http://schemas.openxmlformats.org/officeDocument/2006/relationships/tags" Target="../tags/tag13.xml"/></Relationships>
</file>

<file path=ppt/slides/_rels/slide24.xml.rels><?xml version="1.0" encoding="UTF-8" standalone="yes"?>
<Relationships xmlns="http://schemas.openxmlformats.org/package/2006/relationships"><Relationship Id="rId5" Type="http://schemas.openxmlformats.org/officeDocument/2006/relationships/comments" Target="../comments/comment17.xml"/><Relationship Id="rId4" Type="http://schemas.openxmlformats.org/officeDocument/2006/relationships/notesSlide" Target="../notesSlides/notesSlide24.xml"/><Relationship Id="rId3" Type="http://schemas.openxmlformats.org/officeDocument/2006/relationships/slideLayout" Target="../slideLayouts/slideLayout16.xml"/><Relationship Id="rId2" Type="http://schemas.openxmlformats.org/officeDocument/2006/relationships/image" Target="../media/image16.png"/><Relationship Id="rId1" Type="http://schemas.openxmlformats.org/officeDocument/2006/relationships/tags" Target="../tags/tag14.xml"/></Relationships>
</file>

<file path=ppt/slides/_rels/slide25.xml.rels><?xml version="1.0" encoding="UTF-8" standalone="yes"?>
<Relationships xmlns="http://schemas.openxmlformats.org/package/2006/relationships"><Relationship Id="rId5" Type="http://schemas.openxmlformats.org/officeDocument/2006/relationships/comments" Target="../comments/comment18.xml"/><Relationship Id="rId4" Type="http://schemas.openxmlformats.org/officeDocument/2006/relationships/notesSlide" Target="../notesSlides/notesSlide25.xml"/><Relationship Id="rId3" Type="http://schemas.openxmlformats.org/officeDocument/2006/relationships/slideLayout" Target="../slideLayouts/slideLayout16.xml"/><Relationship Id="rId2" Type="http://schemas.openxmlformats.org/officeDocument/2006/relationships/image" Target="../media/image16.png"/><Relationship Id="rId1" Type="http://schemas.openxmlformats.org/officeDocument/2006/relationships/tags" Target="../tags/tag15.xml"/></Relationships>
</file>

<file path=ppt/slides/_rels/slide26.xml.rels><?xml version="1.0" encoding="UTF-8" standalone="yes"?>
<Relationships xmlns="http://schemas.openxmlformats.org/package/2006/relationships"><Relationship Id="rId4" Type="http://schemas.openxmlformats.org/officeDocument/2006/relationships/comments" Target="../comments/comment19.xml"/><Relationship Id="rId3" Type="http://schemas.openxmlformats.org/officeDocument/2006/relationships/notesSlide" Target="../notesSlides/notesSlide26.xml"/><Relationship Id="rId2" Type="http://schemas.openxmlformats.org/officeDocument/2006/relationships/slideLayout" Target="../slideLayouts/slideLayout16.xml"/><Relationship Id="rId1" Type="http://schemas.openxmlformats.org/officeDocument/2006/relationships/image" Target="../media/image14.jpeg"/></Relationships>
</file>

<file path=ppt/slides/_rels/slide27.xml.rels><?xml version="1.0" encoding="UTF-8" standalone="yes"?>
<Relationships xmlns="http://schemas.openxmlformats.org/package/2006/relationships"><Relationship Id="rId5" Type="http://schemas.openxmlformats.org/officeDocument/2006/relationships/comments" Target="../comments/comment20.xml"/><Relationship Id="rId4" Type="http://schemas.openxmlformats.org/officeDocument/2006/relationships/notesSlide" Target="../notesSlides/notesSlide27.xml"/><Relationship Id="rId3" Type="http://schemas.openxmlformats.org/officeDocument/2006/relationships/slideLayout" Target="../slideLayouts/slideLayout16.xml"/><Relationship Id="rId2" Type="http://schemas.openxmlformats.org/officeDocument/2006/relationships/image" Target="../media/image14.jpeg"/><Relationship Id="rId1" Type="http://schemas.openxmlformats.org/officeDocument/2006/relationships/tags" Target="../tags/tag16.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tags" Target="../tags/tag17.xml"/></Relationships>
</file>

<file path=ppt/slides/_rels/slide29.xml.rels><?xml version="1.0" encoding="UTF-8" standalone="yes"?>
<Relationships xmlns="http://schemas.openxmlformats.org/package/2006/relationships"><Relationship Id="rId4" Type="http://schemas.openxmlformats.org/officeDocument/2006/relationships/comments" Target="../comments/comment21.xml"/><Relationship Id="rId3" Type="http://schemas.openxmlformats.org/officeDocument/2006/relationships/notesSlide" Target="../notesSlides/notesSlide29.xml"/><Relationship Id="rId2" Type="http://schemas.openxmlformats.org/officeDocument/2006/relationships/slideLayout" Target="../slideLayouts/slideLayout16.xml"/><Relationship Id="rId1" Type="http://schemas.openxmlformats.org/officeDocument/2006/relationships/image" Target="../media/image17.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6.xm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4" Type="http://schemas.openxmlformats.org/officeDocument/2006/relationships/comments" Target="../comments/comment22.xml"/><Relationship Id="rId3" Type="http://schemas.openxmlformats.org/officeDocument/2006/relationships/notesSlide" Target="../notesSlides/notesSlide30.xml"/><Relationship Id="rId2" Type="http://schemas.openxmlformats.org/officeDocument/2006/relationships/slideLayout" Target="../slideLayouts/slideLayout16.xml"/><Relationship Id="rId1" Type="http://schemas.openxmlformats.org/officeDocument/2006/relationships/image" Target="../media/image18.jpeg"/></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23.xml"/><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24.xml"/><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notesSlide" Target="../notesSlides/notesSlide4.xml"/><Relationship Id="rId2" Type="http://schemas.openxmlformats.org/officeDocument/2006/relationships/slideLayout" Target="../slideLayouts/slideLayout16.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6" Type="http://schemas.openxmlformats.org/officeDocument/2006/relationships/comments" Target="../comments/comment2.xml"/><Relationship Id="rId5" Type="http://schemas.openxmlformats.org/officeDocument/2006/relationships/notesSlide" Target="../notesSlides/notesSlide5.xml"/><Relationship Id="rId4" Type="http://schemas.openxmlformats.org/officeDocument/2006/relationships/slideLayout" Target="../slideLayouts/slideLayout16.xml"/><Relationship Id="rId3" Type="http://schemas.openxmlformats.org/officeDocument/2006/relationships/image" Target="../media/image5.png"/><Relationship Id="rId2" Type="http://schemas.openxmlformats.org/officeDocument/2006/relationships/tags" Target="../tags/tag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4" Type="http://schemas.openxmlformats.org/officeDocument/2006/relationships/comments" Target="../comments/comment3.xml"/><Relationship Id="rId3" Type="http://schemas.openxmlformats.org/officeDocument/2006/relationships/notesSlide" Target="../notesSlides/notesSlide6.xml"/><Relationship Id="rId2" Type="http://schemas.openxmlformats.org/officeDocument/2006/relationships/slideLayout" Target="../slideLayouts/slideLayout16.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5" Type="http://schemas.openxmlformats.org/officeDocument/2006/relationships/comments" Target="../comments/comment4.xml"/><Relationship Id="rId4" Type="http://schemas.openxmlformats.org/officeDocument/2006/relationships/notesSlide" Target="../notesSlides/notesSlide9.xml"/><Relationship Id="rId3" Type="http://schemas.openxmlformats.org/officeDocument/2006/relationships/slideLayout" Target="../slideLayouts/slideLayout16.xml"/><Relationship Id="rId2" Type="http://schemas.openxmlformats.org/officeDocument/2006/relationships/image" Target="../media/image7.png"/><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1480" y="323215"/>
            <a:ext cx="2222500" cy="4533900"/>
          </a:xfrm>
          <a:prstGeom prst="rect">
            <a:avLst/>
          </a:prstGeom>
          <a:solidFill>
            <a:schemeClr val="bg1"/>
          </a:solidFill>
          <a:ln>
            <a:noFill/>
          </a:ln>
          <a:effectLst>
            <a:outerShdw blurRad="2159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5" name="矩形 4"/>
          <p:cNvSpPr/>
          <p:nvPr/>
        </p:nvSpPr>
        <p:spPr>
          <a:xfrm>
            <a:off x="2951480" y="314960"/>
            <a:ext cx="5768340" cy="4533900"/>
          </a:xfrm>
          <a:prstGeom prst="rect">
            <a:avLst/>
          </a:prstGeom>
          <a:solidFill>
            <a:schemeClr val="bg1"/>
          </a:solidFill>
          <a:ln>
            <a:noFill/>
          </a:ln>
          <a:effectLst>
            <a:outerShdw blurRad="2159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pic>
        <p:nvPicPr>
          <p:cNvPr id="43" name="图片 42" descr="51miz-E748919-59111D97"/>
          <p:cNvPicPr>
            <a:picLocks noChangeAspect="1"/>
          </p:cNvPicPr>
          <p:nvPr/>
        </p:nvPicPr>
        <p:blipFill>
          <a:blip r:embed="rId1"/>
          <a:srcRect r="48305"/>
          <a:stretch>
            <a:fillRect/>
          </a:stretch>
        </p:blipFill>
        <p:spPr>
          <a:xfrm>
            <a:off x="6414770" y="360045"/>
            <a:ext cx="2313940" cy="4510405"/>
          </a:xfrm>
          <a:prstGeom prst="rect">
            <a:avLst/>
          </a:prstGeom>
        </p:spPr>
      </p:pic>
      <p:sp>
        <p:nvSpPr>
          <p:cNvPr id="6" name="标题 1"/>
          <p:cNvSpPr>
            <a:spLocks noGrp="1"/>
          </p:cNvSpPr>
          <p:nvPr/>
        </p:nvSpPr>
        <p:spPr>
          <a:xfrm>
            <a:off x="3033395" y="1842135"/>
            <a:ext cx="3695065" cy="2349500"/>
          </a:xfrm>
          <a:prstGeom prst="rect">
            <a:avLst/>
          </a:prstGeom>
        </p:spPr>
        <p:txBody>
          <a:bodyPr vert="horz" lIns="91440" tIns="45720" rIns="91440" bIns="45720" rtlCol="0" anchor="b">
            <a:normAutofit fontScale="600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lnSpc>
                <a:spcPct val="100000"/>
              </a:lnSpc>
            </a:pPr>
            <a:r>
              <a:rPr lang="zh-CN" altLang="en-US" sz="4800" b="1" dirty="0">
                <a:solidFill>
                  <a:srgbClr val="2A466A"/>
                </a:solidFill>
                <a:latin typeface="Arial" panose="020B0604020202020204"/>
                <a:ea typeface="微软雅黑" panose="020B0503020204020204" pitchFamily="34" charset="-122"/>
                <a:sym typeface="Arial" panose="020B0604020202020204"/>
              </a:rPr>
              <a:t>Modified Chicken Game under a Spy Operation Scenario</a:t>
            </a:r>
            <a:endParaRPr lang="zh-CN" altLang="en-US" sz="4800" b="1" dirty="0">
              <a:solidFill>
                <a:srgbClr val="2A466A"/>
              </a:solidFill>
              <a:latin typeface="Arial" panose="020B0604020202020204"/>
              <a:ea typeface="微软雅黑" panose="020B0503020204020204" pitchFamily="34" charset="-122"/>
              <a:sym typeface="Arial" panose="020B0604020202020204"/>
            </a:endParaRPr>
          </a:p>
        </p:txBody>
      </p:sp>
      <p:sp>
        <p:nvSpPr>
          <p:cNvPr id="11" name="标题 1"/>
          <p:cNvSpPr>
            <a:spLocks noGrp="1"/>
          </p:cNvSpPr>
          <p:nvPr/>
        </p:nvSpPr>
        <p:spPr>
          <a:xfrm>
            <a:off x="3091815" y="1509395"/>
            <a:ext cx="1877695" cy="548640"/>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dist">
              <a:lnSpc>
                <a:spcPct val="100000"/>
              </a:lnSpc>
            </a:pPr>
            <a:r>
              <a:rPr lang="en-US" altLang="zh-CN" sz="1200" dirty="0">
                <a:solidFill>
                  <a:srgbClr val="72EFFF"/>
                </a:solidFill>
                <a:latin typeface="Arial" panose="020B0604020202020204"/>
                <a:ea typeface="微软雅黑" panose="020B0503020204020204" pitchFamily="34" charset="-122"/>
                <a:sym typeface="Arial" panose="020B0604020202020204"/>
              </a:rPr>
              <a:t>CSECON206 _Final</a:t>
            </a:r>
            <a:endParaRPr lang="en-US" altLang="zh-CN" sz="1200" dirty="0">
              <a:solidFill>
                <a:srgbClr val="72EFFF"/>
              </a:solidFill>
              <a:latin typeface="Arial" panose="020B0604020202020204"/>
              <a:ea typeface="微软雅黑" panose="020B0503020204020204" pitchFamily="34" charset="-122"/>
              <a:sym typeface="Arial" panose="020B0604020202020204"/>
            </a:endParaRPr>
          </a:p>
        </p:txBody>
      </p:sp>
      <p:grpSp>
        <p:nvGrpSpPr>
          <p:cNvPr id="2" name="组合 1"/>
          <p:cNvGrpSpPr/>
          <p:nvPr/>
        </p:nvGrpSpPr>
        <p:grpSpPr>
          <a:xfrm>
            <a:off x="941705" y="4228465"/>
            <a:ext cx="1033780" cy="191770"/>
            <a:chOff x="1483" y="6659"/>
            <a:chExt cx="1628" cy="302"/>
          </a:xfrm>
        </p:grpSpPr>
        <p:sp>
          <p:nvSpPr>
            <p:cNvPr id="12" name="椭圆 11"/>
            <p:cNvSpPr/>
            <p:nvPr/>
          </p:nvSpPr>
          <p:spPr>
            <a:xfrm>
              <a:off x="1483" y="6659"/>
              <a:ext cx="303" cy="303"/>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13" name="椭圆 12"/>
            <p:cNvSpPr/>
            <p:nvPr/>
          </p:nvSpPr>
          <p:spPr>
            <a:xfrm>
              <a:off x="2153" y="6659"/>
              <a:ext cx="303" cy="303"/>
            </a:xfrm>
            <a:prstGeom prst="ellipse">
              <a:avLst/>
            </a:prstGeom>
            <a:solidFill>
              <a:srgbClr val="4161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14" name="椭圆 13"/>
            <p:cNvSpPr/>
            <p:nvPr/>
          </p:nvSpPr>
          <p:spPr>
            <a:xfrm>
              <a:off x="2809" y="6659"/>
              <a:ext cx="303" cy="303"/>
            </a:xfrm>
            <a:prstGeom prst="ellipse">
              <a:avLst/>
            </a:prstGeom>
            <a:solidFill>
              <a:srgbClr val="72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15" name="标题 1"/>
          <p:cNvSpPr>
            <a:spLocks noGrp="1"/>
          </p:cNvSpPr>
          <p:nvPr/>
        </p:nvSpPr>
        <p:spPr>
          <a:xfrm>
            <a:off x="3033395" y="417830"/>
            <a:ext cx="1579245" cy="323215"/>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lnSpc>
                <a:spcPct val="100000"/>
              </a:lnSpc>
            </a:pPr>
            <a:r>
              <a:rPr lang="en-US" altLang="zh-CN" sz="1200" dirty="0">
                <a:solidFill>
                  <a:srgbClr val="2A466A"/>
                </a:solidFill>
                <a:latin typeface="Arial" panose="020B0604020202020204"/>
                <a:ea typeface="微软雅黑" panose="020B0503020204020204" pitchFamily="34" charset="-122"/>
                <a:sym typeface="Arial" panose="020B0604020202020204"/>
              </a:rPr>
              <a:t>Yuchen </a:t>
            </a:r>
            <a:r>
              <a:rPr lang="en-US" altLang="zh-CN" sz="1200" dirty="0">
                <a:solidFill>
                  <a:srgbClr val="2A466A"/>
                </a:solidFill>
                <a:latin typeface="Arial" panose="020B0604020202020204"/>
                <a:ea typeface="微软雅黑" panose="020B0503020204020204" pitchFamily="34" charset="-122"/>
                <a:sym typeface="Arial" panose="020B0604020202020204"/>
              </a:rPr>
              <a:t>Song</a:t>
            </a:r>
            <a:endParaRPr lang="en-US" altLang="zh-CN" sz="1200" dirty="0">
              <a:solidFill>
                <a:srgbClr val="2A466A"/>
              </a:solidFill>
              <a:latin typeface="Arial" panose="020B0604020202020204"/>
              <a:ea typeface="微软雅黑" panose="020B0503020204020204" pitchFamily="34" charset="-122"/>
              <a:sym typeface="Arial" panose="020B0604020202020204"/>
            </a:endParaRPr>
          </a:p>
        </p:txBody>
      </p:sp>
      <p:sp>
        <p:nvSpPr>
          <p:cNvPr id="16" name="标题 1"/>
          <p:cNvSpPr>
            <a:spLocks noGrp="1"/>
          </p:cNvSpPr>
          <p:nvPr/>
        </p:nvSpPr>
        <p:spPr>
          <a:xfrm>
            <a:off x="5427345" y="417830"/>
            <a:ext cx="1842770" cy="323215"/>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lnSpc>
                <a:spcPct val="100000"/>
              </a:lnSpc>
            </a:pPr>
            <a:r>
              <a:rPr lang="en-US" sz="1200" dirty="0">
                <a:solidFill>
                  <a:srgbClr val="2A466A"/>
                </a:solidFill>
                <a:latin typeface="Arial" panose="020B0604020202020204"/>
                <a:ea typeface="微软雅黑" panose="020B0503020204020204" pitchFamily="34" charset="-122"/>
                <a:sym typeface="Arial" panose="020B0604020202020204"/>
              </a:rPr>
              <a:t>2023/5/17</a:t>
            </a:r>
            <a:endParaRPr lang="en-US" sz="1200" dirty="0">
              <a:solidFill>
                <a:srgbClr val="2A466A"/>
              </a:solidFill>
              <a:latin typeface="Arial" panose="020B0604020202020204"/>
              <a:ea typeface="微软雅黑" panose="020B0503020204020204" pitchFamily="34" charset="-122"/>
              <a:sym typeface="Arial" panose="020B0604020202020204"/>
            </a:endParaRPr>
          </a:p>
        </p:txBody>
      </p:sp>
      <p:sp>
        <p:nvSpPr>
          <p:cNvPr id="17" name="任意多边形 16"/>
          <p:cNvSpPr/>
          <p:nvPr/>
        </p:nvSpPr>
        <p:spPr>
          <a:xfrm>
            <a:off x="1100455" y="748030"/>
            <a:ext cx="717550" cy="0"/>
          </a:xfrm>
          <a:custGeom>
            <a:avLst/>
            <a:gdLst>
              <a:gd name="connisteX0" fmla="*/ 0 w 717550"/>
              <a:gd name="connsiteY0" fmla="*/ 0 h 0"/>
              <a:gd name="connisteX1" fmla="*/ 717550 w 717550"/>
              <a:gd name="connsiteY1" fmla="*/ 0 h 0"/>
            </a:gdLst>
            <a:ahLst/>
            <a:cxnLst>
              <a:cxn ang="0">
                <a:pos x="connisteX0" y="connsiteY0"/>
              </a:cxn>
              <a:cxn ang="0">
                <a:pos x="connisteX1" y="connsiteY1"/>
              </a:cxn>
            </a:cxnLst>
            <a:rect l="l" t="t" r="r" b="b"/>
            <a:pathLst>
              <a:path w="717550">
                <a:moveTo>
                  <a:pt x="0" y="0"/>
                </a:moveTo>
                <a:lnTo>
                  <a:pt x="717550" y="0"/>
                </a:lnTo>
              </a:path>
            </a:pathLst>
          </a:custGeom>
          <a:noFill/>
          <a:ln>
            <a:solidFill>
              <a:srgbClr val="72E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Tree>
  </p:cSld>
  <p:clrMapOvr>
    <a:masterClrMapping/>
  </p:clrMapOvr>
  <p:transition spd="med" advTm="3000">
    <p:pull/>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additive="base">
                                        <p:cTn id="33" dur="500" fill="hold"/>
                                        <p:tgtEl>
                                          <p:spTgt spid="2"/>
                                        </p:tgtEl>
                                        <p:attrNameLst>
                                          <p:attrName>ppt_x</p:attrName>
                                        </p:attrNameLst>
                                      </p:cBhvr>
                                      <p:tavLst>
                                        <p:tav tm="0">
                                          <p:val>
                                            <p:strVal val="#ppt_x"/>
                                          </p:val>
                                        </p:tav>
                                        <p:tav tm="100000">
                                          <p:val>
                                            <p:strVal val="#ppt_x"/>
                                          </p:val>
                                        </p:tav>
                                      </p:tavLst>
                                    </p:anim>
                                    <p:anim calcmode="lin" valueType="num">
                                      <p:cBhvr additive="base">
                                        <p:cTn id="3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additive="base">
                                        <p:cTn id="39" dur="500" fill="hold"/>
                                        <p:tgtEl>
                                          <p:spTgt spid="43"/>
                                        </p:tgtEl>
                                        <p:attrNameLst>
                                          <p:attrName>ppt_x</p:attrName>
                                        </p:attrNameLst>
                                      </p:cBhvr>
                                      <p:tavLst>
                                        <p:tav tm="0">
                                          <p:val>
                                            <p:strVal val="1+#ppt_w/2"/>
                                          </p:val>
                                        </p:tav>
                                        <p:tav tm="100000">
                                          <p:val>
                                            <p:strVal val="#ppt_x"/>
                                          </p:val>
                                        </p:tav>
                                      </p:tavLst>
                                    </p:anim>
                                    <p:anim calcmode="lin" valueType="num">
                                      <p:cBhvr additive="base">
                                        <p:cTn id="40"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5" grpId="0"/>
      <p:bldP spid="16" grpId="0"/>
      <p:bldP spid="1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37490" y="410845"/>
            <a:ext cx="788670" cy="782955"/>
            <a:chOff x="3710" y="5019"/>
            <a:chExt cx="2527" cy="2507"/>
          </a:xfrm>
        </p:grpSpPr>
        <p:sp>
          <p:nvSpPr>
            <p:cNvPr id="2" name="泪滴形 1"/>
            <p:cNvSpPr/>
            <p:nvPr/>
          </p:nvSpPr>
          <p:spPr>
            <a:xfrm>
              <a:off x="3710" y="6204"/>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3" name="泪滴形 2"/>
            <p:cNvSpPr/>
            <p:nvPr/>
          </p:nvSpPr>
          <p:spPr>
            <a:xfrm flipH="1" flipV="1">
              <a:off x="49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8" name="泪滴形 7"/>
            <p:cNvSpPr/>
            <p:nvPr/>
          </p:nvSpPr>
          <p:spPr>
            <a:xfrm flipV="1">
              <a:off x="37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9" name="泪滴形 8"/>
            <p:cNvSpPr/>
            <p:nvPr/>
          </p:nvSpPr>
          <p:spPr>
            <a:xfrm flipH="1">
              <a:off x="4917" y="6206"/>
              <a:ext cx="1320" cy="1320"/>
            </a:xfrm>
            <a:prstGeom prst="teardrop">
              <a:avLst/>
            </a:prstGeom>
            <a:gradFill>
              <a:gsLst>
                <a:gs pos="0">
                  <a:schemeClr val="accent1">
                    <a:lumMod val="5000"/>
                    <a:lumOff val="95000"/>
                  </a:schemeClr>
                </a:gs>
                <a:gs pos="100000">
                  <a:schemeClr val="accent1">
                    <a:lumMod val="20000"/>
                    <a:lumOff val="8000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11" name="内容占位符 2"/>
          <p:cNvSpPr>
            <a:spLocks noGrp="1"/>
          </p:cNvSpPr>
          <p:nvPr/>
        </p:nvSpPr>
        <p:spPr>
          <a:xfrm>
            <a:off x="1088390" y="353060"/>
            <a:ext cx="4036060" cy="95885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 typeface="Arial" panose="020B0604020202020204"/>
              <a:buNone/>
              <a:defRPr/>
            </a:pPr>
            <a:r>
              <a:rPr lang="en-US" altLang="zh-CN" sz="2400" dirty="0">
                <a:solidFill>
                  <a:srgbClr val="2A466A"/>
                </a:solidFill>
                <a:latin typeface="Arial" panose="020B0604020202020204"/>
                <a:ea typeface="微软雅黑" panose="020B0503020204020204" pitchFamily="34" charset="-122"/>
                <a:sym typeface="Arial" panose="020B0604020202020204"/>
              </a:rPr>
              <a:t>Importance of the questions</a:t>
            </a:r>
            <a:endParaRPr lang="en-US" altLang="zh-CN" sz="2400" dirty="0">
              <a:solidFill>
                <a:srgbClr val="2A466A"/>
              </a:solidFill>
              <a:latin typeface="Arial" panose="020B0604020202020204"/>
              <a:ea typeface="微软雅黑" panose="020B0503020204020204" pitchFamily="34" charset="-122"/>
              <a:sym typeface="Arial" panose="020B0604020202020204"/>
            </a:endParaRPr>
          </a:p>
        </p:txBody>
      </p:sp>
      <p:sp>
        <p:nvSpPr>
          <p:cNvPr id="4" name="文本框 3"/>
          <p:cNvSpPr txBox="1"/>
          <p:nvPr/>
        </p:nvSpPr>
        <p:spPr>
          <a:xfrm>
            <a:off x="1224280" y="1311910"/>
            <a:ext cx="5169535" cy="2799715"/>
          </a:xfrm>
          <a:prstGeom prst="rect">
            <a:avLst/>
          </a:prstGeom>
          <a:noFill/>
        </p:spPr>
        <p:txBody>
          <a:bodyPr wrap="square" rtlCol="0" anchor="t">
            <a:spAutoFit/>
          </a:bodyPr>
          <a:p>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Therefore, we need to find a way to </a:t>
            </a:r>
            <a:r>
              <a:rPr lang="en-US" sz="1600" b="1"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avoid irrational self-interest maximization</a:t>
            </a:r>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 and increase the probability that players will choose a Nash equilibrium strategy. </a:t>
            </a:r>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a:p>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a:p>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However, since the original rules of Chicken Game are simple, I cannot use these rules to control the selection of players. Therefore, in this article, I will modify Chicken Game based on the idea of using spies in Sun Tzu's Art of War, to study the choices of players under the new rules.</a:t>
            </a:r>
            <a:endParaRPr lang="en-US" alt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p:txBody>
      </p:sp>
      <p:pic>
        <p:nvPicPr>
          <p:cNvPr id="107" name="图片 106"/>
          <p:cNvPicPr/>
          <p:nvPr/>
        </p:nvPicPr>
        <p:blipFill>
          <a:blip r:embed="rId1"/>
          <a:stretch>
            <a:fillRect/>
          </a:stretch>
        </p:blipFill>
        <p:spPr>
          <a:xfrm>
            <a:off x="6997065" y="1560830"/>
            <a:ext cx="2085340" cy="3515360"/>
          </a:xfrm>
          <a:prstGeom prst="rect">
            <a:avLst/>
          </a:prstGeom>
          <a:noFill/>
          <a:ln w="9525">
            <a:noFill/>
          </a:ln>
        </p:spPr>
      </p:pic>
    </p:spTree>
  </p:cSld>
  <p:clrMapOvr>
    <a:masterClrMapping/>
  </p:clrMapOvr>
  <p:transition spd="med" advTm="3000">
    <p:pull/>
    <p:sndAc>
      <p:end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1480" y="1151255"/>
            <a:ext cx="2222500" cy="3074670"/>
          </a:xfrm>
          <a:prstGeom prst="rect">
            <a:avLst/>
          </a:prstGeom>
          <a:solidFill>
            <a:schemeClr val="bg1"/>
          </a:solidFill>
          <a:ln>
            <a:noFill/>
          </a:ln>
          <a:effectLst>
            <a:outerShdw blurRad="2159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5" name="矩形 4"/>
          <p:cNvSpPr/>
          <p:nvPr/>
        </p:nvSpPr>
        <p:spPr>
          <a:xfrm>
            <a:off x="2951480" y="1143000"/>
            <a:ext cx="5768340" cy="3074670"/>
          </a:xfrm>
          <a:prstGeom prst="rect">
            <a:avLst/>
          </a:prstGeom>
          <a:solidFill>
            <a:schemeClr val="bg1"/>
          </a:solidFill>
          <a:ln>
            <a:noFill/>
          </a:ln>
          <a:effectLst>
            <a:outerShdw blurRad="2159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4" name="文本框 3"/>
          <p:cNvSpPr txBox="1"/>
          <p:nvPr/>
        </p:nvSpPr>
        <p:spPr>
          <a:xfrm>
            <a:off x="2951480" y="2157730"/>
            <a:ext cx="4450080" cy="553085"/>
          </a:xfrm>
          <a:prstGeom prst="rect">
            <a:avLst/>
          </a:prstGeom>
          <a:noFill/>
        </p:spPr>
        <p:txBody>
          <a:bodyPr wrap="square" rtlCol="0">
            <a:spAutoFit/>
          </a:bodyPr>
          <a:lstStyle/>
          <a:p>
            <a:pPr algn="l" defTabSz="685800">
              <a:buClrTx/>
              <a:buSzTx/>
              <a:buNone/>
            </a:pPr>
            <a:r>
              <a:rPr lang="en-US" altLang="zh-CN" sz="3000" dirty="0">
                <a:solidFill>
                  <a:srgbClr val="2A466A"/>
                </a:solidFill>
                <a:latin typeface="Arial" panose="020B0604020202020204"/>
                <a:ea typeface="微软雅黑" panose="020B0503020204020204" pitchFamily="34" charset="-122"/>
                <a:cs typeface="+mj-cs"/>
                <a:sym typeface="Arial" panose="020B0604020202020204"/>
              </a:rPr>
              <a:t>Application Scenario</a:t>
            </a:r>
            <a:endParaRPr lang="en-US" altLang="zh-CN" sz="3000" dirty="0">
              <a:solidFill>
                <a:srgbClr val="2A466A"/>
              </a:solidFill>
              <a:latin typeface="Arial" panose="020B0604020202020204"/>
              <a:ea typeface="微软雅黑" panose="020B0503020204020204" pitchFamily="34" charset="-122"/>
              <a:cs typeface="+mj-cs"/>
              <a:sym typeface="Arial" panose="020B0604020202020204"/>
            </a:endParaRPr>
          </a:p>
        </p:txBody>
      </p:sp>
      <p:sp>
        <p:nvSpPr>
          <p:cNvPr id="6" name="文本框 5"/>
          <p:cNvSpPr txBox="1"/>
          <p:nvPr/>
        </p:nvSpPr>
        <p:spPr>
          <a:xfrm>
            <a:off x="751840" y="1969770"/>
            <a:ext cx="1528445" cy="1198880"/>
          </a:xfrm>
          <a:prstGeom prst="rect">
            <a:avLst/>
          </a:prstGeom>
          <a:noFill/>
        </p:spPr>
        <p:txBody>
          <a:bodyPr wrap="square" rtlCol="0">
            <a:spAutoFit/>
          </a:bodyPr>
          <a:lstStyle/>
          <a:p>
            <a:pPr algn="ctr"/>
            <a:r>
              <a:rPr lang="en-US" altLang="zh-CN" sz="7200" dirty="0">
                <a:solidFill>
                  <a:srgbClr val="2A466A"/>
                </a:solidFill>
                <a:latin typeface="Arial" panose="020B0604020202020204"/>
                <a:ea typeface="微软雅黑" panose="020B0503020204020204" pitchFamily="34" charset="-122"/>
                <a:sym typeface="Arial" panose="020B0604020202020204"/>
              </a:rPr>
              <a:t>03</a:t>
            </a:r>
            <a:endParaRPr lang="en-US" altLang="zh-CN" sz="7200" dirty="0">
              <a:solidFill>
                <a:srgbClr val="2A466A"/>
              </a:solidFill>
              <a:latin typeface="Arial" panose="020B0604020202020204"/>
              <a:ea typeface="微软雅黑" panose="020B0503020204020204" pitchFamily="34" charset="-122"/>
              <a:sym typeface="Arial" panose="020B0604020202020204"/>
            </a:endParaRPr>
          </a:p>
        </p:txBody>
      </p:sp>
      <p:sp>
        <p:nvSpPr>
          <p:cNvPr id="14" name="矩形 13"/>
          <p:cNvSpPr/>
          <p:nvPr/>
        </p:nvSpPr>
        <p:spPr>
          <a:xfrm>
            <a:off x="416560" y="3815080"/>
            <a:ext cx="2223135" cy="419735"/>
          </a:xfrm>
          <a:prstGeom prst="rect">
            <a:avLst/>
          </a:prstGeom>
          <a:solidFill>
            <a:srgbClr val="2A4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pic>
        <p:nvPicPr>
          <p:cNvPr id="43" name="图片 42" descr="51miz-E748919-59111D97"/>
          <p:cNvPicPr>
            <a:picLocks noChangeAspect="1"/>
          </p:cNvPicPr>
          <p:nvPr>
            <p:custDataLst>
              <p:tags r:id="rId1"/>
            </p:custDataLst>
          </p:nvPr>
        </p:nvPicPr>
        <p:blipFill>
          <a:blip r:embed="rId2"/>
          <a:srcRect r="49579"/>
          <a:stretch>
            <a:fillRect/>
          </a:stretch>
        </p:blipFill>
        <p:spPr>
          <a:xfrm>
            <a:off x="7162165" y="1111250"/>
            <a:ext cx="1559560" cy="3116580"/>
          </a:xfrm>
          <a:prstGeom prst="rect">
            <a:avLst/>
          </a:prstGeom>
        </p:spPr>
      </p:pic>
    </p:spTree>
  </p:cSld>
  <p:clrMapOvr>
    <a:masterClrMapping/>
  </p:clrMapOvr>
  <p:transition spd="med" advTm="3000">
    <p:pull/>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anim calcmode="lin" valueType="num">
                                      <p:cBhvr additive="base">
                                        <p:cTn id="13" dur="500" fill="hold"/>
                                        <p:tgtEl>
                                          <p:spTgt spid="43"/>
                                        </p:tgtEl>
                                        <p:attrNameLst>
                                          <p:attrName>ppt_x</p:attrName>
                                        </p:attrNameLst>
                                      </p:cBhvr>
                                      <p:tavLst>
                                        <p:tav tm="0">
                                          <p:val>
                                            <p:strVal val="1+#ppt_w/2"/>
                                          </p:val>
                                        </p:tav>
                                        <p:tav tm="100000">
                                          <p:val>
                                            <p:strVal val="#ppt_x"/>
                                          </p:val>
                                        </p:tav>
                                      </p:tavLst>
                                    </p:anim>
                                    <p:anim calcmode="lin" valueType="num">
                                      <p:cBhvr additive="base">
                                        <p:cTn id="14"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37490" y="410845"/>
            <a:ext cx="788670" cy="782955"/>
            <a:chOff x="3710" y="5019"/>
            <a:chExt cx="2527" cy="2507"/>
          </a:xfrm>
        </p:grpSpPr>
        <p:sp>
          <p:nvSpPr>
            <p:cNvPr id="2" name="泪滴形 1"/>
            <p:cNvSpPr/>
            <p:nvPr/>
          </p:nvSpPr>
          <p:spPr>
            <a:xfrm>
              <a:off x="3710" y="6204"/>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3" name="泪滴形 2"/>
            <p:cNvSpPr/>
            <p:nvPr/>
          </p:nvSpPr>
          <p:spPr>
            <a:xfrm flipH="1" flipV="1">
              <a:off x="49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8" name="泪滴形 7"/>
            <p:cNvSpPr/>
            <p:nvPr/>
          </p:nvSpPr>
          <p:spPr>
            <a:xfrm flipV="1">
              <a:off x="37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9" name="泪滴形 8"/>
            <p:cNvSpPr/>
            <p:nvPr/>
          </p:nvSpPr>
          <p:spPr>
            <a:xfrm flipH="1">
              <a:off x="4917" y="6206"/>
              <a:ext cx="1320" cy="1320"/>
            </a:xfrm>
            <a:prstGeom prst="teardrop">
              <a:avLst/>
            </a:prstGeom>
            <a:gradFill>
              <a:gsLst>
                <a:gs pos="0">
                  <a:schemeClr val="accent1">
                    <a:lumMod val="5000"/>
                    <a:lumOff val="95000"/>
                  </a:schemeClr>
                </a:gs>
                <a:gs pos="100000">
                  <a:schemeClr val="accent1">
                    <a:lumMod val="20000"/>
                    <a:lumOff val="8000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11" name="内容占位符 2"/>
          <p:cNvSpPr>
            <a:spLocks noGrp="1"/>
          </p:cNvSpPr>
          <p:nvPr/>
        </p:nvSpPr>
        <p:spPr>
          <a:xfrm>
            <a:off x="1088390" y="353060"/>
            <a:ext cx="7258685" cy="95885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 typeface="Arial" panose="020B0604020202020204"/>
              <a:buNone/>
              <a:defRPr/>
            </a:pPr>
            <a:r>
              <a:rPr lang="en-US" altLang="zh-CN" sz="2400" dirty="0">
                <a:solidFill>
                  <a:srgbClr val="2A466A"/>
                </a:solidFill>
                <a:latin typeface="Arial" panose="020B0604020202020204"/>
                <a:ea typeface="微软雅黑" panose="020B0503020204020204" pitchFamily="34" charset="-122"/>
                <a:sym typeface="Arial" panose="020B0604020202020204"/>
              </a:rPr>
              <a:t>In which situation do your newly proposed game and/or solution concepts apply?</a:t>
            </a:r>
            <a:endParaRPr lang="en-US" altLang="zh-CN" sz="2400" dirty="0">
              <a:solidFill>
                <a:srgbClr val="2A466A"/>
              </a:solidFill>
              <a:latin typeface="Arial" panose="020B0604020202020204"/>
              <a:ea typeface="微软雅黑" panose="020B0503020204020204" pitchFamily="34" charset="-122"/>
              <a:sym typeface="Arial" panose="020B0604020202020204"/>
            </a:endParaRPr>
          </a:p>
        </p:txBody>
      </p:sp>
      <p:sp>
        <p:nvSpPr>
          <p:cNvPr id="4" name="文本框 3"/>
          <p:cNvSpPr txBox="1"/>
          <p:nvPr/>
        </p:nvSpPr>
        <p:spPr>
          <a:xfrm>
            <a:off x="953770" y="2033270"/>
            <a:ext cx="5169535" cy="1076325"/>
          </a:xfrm>
          <a:prstGeom prst="rect">
            <a:avLst/>
          </a:prstGeom>
          <a:noFill/>
        </p:spPr>
        <p:txBody>
          <a:bodyPr wrap="square" rtlCol="0" anchor="t">
            <a:spAutoFit/>
          </a:bodyPr>
          <a:p>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The modified Chicken Game can be applied to situations involving conflicts or interactions between two sides where </a:t>
            </a:r>
            <a:r>
              <a:rPr lang="en-US" sz="1600" b="1"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risk-taking and risk-avoidance</a:t>
            </a:r>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 are key elements, like negtiation and military deterrence. </a:t>
            </a:r>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p:txBody>
      </p:sp>
      <p:pic>
        <p:nvPicPr>
          <p:cNvPr id="108" name="图片 107"/>
          <p:cNvPicPr/>
          <p:nvPr/>
        </p:nvPicPr>
        <p:blipFill>
          <a:blip r:embed="rId1"/>
          <a:stretch>
            <a:fillRect/>
          </a:stretch>
        </p:blipFill>
        <p:spPr>
          <a:xfrm>
            <a:off x="6330315" y="3552190"/>
            <a:ext cx="2655570" cy="1400175"/>
          </a:xfrm>
          <a:prstGeom prst="rect">
            <a:avLst/>
          </a:prstGeom>
          <a:noFill/>
          <a:ln w="9525">
            <a:noFill/>
          </a:ln>
        </p:spPr>
      </p:pic>
      <p:pic>
        <p:nvPicPr>
          <p:cNvPr id="109" name="图片 108"/>
          <p:cNvPicPr/>
          <p:nvPr/>
        </p:nvPicPr>
        <p:blipFill>
          <a:blip r:embed="rId2"/>
          <a:stretch>
            <a:fillRect/>
          </a:stretch>
        </p:blipFill>
        <p:spPr>
          <a:xfrm>
            <a:off x="6330315" y="1311910"/>
            <a:ext cx="2655570" cy="2032000"/>
          </a:xfrm>
          <a:prstGeom prst="rect">
            <a:avLst/>
          </a:prstGeom>
          <a:noFill/>
          <a:ln w="9525">
            <a:noFill/>
          </a:ln>
        </p:spPr>
      </p:pic>
    </p:spTree>
  </p:cSld>
  <p:clrMapOvr>
    <a:masterClrMapping/>
  </p:clrMapOvr>
  <p:transition spd="med" advTm="3000">
    <p:pull/>
    <p:sndAc>
      <p:endSnd/>
    </p:sndAc>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37490" y="410845"/>
            <a:ext cx="788670" cy="782955"/>
            <a:chOff x="3710" y="5019"/>
            <a:chExt cx="2527" cy="2507"/>
          </a:xfrm>
        </p:grpSpPr>
        <p:sp>
          <p:nvSpPr>
            <p:cNvPr id="2" name="泪滴形 1"/>
            <p:cNvSpPr/>
            <p:nvPr/>
          </p:nvSpPr>
          <p:spPr>
            <a:xfrm>
              <a:off x="3710" y="6204"/>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3" name="泪滴形 2"/>
            <p:cNvSpPr/>
            <p:nvPr/>
          </p:nvSpPr>
          <p:spPr>
            <a:xfrm flipH="1" flipV="1">
              <a:off x="49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8" name="泪滴形 7"/>
            <p:cNvSpPr/>
            <p:nvPr/>
          </p:nvSpPr>
          <p:spPr>
            <a:xfrm flipV="1">
              <a:off x="37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9" name="泪滴形 8"/>
            <p:cNvSpPr/>
            <p:nvPr/>
          </p:nvSpPr>
          <p:spPr>
            <a:xfrm flipH="1">
              <a:off x="4917" y="6206"/>
              <a:ext cx="1320" cy="1320"/>
            </a:xfrm>
            <a:prstGeom prst="teardrop">
              <a:avLst/>
            </a:prstGeom>
            <a:gradFill>
              <a:gsLst>
                <a:gs pos="0">
                  <a:schemeClr val="accent1">
                    <a:lumMod val="5000"/>
                    <a:lumOff val="95000"/>
                  </a:schemeClr>
                </a:gs>
                <a:gs pos="100000">
                  <a:schemeClr val="accent1">
                    <a:lumMod val="20000"/>
                    <a:lumOff val="8000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11" name="内容占位符 2"/>
          <p:cNvSpPr>
            <a:spLocks noGrp="1"/>
          </p:cNvSpPr>
          <p:nvPr/>
        </p:nvSpPr>
        <p:spPr>
          <a:xfrm>
            <a:off x="1088390" y="353060"/>
            <a:ext cx="7258685" cy="95885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 typeface="Arial" panose="020B0604020202020204"/>
              <a:buNone/>
              <a:defRPr/>
            </a:pPr>
            <a:r>
              <a:rPr lang="en-US" altLang="zh-CN" sz="2400" dirty="0">
                <a:solidFill>
                  <a:srgbClr val="2A466A"/>
                </a:solidFill>
                <a:latin typeface="Arial" panose="020B0604020202020204"/>
                <a:ea typeface="微软雅黑" panose="020B0503020204020204" pitchFamily="34" charset="-122"/>
                <a:sym typeface="Arial" panose="020B0604020202020204"/>
              </a:rPr>
              <a:t>Behavioral foundation</a:t>
            </a:r>
            <a:endParaRPr lang="en-US" altLang="zh-CN" sz="2400" dirty="0">
              <a:solidFill>
                <a:srgbClr val="2A466A"/>
              </a:solidFill>
              <a:latin typeface="Arial" panose="020B0604020202020204"/>
              <a:ea typeface="微软雅黑" panose="020B0503020204020204" pitchFamily="34" charset="-122"/>
              <a:sym typeface="Arial" panose="020B0604020202020204"/>
            </a:endParaRPr>
          </a:p>
        </p:txBody>
      </p:sp>
      <p:sp>
        <p:nvSpPr>
          <p:cNvPr id="4" name="文本框 3"/>
          <p:cNvSpPr txBox="1"/>
          <p:nvPr/>
        </p:nvSpPr>
        <p:spPr>
          <a:xfrm>
            <a:off x="870585" y="1937385"/>
            <a:ext cx="7565390" cy="2306955"/>
          </a:xfrm>
          <a:prstGeom prst="rect">
            <a:avLst/>
          </a:prstGeom>
          <a:noFill/>
        </p:spPr>
        <p:txBody>
          <a:bodyPr wrap="square" rtlCol="0" anchor="t">
            <a:spAutoFit/>
          </a:bodyPr>
          <a:p>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There are several behavioral foundations of people who might be less likely to make risk-taking decisions when their strategies or choices are understood by others. </a:t>
            </a:r>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a:p>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a:p>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The first is </a:t>
            </a:r>
            <a:r>
              <a:rPr lang="en-US" sz="1600" b="1"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social pressure</a:t>
            </a:r>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 When others are aware of our decisions, we may feel pressure to conform to societal norms or expectations. The fear of being criticized by others can discourage risk-taking decisions. </a:t>
            </a:r>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a:p>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a:p>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p:txBody>
      </p:sp>
      <p:pic>
        <p:nvPicPr>
          <p:cNvPr id="101" name="图片 100"/>
          <p:cNvPicPr/>
          <p:nvPr/>
        </p:nvPicPr>
        <p:blipFill>
          <a:blip r:embed="rId1"/>
          <a:stretch>
            <a:fillRect/>
          </a:stretch>
        </p:blipFill>
        <p:spPr>
          <a:xfrm>
            <a:off x="4629150" y="-317"/>
            <a:ext cx="4514850" cy="1800225"/>
          </a:xfrm>
          <a:prstGeom prst="rect">
            <a:avLst/>
          </a:prstGeom>
          <a:noFill/>
          <a:ln w="9525">
            <a:noFill/>
          </a:ln>
        </p:spPr>
      </p:pic>
    </p:spTree>
  </p:cSld>
  <p:clrMapOvr>
    <a:masterClrMapping/>
  </p:clrMapOvr>
  <p:transition spd="med" advTm="3000">
    <p:pull/>
    <p:sndAc>
      <p:endSnd/>
    </p:sndAc>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37490" y="410845"/>
            <a:ext cx="788670" cy="782955"/>
            <a:chOff x="3710" y="5019"/>
            <a:chExt cx="2527" cy="2507"/>
          </a:xfrm>
        </p:grpSpPr>
        <p:sp>
          <p:nvSpPr>
            <p:cNvPr id="2" name="泪滴形 1"/>
            <p:cNvSpPr/>
            <p:nvPr/>
          </p:nvSpPr>
          <p:spPr>
            <a:xfrm>
              <a:off x="3710" y="6204"/>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3" name="泪滴形 2"/>
            <p:cNvSpPr/>
            <p:nvPr/>
          </p:nvSpPr>
          <p:spPr>
            <a:xfrm flipH="1" flipV="1">
              <a:off x="49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8" name="泪滴形 7"/>
            <p:cNvSpPr/>
            <p:nvPr/>
          </p:nvSpPr>
          <p:spPr>
            <a:xfrm flipV="1">
              <a:off x="37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9" name="泪滴形 8"/>
            <p:cNvSpPr/>
            <p:nvPr/>
          </p:nvSpPr>
          <p:spPr>
            <a:xfrm flipH="1">
              <a:off x="4917" y="6206"/>
              <a:ext cx="1320" cy="1320"/>
            </a:xfrm>
            <a:prstGeom prst="teardrop">
              <a:avLst/>
            </a:prstGeom>
            <a:gradFill>
              <a:gsLst>
                <a:gs pos="0">
                  <a:schemeClr val="accent1">
                    <a:lumMod val="5000"/>
                    <a:lumOff val="95000"/>
                  </a:schemeClr>
                </a:gs>
                <a:gs pos="100000">
                  <a:schemeClr val="accent1">
                    <a:lumMod val="20000"/>
                    <a:lumOff val="8000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11" name="内容占位符 2"/>
          <p:cNvSpPr>
            <a:spLocks noGrp="1"/>
          </p:cNvSpPr>
          <p:nvPr/>
        </p:nvSpPr>
        <p:spPr>
          <a:xfrm>
            <a:off x="1088390" y="353060"/>
            <a:ext cx="7258685" cy="95885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 typeface="Arial" panose="020B0604020202020204"/>
              <a:buNone/>
              <a:defRPr/>
            </a:pPr>
            <a:r>
              <a:rPr lang="en-US" altLang="zh-CN" sz="2400" dirty="0">
                <a:solidFill>
                  <a:srgbClr val="2A466A"/>
                </a:solidFill>
                <a:latin typeface="Arial" panose="020B0604020202020204"/>
                <a:ea typeface="微软雅黑" panose="020B0503020204020204" pitchFamily="34" charset="-122"/>
                <a:sym typeface="Arial" panose="020B0604020202020204"/>
              </a:rPr>
              <a:t>Behavioral foundation</a:t>
            </a:r>
            <a:endParaRPr lang="en-US" altLang="zh-CN" sz="2400" dirty="0">
              <a:solidFill>
                <a:srgbClr val="2A466A"/>
              </a:solidFill>
              <a:latin typeface="Arial" panose="020B0604020202020204"/>
              <a:ea typeface="微软雅黑" panose="020B0503020204020204" pitchFamily="34" charset="-122"/>
              <a:sym typeface="Arial" panose="020B0604020202020204"/>
            </a:endParaRPr>
          </a:p>
        </p:txBody>
      </p:sp>
      <p:sp>
        <p:nvSpPr>
          <p:cNvPr id="5" name="文本框 4"/>
          <p:cNvSpPr txBox="1"/>
          <p:nvPr/>
        </p:nvSpPr>
        <p:spPr>
          <a:xfrm>
            <a:off x="1647190" y="1800225"/>
            <a:ext cx="6153150" cy="3291840"/>
          </a:xfrm>
          <a:prstGeom prst="rect">
            <a:avLst/>
          </a:prstGeom>
          <a:noFill/>
        </p:spPr>
        <p:txBody>
          <a:bodyPr wrap="square" rtlCol="0" anchor="t">
            <a:spAutoFit/>
          </a:bodyPr>
          <a:p>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The second is </a:t>
            </a:r>
            <a:r>
              <a:rPr lang="en-US" sz="1600" b="1"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competitive pressure</a:t>
            </a:r>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 When both sides know the other’s strategies, there is a heightened sense of competition and distrust.  Therefore, they will choose more carefully and choose risk-averse options. </a:t>
            </a:r>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a:p>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a:p>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The third is </a:t>
            </a:r>
            <a:r>
              <a:rPr lang="en-US" sz="1600" b="1"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predictability</a:t>
            </a:r>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 When opponents can use a spy to understand an individual’s decisions, it is easier for them to predict their next moves. This knowledge allows opponents to develop counterstrategies or take advantage of the situation, potentially leading to negative outcomes for the individual. In response, individuals may opt for safer, more conservative choices to avoid falling into predictable patterns and being exploited.</a:t>
            </a:r>
            <a:endParaRPr lang="en-US" alt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p:txBody>
      </p:sp>
      <p:pic>
        <p:nvPicPr>
          <p:cNvPr id="101" name="图片 100"/>
          <p:cNvPicPr/>
          <p:nvPr>
            <p:custDataLst>
              <p:tags r:id="rId1"/>
            </p:custDataLst>
          </p:nvPr>
        </p:nvPicPr>
        <p:blipFill>
          <a:blip r:embed="rId2"/>
          <a:stretch>
            <a:fillRect/>
          </a:stretch>
        </p:blipFill>
        <p:spPr>
          <a:xfrm>
            <a:off x="4629150" y="-317"/>
            <a:ext cx="4514850" cy="1800225"/>
          </a:xfrm>
          <a:prstGeom prst="rect">
            <a:avLst/>
          </a:prstGeom>
          <a:noFill/>
          <a:ln w="9525">
            <a:noFill/>
          </a:ln>
        </p:spPr>
      </p:pic>
    </p:spTree>
  </p:cSld>
  <p:clrMapOvr>
    <a:masterClrMapping/>
  </p:clrMapOvr>
  <p:transition spd="med" advTm="3000">
    <p:pull/>
    <p:sndAc>
      <p:endSnd/>
    </p:sndAc>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1480" y="1151255"/>
            <a:ext cx="2222500" cy="3074670"/>
          </a:xfrm>
          <a:prstGeom prst="rect">
            <a:avLst/>
          </a:prstGeom>
          <a:solidFill>
            <a:schemeClr val="bg1"/>
          </a:solidFill>
          <a:ln>
            <a:noFill/>
          </a:ln>
          <a:effectLst>
            <a:outerShdw blurRad="2159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5" name="矩形 4"/>
          <p:cNvSpPr/>
          <p:nvPr/>
        </p:nvSpPr>
        <p:spPr>
          <a:xfrm>
            <a:off x="2951480" y="1143000"/>
            <a:ext cx="5768340" cy="3074670"/>
          </a:xfrm>
          <a:prstGeom prst="rect">
            <a:avLst/>
          </a:prstGeom>
          <a:solidFill>
            <a:schemeClr val="bg1"/>
          </a:solidFill>
          <a:ln>
            <a:noFill/>
          </a:ln>
          <a:effectLst>
            <a:outerShdw blurRad="2159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4" name="文本框 3"/>
          <p:cNvSpPr txBox="1"/>
          <p:nvPr/>
        </p:nvSpPr>
        <p:spPr>
          <a:xfrm>
            <a:off x="2951480" y="2157730"/>
            <a:ext cx="4450080" cy="553085"/>
          </a:xfrm>
          <a:prstGeom prst="rect">
            <a:avLst/>
          </a:prstGeom>
          <a:noFill/>
        </p:spPr>
        <p:txBody>
          <a:bodyPr wrap="square" rtlCol="0">
            <a:spAutoFit/>
          </a:bodyPr>
          <a:lstStyle/>
          <a:p>
            <a:pPr algn="l" defTabSz="685800">
              <a:buClrTx/>
              <a:buSzTx/>
              <a:buNone/>
            </a:pPr>
            <a:r>
              <a:rPr lang="en-US" altLang="zh-CN" sz="3000" dirty="0">
                <a:solidFill>
                  <a:srgbClr val="2A466A"/>
                </a:solidFill>
                <a:latin typeface="Arial" panose="020B0604020202020204"/>
                <a:ea typeface="微软雅黑" panose="020B0503020204020204" pitchFamily="34" charset="-122"/>
                <a:cs typeface="+mj-cs"/>
                <a:sym typeface="Arial" panose="020B0604020202020204"/>
              </a:rPr>
              <a:t>Methodology</a:t>
            </a:r>
            <a:endParaRPr lang="en-US" altLang="zh-CN" sz="3000" dirty="0">
              <a:solidFill>
                <a:srgbClr val="2A466A"/>
              </a:solidFill>
              <a:latin typeface="Arial" panose="020B0604020202020204"/>
              <a:ea typeface="微软雅黑" panose="020B0503020204020204" pitchFamily="34" charset="-122"/>
              <a:cs typeface="+mj-cs"/>
              <a:sym typeface="Arial" panose="020B0604020202020204"/>
            </a:endParaRPr>
          </a:p>
        </p:txBody>
      </p:sp>
      <p:sp>
        <p:nvSpPr>
          <p:cNvPr id="6" name="文本框 5"/>
          <p:cNvSpPr txBox="1"/>
          <p:nvPr/>
        </p:nvSpPr>
        <p:spPr>
          <a:xfrm>
            <a:off x="751840" y="1969770"/>
            <a:ext cx="1528445" cy="1198880"/>
          </a:xfrm>
          <a:prstGeom prst="rect">
            <a:avLst/>
          </a:prstGeom>
          <a:noFill/>
        </p:spPr>
        <p:txBody>
          <a:bodyPr wrap="square" rtlCol="0">
            <a:spAutoFit/>
          </a:bodyPr>
          <a:lstStyle/>
          <a:p>
            <a:pPr algn="ctr"/>
            <a:r>
              <a:rPr lang="en-US" altLang="zh-CN" sz="7200" dirty="0">
                <a:solidFill>
                  <a:srgbClr val="2A466A"/>
                </a:solidFill>
                <a:latin typeface="Arial" panose="020B0604020202020204"/>
                <a:ea typeface="微软雅黑" panose="020B0503020204020204" pitchFamily="34" charset="-122"/>
                <a:sym typeface="Arial" panose="020B0604020202020204"/>
              </a:rPr>
              <a:t>04</a:t>
            </a:r>
            <a:endParaRPr lang="en-US" altLang="zh-CN" sz="7200" dirty="0">
              <a:solidFill>
                <a:srgbClr val="2A466A"/>
              </a:solidFill>
              <a:latin typeface="Arial" panose="020B0604020202020204"/>
              <a:ea typeface="微软雅黑" panose="020B0503020204020204" pitchFamily="34" charset="-122"/>
              <a:sym typeface="Arial" panose="020B0604020202020204"/>
            </a:endParaRPr>
          </a:p>
        </p:txBody>
      </p:sp>
      <p:sp>
        <p:nvSpPr>
          <p:cNvPr id="14" name="矩形 13"/>
          <p:cNvSpPr/>
          <p:nvPr/>
        </p:nvSpPr>
        <p:spPr>
          <a:xfrm>
            <a:off x="416560" y="3815080"/>
            <a:ext cx="2223135" cy="419735"/>
          </a:xfrm>
          <a:prstGeom prst="rect">
            <a:avLst/>
          </a:prstGeom>
          <a:solidFill>
            <a:srgbClr val="2A4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pic>
        <p:nvPicPr>
          <p:cNvPr id="43" name="图片 42" descr="51miz-E748919-59111D97"/>
          <p:cNvPicPr>
            <a:picLocks noChangeAspect="1"/>
          </p:cNvPicPr>
          <p:nvPr>
            <p:custDataLst>
              <p:tags r:id="rId1"/>
            </p:custDataLst>
          </p:nvPr>
        </p:nvPicPr>
        <p:blipFill>
          <a:blip r:embed="rId2"/>
          <a:srcRect r="49579"/>
          <a:stretch>
            <a:fillRect/>
          </a:stretch>
        </p:blipFill>
        <p:spPr>
          <a:xfrm>
            <a:off x="7162165" y="1111250"/>
            <a:ext cx="1559560" cy="3116580"/>
          </a:xfrm>
          <a:prstGeom prst="rect">
            <a:avLst/>
          </a:prstGeom>
        </p:spPr>
      </p:pic>
    </p:spTree>
  </p:cSld>
  <p:clrMapOvr>
    <a:masterClrMapping/>
  </p:clrMapOvr>
  <p:transition spd="med" advTm="3000">
    <p:pull/>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anim calcmode="lin" valueType="num">
                                      <p:cBhvr additive="base">
                                        <p:cTn id="13" dur="500" fill="hold"/>
                                        <p:tgtEl>
                                          <p:spTgt spid="43"/>
                                        </p:tgtEl>
                                        <p:attrNameLst>
                                          <p:attrName>ppt_x</p:attrName>
                                        </p:attrNameLst>
                                      </p:cBhvr>
                                      <p:tavLst>
                                        <p:tav tm="0">
                                          <p:val>
                                            <p:strVal val="1+#ppt_w/2"/>
                                          </p:val>
                                        </p:tav>
                                        <p:tav tm="100000">
                                          <p:val>
                                            <p:strVal val="#ppt_x"/>
                                          </p:val>
                                        </p:tav>
                                      </p:tavLst>
                                    </p:anim>
                                    <p:anim calcmode="lin" valueType="num">
                                      <p:cBhvr additive="base">
                                        <p:cTn id="14"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37490" y="410845"/>
            <a:ext cx="788670" cy="782955"/>
            <a:chOff x="3710" y="5019"/>
            <a:chExt cx="2527" cy="2507"/>
          </a:xfrm>
        </p:grpSpPr>
        <p:sp>
          <p:nvSpPr>
            <p:cNvPr id="2" name="泪滴形 1"/>
            <p:cNvSpPr/>
            <p:nvPr/>
          </p:nvSpPr>
          <p:spPr>
            <a:xfrm>
              <a:off x="3710" y="6204"/>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3" name="泪滴形 2"/>
            <p:cNvSpPr/>
            <p:nvPr/>
          </p:nvSpPr>
          <p:spPr>
            <a:xfrm flipH="1" flipV="1">
              <a:off x="49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8" name="泪滴形 7"/>
            <p:cNvSpPr/>
            <p:nvPr/>
          </p:nvSpPr>
          <p:spPr>
            <a:xfrm flipV="1">
              <a:off x="37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9" name="泪滴形 8"/>
            <p:cNvSpPr/>
            <p:nvPr/>
          </p:nvSpPr>
          <p:spPr>
            <a:xfrm flipH="1">
              <a:off x="4917" y="6206"/>
              <a:ext cx="1320" cy="1320"/>
            </a:xfrm>
            <a:prstGeom prst="teardrop">
              <a:avLst/>
            </a:prstGeom>
            <a:gradFill>
              <a:gsLst>
                <a:gs pos="0">
                  <a:schemeClr val="accent1">
                    <a:lumMod val="5000"/>
                    <a:lumOff val="95000"/>
                  </a:schemeClr>
                </a:gs>
                <a:gs pos="100000">
                  <a:schemeClr val="accent1">
                    <a:lumMod val="20000"/>
                    <a:lumOff val="8000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11" name="内容占位符 2"/>
          <p:cNvSpPr>
            <a:spLocks noGrp="1"/>
          </p:cNvSpPr>
          <p:nvPr/>
        </p:nvSpPr>
        <p:spPr>
          <a:xfrm>
            <a:off x="1088390" y="353060"/>
            <a:ext cx="7258685" cy="95885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 typeface="Arial" panose="020B0604020202020204"/>
              <a:buNone/>
              <a:defRPr/>
            </a:pPr>
            <a:r>
              <a:rPr lang="en-US" sz="2400" dirty="0">
                <a:solidFill>
                  <a:srgbClr val="2A466A"/>
                </a:solidFill>
                <a:latin typeface="Arial" panose="020B0604020202020204"/>
                <a:cs typeface="思源宋体 CN" panose="02020400000000000000" charset="-122"/>
                <a:sym typeface="Arial" panose="020B0604020202020204"/>
              </a:rPr>
              <a:t>Technique Assumption</a:t>
            </a:r>
            <a:endParaRPr lang="en-US" altLang="zh-CN" sz="2400" dirty="0">
              <a:solidFill>
                <a:srgbClr val="2A466A"/>
              </a:solidFill>
              <a:latin typeface="Arial" panose="020B0604020202020204"/>
              <a:ea typeface="微软雅黑" panose="020B0503020204020204" pitchFamily="34" charset="-122"/>
              <a:sym typeface="Arial" panose="020B0604020202020204"/>
            </a:endParaRPr>
          </a:p>
        </p:txBody>
      </p:sp>
      <p:sp>
        <p:nvSpPr>
          <p:cNvPr id="4" name="文本框 3"/>
          <p:cNvSpPr txBox="1"/>
          <p:nvPr/>
        </p:nvSpPr>
        <p:spPr>
          <a:xfrm>
            <a:off x="1026160" y="1517650"/>
            <a:ext cx="7447280" cy="1814830"/>
          </a:xfrm>
          <a:prstGeom prst="rect">
            <a:avLst/>
          </a:prstGeom>
          <a:noFill/>
        </p:spPr>
        <p:txBody>
          <a:bodyPr wrap="square" rtlCol="0" anchor="t">
            <a:spAutoFit/>
          </a:bodyPr>
          <a:p>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1.</a:t>
            </a:r>
            <a:r>
              <a:rPr lang="en-US" sz="1600" b="1"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Rationality</a:t>
            </a:r>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 In the modified version, players will decide whether to use spies. If they choose to use spy, the total payoffs cannot be the one that Nash Equilibrium suggested. While, the decision is not irrational, since using a spy can detect others’ behavior and gain great advantages in the game. </a:t>
            </a:r>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a:p>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a:p>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2.</a:t>
            </a:r>
            <a:r>
              <a:rPr lang="en-US" sz="1600" b="1"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Perfect Information</a:t>
            </a:r>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 Both players have complete information about the game rules, the payoffs of each outcome, and all the strategies.  </a:t>
            </a:r>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p:txBody>
      </p:sp>
    </p:spTree>
  </p:cSld>
  <p:clrMapOvr>
    <a:masterClrMapping/>
  </p:clrMapOvr>
  <p:transition spd="med" advTm="3000">
    <p:pull/>
    <p:sndAc>
      <p:endSnd/>
    </p:sndAc>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37490" y="410845"/>
            <a:ext cx="788670" cy="782955"/>
            <a:chOff x="3710" y="5019"/>
            <a:chExt cx="2527" cy="2507"/>
          </a:xfrm>
        </p:grpSpPr>
        <p:sp>
          <p:nvSpPr>
            <p:cNvPr id="2" name="泪滴形 1"/>
            <p:cNvSpPr/>
            <p:nvPr/>
          </p:nvSpPr>
          <p:spPr>
            <a:xfrm>
              <a:off x="3710" y="6204"/>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3" name="泪滴形 2"/>
            <p:cNvSpPr/>
            <p:nvPr/>
          </p:nvSpPr>
          <p:spPr>
            <a:xfrm flipH="1" flipV="1">
              <a:off x="49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8" name="泪滴形 7"/>
            <p:cNvSpPr/>
            <p:nvPr/>
          </p:nvSpPr>
          <p:spPr>
            <a:xfrm flipV="1">
              <a:off x="37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9" name="泪滴形 8"/>
            <p:cNvSpPr/>
            <p:nvPr/>
          </p:nvSpPr>
          <p:spPr>
            <a:xfrm flipH="1">
              <a:off x="4917" y="6206"/>
              <a:ext cx="1320" cy="1320"/>
            </a:xfrm>
            <a:prstGeom prst="teardrop">
              <a:avLst/>
            </a:prstGeom>
            <a:gradFill>
              <a:gsLst>
                <a:gs pos="0">
                  <a:schemeClr val="accent1">
                    <a:lumMod val="5000"/>
                    <a:lumOff val="95000"/>
                  </a:schemeClr>
                </a:gs>
                <a:gs pos="100000">
                  <a:schemeClr val="accent1">
                    <a:lumMod val="20000"/>
                    <a:lumOff val="8000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11" name="内容占位符 2"/>
          <p:cNvSpPr>
            <a:spLocks noGrp="1"/>
          </p:cNvSpPr>
          <p:nvPr/>
        </p:nvSpPr>
        <p:spPr>
          <a:xfrm>
            <a:off x="1088390" y="353060"/>
            <a:ext cx="7258685" cy="95885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 typeface="Arial" panose="020B0604020202020204"/>
              <a:buNone/>
              <a:defRPr/>
            </a:pPr>
            <a:r>
              <a:rPr lang="en-US" sz="2400" dirty="0">
                <a:solidFill>
                  <a:srgbClr val="2A466A"/>
                </a:solidFill>
                <a:latin typeface="Arial" panose="020B0604020202020204"/>
                <a:cs typeface="思源宋体 CN" panose="02020400000000000000" charset="-122"/>
                <a:sym typeface="Arial" panose="020B0604020202020204"/>
              </a:rPr>
              <a:t>Behavioral Assumptions</a:t>
            </a:r>
            <a:endParaRPr lang="en-US" altLang="zh-CN" sz="2400" dirty="0">
              <a:solidFill>
                <a:srgbClr val="2A466A"/>
              </a:solidFill>
              <a:latin typeface="Arial" panose="020B0604020202020204"/>
              <a:ea typeface="微软雅黑" panose="020B0503020204020204" pitchFamily="34" charset="-122"/>
              <a:sym typeface="Arial" panose="020B0604020202020204"/>
            </a:endParaRPr>
          </a:p>
        </p:txBody>
      </p:sp>
      <p:sp>
        <p:nvSpPr>
          <p:cNvPr id="4" name="文本框 3"/>
          <p:cNvSpPr txBox="1"/>
          <p:nvPr/>
        </p:nvSpPr>
        <p:spPr>
          <a:xfrm>
            <a:off x="1026160" y="1311910"/>
            <a:ext cx="7447280" cy="3291840"/>
          </a:xfrm>
          <a:prstGeom prst="rect">
            <a:avLst/>
          </a:prstGeom>
          <a:noFill/>
        </p:spPr>
        <p:txBody>
          <a:bodyPr wrap="square" rtlCol="0" anchor="t">
            <a:spAutoFit/>
          </a:bodyPr>
          <a:p>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1.</a:t>
            </a:r>
            <a:r>
              <a:rPr lang="en-US" sz="1600" b="1"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Risk-Taking</a:t>
            </a:r>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 Some players are assumed to be risk-seeking, and they tend to choose Dave to maximize their own payoff. Some are risk-avoidant, and they will always choose Chicken.</a:t>
            </a:r>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a:p>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a:p>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2.</a:t>
            </a:r>
            <a:r>
              <a:rPr lang="en-US" sz="1600" b="1"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Revenge</a:t>
            </a:r>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 When one player chooses to Dave, the other player is assumed to have some probability to revenge. This is an possible response to those who make unfair decisions in real-world scenarios.</a:t>
            </a:r>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a:p>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a:p>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3.</a:t>
            </a:r>
            <a:r>
              <a:rPr lang="en-US" sz="1600" b="1"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Cost considerations</a:t>
            </a:r>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 Players are assumed to consider the additional cost of spying when deciding whether to use this strategy. The rationale of this assumption is that players should weigh whether it is worth spending 1 payoff to get information, bind their opponents, and raise the probability of achieving equilibrium.</a:t>
            </a:r>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p:txBody>
      </p:sp>
    </p:spTree>
  </p:cSld>
  <p:clrMapOvr>
    <a:masterClrMapping/>
  </p:clrMapOvr>
  <p:transition spd="med" advTm="3000">
    <p:pull/>
    <p:sndAc>
      <p:endSnd/>
    </p:sndAc>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37490" y="410845"/>
            <a:ext cx="788670" cy="782955"/>
            <a:chOff x="3710" y="5019"/>
            <a:chExt cx="2527" cy="2507"/>
          </a:xfrm>
        </p:grpSpPr>
        <p:sp>
          <p:nvSpPr>
            <p:cNvPr id="2" name="泪滴形 1"/>
            <p:cNvSpPr/>
            <p:nvPr/>
          </p:nvSpPr>
          <p:spPr>
            <a:xfrm>
              <a:off x="3710" y="6204"/>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3" name="泪滴形 2"/>
            <p:cNvSpPr/>
            <p:nvPr/>
          </p:nvSpPr>
          <p:spPr>
            <a:xfrm flipH="1" flipV="1">
              <a:off x="49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8" name="泪滴形 7"/>
            <p:cNvSpPr/>
            <p:nvPr/>
          </p:nvSpPr>
          <p:spPr>
            <a:xfrm flipV="1">
              <a:off x="37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9" name="泪滴形 8"/>
            <p:cNvSpPr/>
            <p:nvPr/>
          </p:nvSpPr>
          <p:spPr>
            <a:xfrm flipH="1">
              <a:off x="4917" y="6206"/>
              <a:ext cx="1320" cy="1320"/>
            </a:xfrm>
            <a:prstGeom prst="teardrop">
              <a:avLst/>
            </a:prstGeom>
            <a:gradFill>
              <a:gsLst>
                <a:gs pos="0">
                  <a:schemeClr val="accent1">
                    <a:lumMod val="5000"/>
                    <a:lumOff val="95000"/>
                  </a:schemeClr>
                </a:gs>
                <a:gs pos="100000">
                  <a:schemeClr val="accent1">
                    <a:lumMod val="20000"/>
                    <a:lumOff val="8000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11" name="内容占位符 2"/>
          <p:cNvSpPr>
            <a:spLocks noGrp="1"/>
          </p:cNvSpPr>
          <p:nvPr/>
        </p:nvSpPr>
        <p:spPr>
          <a:xfrm>
            <a:off x="1088390" y="353060"/>
            <a:ext cx="7258685" cy="95885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 typeface="Arial" panose="020B0604020202020204"/>
              <a:buNone/>
              <a:defRPr/>
            </a:pPr>
            <a:r>
              <a:rPr lang="en-US" sz="2400" dirty="0">
                <a:solidFill>
                  <a:srgbClr val="2A466A"/>
                </a:solidFill>
                <a:latin typeface="Arial" panose="020B0604020202020204"/>
                <a:cs typeface="思源宋体 CN" panose="02020400000000000000" charset="-122"/>
                <a:sym typeface="Arial" panose="020B0604020202020204"/>
              </a:rPr>
              <a:t>Model: Modified Chicken Game</a:t>
            </a:r>
            <a:endParaRPr lang="en-US" sz="2400" dirty="0">
              <a:solidFill>
                <a:srgbClr val="2A466A"/>
              </a:solidFill>
              <a:latin typeface="Arial" panose="020B0604020202020204"/>
              <a:cs typeface="思源宋体 CN" panose="02020400000000000000" charset="-122"/>
              <a:sym typeface="Arial" panose="020B0604020202020204"/>
            </a:endParaRPr>
          </a:p>
        </p:txBody>
      </p:sp>
      <p:sp>
        <p:nvSpPr>
          <p:cNvPr id="4" name="文本框 3"/>
          <p:cNvSpPr txBox="1"/>
          <p:nvPr/>
        </p:nvSpPr>
        <p:spPr>
          <a:xfrm>
            <a:off x="1026160" y="1311910"/>
            <a:ext cx="7447280" cy="2306955"/>
          </a:xfrm>
          <a:prstGeom prst="rect">
            <a:avLst/>
          </a:prstGeom>
          <a:noFill/>
        </p:spPr>
        <p:txBody>
          <a:bodyPr wrap="square" rtlCol="0" anchor="t">
            <a:spAutoFit/>
          </a:bodyPr>
          <a:p>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The rules for the original Chicken Game:</a:t>
            </a:r>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a:p>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a:p>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Two drivers drive toward each other, each can choose to swerve or straight. If one of them chooses to swerve and the other chooses to straight, the former one will be seen as chickening out and will receive a lower payoff </a:t>
            </a:r>
            <a:r>
              <a:rPr lang="en-US" sz="1600" b="1"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(2)</a:t>
            </a:r>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 while the latter one will receive a higher payoff </a:t>
            </a:r>
            <a:r>
              <a:rPr lang="en-US" sz="1600" b="1"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(7)</a:t>
            </a:r>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 since he’s braver. If both choose to swerve, it will be a tie, and both receive a moderate payoff </a:t>
            </a:r>
            <a:r>
              <a:rPr lang="en-US" sz="1600" b="1"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(6,6</a:t>
            </a:r>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 While, if both players choose to straight, they will crash into each other, and receives a </a:t>
            </a:r>
            <a:r>
              <a:rPr lang="en-US" sz="1600" b="1"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zero </a:t>
            </a:r>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payoff, since they fail to avoid the risk.</a:t>
            </a:r>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p:txBody>
      </p:sp>
      <p:pic>
        <p:nvPicPr>
          <p:cNvPr id="7" name="图片 6"/>
          <p:cNvPicPr>
            <a:picLocks noChangeAspect="1"/>
          </p:cNvPicPr>
          <p:nvPr>
            <p:custDataLst>
              <p:tags r:id="rId1"/>
            </p:custDataLst>
          </p:nvPr>
        </p:nvPicPr>
        <p:blipFill>
          <a:blip r:embed="rId2"/>
          <a:stretch>
            <a:fillRect/>
          </a:stretch>
        </p:blipFill>
        <p:spPr>
          <a:xfrm>
            <a:off x="6436360" y="3270885"/>
            <a:ext cx="2581275" cy="1562100"/>
          </a:xfrm>
          <a:prstGeom prst="rect">
            <a:avLst/>
          </a:prstGeom>
        </p:spPr>
      </p:pic>
    </p:spTree>
  </p:cSld>
  <p:clrMapOvr>
    <a:masterClrMapping/>
  </p:clrMapOvr>
  <p:transition spd="med" advTm="3000">
    <p:pull/>
    <p:sndAc>
      <p:endSnd/>
    </p:sndAc>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37490" y="410845"/>
            <a:ext cx="788670" cy="782955"/>
            <a:chOff x="3710" y="5019"/>
            <a:chExt cx="2527" cy="2507"/>
          </a:xfrm>
        </p:grpSpPr>
        <p:sp>
          <p:nvSpPr>
            <p:cNvPr id="2" name="泪滴形 1"/>
            <p:cNvSpPr/>
            <p:nvPr/>
          </p:nvSpPr>
          <p:spPr>
            <a:xfrm>
              <a:off x="3710" y="6204"/>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3" name="泪滴形 2"/>
            <p:cNvSpPr/>
            <p:nvPr/>
          </p:nvSpPr>
          <p:spPr>
            <a:xfrm flipH="1" flipV="1">
              <a:off x="49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8" name="泪滴形 7"/>
            <p:cNvSpPr/>
            <p:nvPr/>
          </p:nvSpPr>
          <p:spPr>
            <a:xfrm flipV="1">
              <a:off x="37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9" name="泪滴形 8"/>
            <p:cNvSpPr/>
            <p:nvPr/>
          </p:nvSpPr>
          <p:spPr>
            <a:xfrm flipH="1">
              <a:off x="4917" y="6206"/>
              <a:ext cx="1320" cy="1320"/>
            </a:xfrm>
            <a:prstGeom prst="teardrop">
              <a:avLst/>
            </a:prstGeom>
            <a:gradFill>
              <a:gsLst>
                <a:gs pos="0">
                  <a:schemeClr val="accent1">
                    <a:lumMod val="5000"/>
                    <a:lumOff val="95000"/>
                  </a:schemeClr>
                </a:gs>
                <a:gs pos="100000">
                  <a:schemeClr val="accent1">
                    <a:lumMod val="20000"/>
                    <a:lumOff val="8000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11" name="内容占位符 2"/>
          <p:cNvSpPr>
            <a:spLocks noGrp="1"/>
          </p:cNvSpPr>
          <p:nvPr/>
        </p:nvSpPr>
        <p:spPr>
          <a:xfrm>
            <a:off x="1088390" y="353060"/>
            <a:ext cx="7258685" cy="95885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 typeface="Arial" panose="020B0604020202020204"/>
              <a:buNone/>
              <a:defRPr/>
            </a:pPr>
            <a:r>
              <a:rPr lang="en-US" sz="2400" dirty="0">
                <a:solidFill>
                  <a:srgbClr val="2A466A"/>
                </a:solidFill>
                <a:latin typeface="Arial" panose="020B0604020202020204"/>
                <a:cs typeface="思源宋体 CN" panose="02020400000000000000" charset="-122"/>
                <a:sym typeface="Arial" panose="020B0604020202020204"/>
              </a:rPr>
              <a:t>Model: Modified Chicken Game</a:t>
            </a:r>
            <a:endParaRPr lang="en-US" sz="2400" dirty="0">
              <a:solidFill>
                <a:srgbClr val="2A466A"/>
              </a:solidFill>
              <a:latin typeface="Arial" panose="020B0604020202020204"/>
              <a:cs typeface="思源宋体 CN" panose="02020400000000000000" charset="-122"/>
              <a:sym typeface="Arial" panose="020B0604020202020204"/>
            </a:endParaRPr>
          </a:p>
        </p:txBody>
      </p:sp>
      <p:sp>
        <p:nvSpPr>
          <p:cNvPr id="4" name="文本框 3"/>
          <p:cNvSpPr txBox="1"/>
          <p:nvPr/>
        </p:nvSpPr>
        <p:spPr>
          <a:xfrm>
            <a:off x="1026160" y="1311910"/>
            <a:ext cx="7447280" cy="1568450"/>
          </a:xfrm>
          <a:prstGeom prst="rect">
            <a:avLst/>
          </a:prstGeom>
          <a:noFill/>
        </p:spPr>
        <p:txBody>
          <a:bodyPr wrap="square" rtlCol="0" anchor="t">
            <a:spAutoFit/>
          </a:bodyPr>
          <a:p>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New rules:</a:t>
            </a:r>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a:p>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a:p>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Both players can choose whether to spy at the beginning of the game, if so, he will pay 1 payoff at last. And they can choose tell their opponent that they have a spy. The game has two rounds, and the total payoff is the sum of the payoff in two rounds.</a:t>
            </a:r>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p:txBody>
      </p:sp>
      <p:pic>
        <p:nvPicPr>
          <p:cNvPr id="7" name="图片 6"/>
          <p:cNvPicPr>
            <a:picLocks noChangeAspect="1"/>
          </p:cNvPicPr>
          <p:nvPr>
            <p:custDataLst>
              <p:tags r:id="rId1"/>
            </p:custDataLst>
          </p:nvPr>
        </p:nvPicPr>
        <p:blipFill>
          <a:blip r:embed="rId2"/>
          <a:stretch>
            <a:fillRect/>
          </a:stretch>
        </p:blipFill>
        <p:spPr>
          <a:xfrm>
            <a:off x="6436360" y="3126740"/>
            <a:ext cx="2581275" cy="1562100"/>
          </a:xfrm>
          <a:prstGeom prst="rect">
            <a:avLst/>
          </a:prstGeom>
        </p:spPr>
      </p:pic>
    </p:spTree>
  </p:cSld>
  <p:clrMapOvr>
    <a:masterClrMapping/>
  </p:clrMapOvr>
  <p:transition spd="med" advTm="3000">
    <p:pull/>
    <p:sndAc>
      <p:end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1480" y="1151255"/>
            <a:ext cx="2222500" cy="3074670"/>
          </a:xfrm>
          <a:prstGeom prst="rect">
            <a:avLst/>
          </a:prstGeom>
          <a:solidFill>
            <a:schemeClr val="bg1"/>
          </a:solidFill>
          <a:ln>
            <a:noFill/>
          </a:ln>
          <a:effectLst>
            <a:outerShdw blurRad="2159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5" name="矩形 4"/>
          <p:cNvSpPr/>
          <p:nvPr/>
        </p:nvSpPr>
        <p:spPr>
          <a:xfrm>
            <a:off x="2951480" y="1143000"/>
            <a:ext cx="5768340" cy="3074670"/>
          </a:xfrm>
          <a:prstGeom prst="rect">
            <a:avLst/>
          </a:prstGeom>
          <a:solidFill>
            <a:schemeClr val="bg1"/>
          </a:solidFill>
          <a:ln>
            <a:noFill/>
          </a:ln>
          <a:effectLst>
            <a:outerShdw blurRad="2159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4" name="文本框 3"/>
          <p:cNvSpPr txBox="1"/>
          <p:nvPr/>
        </p:nvSpPr>
        <p:spPr>
          <a:xfrm>
            <a:off x="2951480" y="2157730"/>
            <a:ext cx="4450080" cy="553085"/>
          </a:xfrm>
          <a:prstGeom prst="rect">
            <a:avLst/>
          </a:prstGeom>
          <a:noFill/>
        </p:spPr>
        <p:txBody>
          <a:bodyPr wrap="square" rtlCol="0">
            <a:spAutoFit/>
          </a:bodyPr>
          <a:lstStyle/>
          <a:p>
            <a:pPr algn="l" defTabSz="685800">
              <a:buClrTx/>
              <a:buSzTx/>
              <a:buNone/>
            </a:pPr>
            <a:r>
              <a:rPr lang="en-US" altLang="zh-CN" sz="3000" dirty="0">
                <a:solidFill>
                  <a:srgbClr val="2A466A"/>
                </a:solidFill>
                <a:latin typeface="Arial" panose="020B0604020202020204"/>
                <a:ea typeface="微软雅黑" panose="020B0503020204020204" pitchFamily="34" charset="-122"/>
                <a:cs typeface="+mj-cs"/>
                <a:sym typeface="Arial" panose="020B0604020202020204"/>
              </a:rPr>
              <a:t>Background &amp; Motivation</a:t>
            </a:r>
            <a:endParaRPr lang="en-US" altLang="zh-CN" sz="3000" dirty="0">
              <a:solidFill>
                <a:srgbClr val="2A466A"/>
              </a:solidFill>
              <a:latin typeface="Arial" panose="020B0604020202020204"/>
              <a:ea typeface="微软雅黑" panose="020B0503020204020204" pitchFamily="34" charset="-122"/>
              <a:cs typeface="+mj-cs"/>
              <a:sym typeface="Arial" panose="020B0604020202020204"/>
            </a:endParaRPr>
          </a:p>
        </p:txBody>
      </p:sp>
      <p:sp>
        <p:nvSpPr>
          <p:cNvPr id="6" name="文本框 5"/>
          <p:cNvSpPr txBox="1"/>
          <p:nvPr/>
        </p:nvSpPr>
        <p:spPr>
          <a:xfrm>
            <a:off x="751840" y="1969770"/>
            <a:ext cx="1528445" cy="1198880"/>
          </a:xfrm>
          <a:prstGeom prst="rect">
            <a:avLst/>
          </a:prstGeom>
          <a:noFill/>
        </p:spPr>
        <p:txBody>
          <a:bodyPr wrap="square" rtlCol="0">
            <a:spAutoFit/>
          </a:bodyPr>
          <a:lstStyle/>
          <a:p>
            <a:pPr algn="ctr"/>
            <a:r>
              <a:rPr lang="en-US" altLang="zh-CN" sz="7200" dirty="0">
                <a:solidFill>
                  <a:srgbClr val="2A466A"/>
                </a:solidFill>
                <a:latin typeface="Arial" panose="020B0604020202020204"/>
                <a:ea typeface="微软雅黑" panose="020B0503020204020204" pitchFamily="34" charset="-122"/>
                <a:sym typeface="Arial" panose="020B0604020202020204"/>
              </a:rPr>
              <a:t>01</a:t>
            </a:r>
            <a:endParaRPr lang="en-US" altLang="zh-CN" sz="7200" dirty="0">
              <a:solidFill>
                <a:srgbClr val="2A466A"/>
              </a:solidFill>
              <a:latin typeface="Arial" panose="020B0604020202020204"/>
              <a:ea typeface="微软雅黑" panose="020B0503020204020204" pitchFamily="34" charset="-122"/>
              <a:sym typeface="Arial" panose="020B0604020202020204"/>
            </a:endParaRPr>
          </a:p>
        </p:txBody>
      </p:sp>
      <p:sp>
        <p:nvSpPr>
          <p:cNvPr id="14" name="矩形 13"/>
          <p:cNvSpPr/>
          <p:nvPr/>
        </p:nvSpPr>
        <p:spPr>
          <a:xfrm>
            <a:off x="416560" y="3815080"/>
            <a:ext cx="2223135" cy="419735"/>
          </a:xfrm>
          <a:prstGeom prst="rect">
            <a:avLst/>
          </a:prstGeom>
          <a:solidFill>
            <a:srgbClr val="2A4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pic>
        <p:nvPicPr>
          <p:cNvPr id="43" name="图片 42" descr="51miz-E748919-59111D97"/>
          <p:cNvPicPr>
            <a:picLocks noChangeAspect="1"/>
          </p:cNvPicPr>
          <p:nvPr>
            <p:custDataLst>
              <p:tags r:id="rId1"/>
            </p:custDataLst>
          </p:nvPr>
        </p:nvPicPr>
        <p:blipFill>
          <a:blip r:embed="rId2"/>
          <a:srcRect r="49579"/>
          <a:stretch>
            <a:fillRect/>
          </a:stretch>
        </p:blipFill>
        <p:spPr>
          <a:xfrm>
            <a:off x="7162165" y="1111250"/>
            <a:ext cx="1559560" cy="3116580"/>
          </a:xfrm>
          <a:prstGeom prst="rect">
            <a:avLst/>
          </a:prstGeom>
        </p:spPr>
      </p:pic>
    </p:spTree>
  </p:cSld>
  <p:clrMapOvr>
    <a:masterClrMapping/>
  </p:clrMapOvr>
  <p:transition spd="med" advTm="3000">
    <p:pull/>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anim calcmode="lin" valueType="num">
                                      <p:cBhvr additive="base">
                                        <p:cTn id="13" dur="500" fill="hold"/>
                                        <p:tgtEl>
                                          <p:spTgt spid="43"/>
                                        </p:tgtEl>
                                        <p:attrNameLst>
                                          <p:attrName>ppt_x</p:attrName>
                                        </p:attrNameLst>
                                      </p:cBhvr>
                                      <p:tavLst>
                                        <p:tav tm="0">
                                          <p:val>
                                            <p:strVal val="1+#ppt_w/2"/>
                                          </p:val>
                                        </p:tav>
                                        <p:tav tm="100000">
                                          <p:val>
                                            <p:strVal val="#ppt_x"/>
                                          </p:val>
                                        </p:tav>
                                      </p:tavLst>
                                    </p:anim>
                                    <p:anim calcmode="lin" valueType="num">
                                      <p:cBhvr additive="base">
                                        <p:cTn id="14"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37490" y="410845"/>
            <a:ext cx="788670" cy="782955"/>
            <a:chOff x="3710" y="5019"/>
            <a:chExt cx="2527" cy="2507"/>
          </a:xfrm>
        </p:grpSpPr>
        <p:sp>
          <p:nvSpPr>
            <p:cNvPr id="2" name="泪滴形 1"/>
            <p:cNvSpPr/>
            <p:nvPr/>
          </p:nvSpPr>
          <p:spPr>
            <a:xfrm>
              <a:off x="3710" y="6204"/>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3" name="泪滴形 2"/>
            <p:cNvSpPr/>
            <p:nvPr/>
          </p:nvSpPr>
          <p:spPr>
            <a:xfrm flipH="1" flipV="1">
              <a:off x="49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8" name="泪滴形 7"/>
            <p:cNvSpPr/>
            <p:nvPr/>
          </p:nvSpPr>
          <p:spPr>
            <a:xfrm flipV="1">
              <a:off x="37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9" name="泪滴形 8"/>
            <p:cNvSpPr/>
            <p:nvPr/>
          </p:nvSpPr>
          <p:spPr>
            <a:xfrm flipH="1">
              <a:off x="4917" y="6206"/>
              <a:ext cx="1320" cy="1320"/>
            </a:xfrm>
            <a:prstGeom prst="teardrop">
              <a:avLst/>
            </a:prstGeom>
            <a:gradFill>
              <a:gsLst>
                <a:gs pos="0">
                  <a:schemeClr val="accent1">
                    <a:lumMod val="5000"/>
                    <a:lumOff val="95000"/>
                  </a:schemeClr>
                </a:gs>
                <a:gs pos="100000">
                  <a:schemeClr val="accent1">
                    <a:lumMod val="20000"/>
                    <a:lumOff val="8000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11" name="内容占位符 2"/>
          <p:cNvSpPr>
            <a:spLocks noGrp="1"/>
          </p:cNvSpPr>
          <p:nvPr/>
        </p:nvSpPr>
        <p:spPr>
          <a:xfrm>
            <a:off x="1088390" y="353060"/>
            <a:ext cx="7258685" cy="95885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 typeface="Arial" panose="020B0604020202020204"/>
              <a:buNone/>
              <a:defRPr/>
            </a:pPr>
            <a:endParaRPr lang="en-US" sz="2400" dirty="0">
              <a:solidFill>
                <a:srgbClr val="2A466A"/>
              </a:solidFill>
              <a:latin typeface="Arial" panose="020B0604020202020204"/>
              <a:cs typeface="思源宋体 CN" panose="02020400000000000000" charset="-122"/>
              <a:sym typeface="Arial" panose="020B0604020202020204"/>
            </a:endParaRPr>
          </a:p>
        </p:txBody>
      </p:sp>
      <p:sp>
        <p:nvSpPr>
          <p:cNvPr id="4" name="文本框 3"/>
          <p:cNvSpPr txBox="1"/>
          <p:nvPr/>
        </p:nvSpPr>
        <p:spPr>
          <a:xfrm>
            <a:off x="1026160" y="1311910"/>
            <a:ext cx="7447280" cy="1568450"/>
          </a:xfrm>
          <a:prstGeom prst="rect">
            <a:avLst/>
          </a:prstGeom>
          <a:noFill/>
        </p:spPr>
        <p:txBody>
          <a:bodyPr wrap="square" rtlCol="0" anchor="t">
            <a:spAutoFit/>
          </a:bodyPr>
          <a:p>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New rules:</a:t>
            </a:r>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a:p>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a:p>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Both players can choose whether to spy at the beginning of the game, if so, he will pay 1 payoff at last. And they can choose tell their opponent that they have a spy. The game has two rounds, and the total payoff is the sum of the payoff in two rounds.</a:t>
            </a:r>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p:txBody>
      </p:sp>
      <p:pic>
        <p:nvPicPr>
          <p:cNvPr id="7" name="图片 6"/>
          <p:cNvPicPr>
            <a:picLocks noChangeAspect="1"/>
          </p:cNvPicPr>
          <p:nvPr>
            <p:custDataLst>
              <p:tags r:id="rId1"/>
            </p:custDataLst>
          </p:nvPr>
        </p:nvPicPr>
        <p:blipFill>
          <a:blip r:embed="rId2"/>
          <a:stretch>
            <a:fillRect/>
          </a:stretch>
        </p:blipFill>
        <p:spPr>
          <a:xfrm>
            <a:off x="6436360" y="3126740"/>
            <a:ext cx="2581275" cy="1562100"/>
          </a:xfrm>
          <a:prstGeom prst="rect">
            <a:avLst/>
          </a:prstGeom>
        </p:spPr>
      </p:pic>
    </p:spTree>
  </p:cSld>
  <p:clrMapOvr>
    <a:masterClrMapping/>
  </p:clrMapOvr>
  <p:transition spd="med" advTm="3000">
    <p:pull/>
    <p:sndAc>
      <p:endSnd/>
    </p:sndAc>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37490" y="410845"/>
            <a:ext cx="788670" cy="782955"/>
            <a:chOff x="3710" y="5019"/>
            <a:chExt cx="2527" cy="2507"/>
          </a:xfrm>
        </p:grpSpPr>
        <p:sp>
          <p:nvSpPr>
            <p:cNvPr id="2" name="泪滴形 1"/>
            <p:cNvSpPr/>
            <p:nvPr/>
          </p:nvSpPr>
          <p:spPr>
            <a:xfrm>
              <a:off x="3710" y="6204"/>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3" name="泪滴形 2"/>
            <p:cNvSpPr/>
            <p:nvPr/>
          </p:nvSpPr>
          <p:spPr>
            <a:xfrm flipH="1" flipV="1">
              <a:off x="49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8" name="泪滴形 7"/>
            <p:cNvSpPr/>
            <p:nvPr/>
          </p:nvSpPr>
          <p:spPr>
            <a:xfrm flipV="1">
              <a:off x="37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9" name="泪滴形 8"/>
            <p:cNvSpPr/>
            <p:nvPr/>
          </p:nvSpPr>
          <p:spPr>
            <a:xfrm flipH="1">
              <a:off x="4917" y="6206"/>
              <a:ext cx="1320" cy="1320"/>
            </a:xfrm>
            <a:prstGeom prst="teardrop">
              <a:avLst/>
            </a:prstGeom>
            <a:gradFill>
              <a:gsLst>
                <a:gs pos="0">
                  <a:schemeClr val="accent1">
                    <a:lumMod val="5000"/>
                    <a:lumOff val="95000"/>
                  </a:schemeClr>
                </a:gs>
                <a:gs pos="100000">
                  <a:schemeClr val="accent1">
                    <a:lumMod val="20000"/>
                    <a:lumOff val="8000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11" name="内容占位符 2"/>
          <p:cNvSpPr>
            <a:spLocks noGrp="1"/>
          </p:cNvSpPr>
          <p:nvPr/>
        </p:nvSpPr>
        <p:spPr>
          <a:xfrm>
            <a:off x="1088390" y="353060"/>
            <a:ext cx="7258685" cy="95885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 typeface="Arial" panose="020B0604020202020204"/>
              <a:buNone/>
              <a:defRPr/>
            </a:pPr>
            <a:r>
              <a:rPr lang="en-US" sz="2400" dirty="0">
                <a:solidFill>
                  <a:srgbClr val="2A466A"/>
                </a:solidFill>
                <a:latin typeface="Arial" panose="020B0604020202020204"/>
                <a:cs typeface="思源宋体 CN" panose="02020400000000000000" charset="-122"/>
                <a:sym typeface="Arial" panose="020B0604020202020204"/>
              </a:rPr>
              <a:t>Different strategies and solution concepts</a:t>
            </a:r>
            <a:endParaRPr lang="en-US" sz="2400" dirty="0">
              <a:solidFill>
                <a:srgbClr val="2A466A"/>
              </a:solidFill>
              <a:latin typeface="Arial" panose="020B0604020202020204"/>
              <a:cs typeface="思源宋体 CN" panose="02020400000000000000" charset="-122"/>
              <a:sym typeface="Arial" panose="020B0604020202020204"/>
            </a:endParaRPr>
          </a:p>
        </p:txBody>
      </p:sp>
      <p:sp>
        <p:nvSpPr>
          <p:cNvPr id="4" name="文本框 3"/>
          <p:cNvSpPr txBox="1"/>
          <p:nvPr/>
        </p:nvSpPr>
        <p:spPr>
          <a:xfrm>
            <a:off x="1036955" y="1193800"/>
            <a:ext cx="4546600" cy="2978785"/>
          </a:xfrm>
          <a:prstGeom prst="rect">
            <a:avLst/>
          </a:prstGeom>
          <a:noFill/>
        </p:spPr>
        <p:txBody>
          <a:bodyPr wrap="square" rtlCol="0" anchor="t">
            <a:noAutofit/>
          </a:bodyPr>
          <a:p>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In the first case, neither side uses spies, and in the last case, there are two possible scenarios. One, both are rational, and the payoff is (12,12). Second, when one hopes to maximize the payoff in one or two rounds, the payoff is (13,8) or (14,4). Three: Both people are hoping to maximize the payoff in one or two rounds, the payoff being (9,9) or (0,0) or (7,2), or (2,7). It is worth mentioning that in the third scenario, it is possible for one party to retaliate against the other party in the second round due to the other party's selfish choice in the first round. Both (7,2) and (9,9) could be the payoff of this scenario. </a:t>
            </a:r>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p:txBody>
      </p:sp>
      <p:pic>
        <p:nvPicPr>
          <p:cNvPr id="7" name="图片 6"/>
          <p:cNvPicPr>
            <a:picLocks noChangeAspect="1"/>
          </p:cNvPicPr>
          <p:nvPr>
            <p:custDataLst>
              <p:tags r:id="rId1"/>
            </p:custDataLst>
          </p:nvPr>
        </p:nvPicPr>
        <p:blipFill>
          <a:blip r:embed="rId2"/>
          <a:stretch>
            <a:fillRect/>
          </a:stretch>
        </p:blipFill>
        <p:spPr>
          <a:xfrm>
            <a:off x="6436360" y="3126740"/>
            <a:ext cx="2581275" cy="156210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5594350" y="1122680"/>
            <a:ext cx="3571240" cy="1960245"/>
          </a:xfrm>
          <a:prstGeom prst="rect">
            <a:avLst/>
          </a:prstGeom>
        </p:spPr>
      </p:pic>
    </p:spTree>
  </p:cSld>
  <p:clrMapOvr>
    <a:masterClrMapping/>
  </p:clrMapOvr>
  <p:transition spd="med" advTm="3000">
    <p:pull/>
    <p:sndAc>
      <p:endSnd/>
    </p:sndAc>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37490" y="410845"/>
            <a:ext cx="788670" cy="782955"/>
            <a:chOff x="3710" y="5019"/>
            <a:chExt cx="2527" cy="2507"/>
          </a:xfrm>
        </p:grpSpPr>
        <p:sp>
          <p:nvSpPr>
            <p:cNvPr id="2" name="泪滴形 1"/>
            <p:cNvSpPr/>
            <p:nvPr/>
          </p:nvSpPr>
          <p:spPr>
            <a:xfrm>
              <a:off x="3710" y="6204"/>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3" name="泪滴形 2"/>
            <p:cNvSpPr/>
            <p:nvPr/>
          </p:nvSpPr>
          <p:spPr>
            <a:xfrm flipH="1" flipV="1">
              <a:off x="49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8" name="泪滴形 7"/>
            <p:cNvSpPr/>
            <p:nvPr/>
          </p:nvSpPr>
          <p:spPr>
            <a:xfrm flipV="1">
              <a:off x="37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9" name="泪滴形 8"/>
            <p:cNvSpPr/>
            <p:nvPr/>
          </p:nvSpPr>
          <p:spPr>
            <a:xfrm flipH="1">
              <a:off x="4917" y="6206"/>
              <a:ext cx="1320" cy="1320"/>
            </a:xfrm>
            <a:prstGeom prst="teardrop">
              <a:avLst/>
            </a:prstGeom>
            <a:gradFill>
              <a:gsLst>
                <a:gs pos="0">
                  <a:schemeClr val="accent1">
                    <a:lumMod val="5000"/>
                    <a:lumOff val="95000"/>
                  </a:schemeClr>
                </a:gs>
                <a:gs pos="100000">
                  <a:schemeClr val="accent1">
                    <a:lumMod val="20000"/>
                    <a:lumOff val="8000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11" name="内容占位符 2"/>
          <p:cNvSpPr>
            <a:spLocks noGrp="1"/>
          </p:cNvSpPr>
          <p:nvPr/>
        </p:nvSpPr>
        <p:spPr>
          <a:xfrm>
            <a:off x="1088390" y="353060"/>
            <a:ext cx="7258685" cy="95885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 typeface="Arial" panose="020B0604020202020204"/>
              <a:buNone/>
              <a:defRPr/>
            </a:pPr>
            <a:r>
              <a:rPr lang="en-US" sz="2400" dirty="0">
                <a:solidFill>
                  <a:srgbClr val="2A466A"/>
                </a:solidFill>
                <a:latin typeface="Arial" panose="020B0604020202020204"/>
                <a:cs typeface="思源宋体 CN" panose="02020400000000000000" charset="-122"/>
                <a:sym typeface="Arial" panose="020B0604020202020204"/>
              </a:rPr>
              <a:t>Different strategies and solution concepts</a:t>
            </a:r>
            <a:endParaRPr lang="en-US" sz="2400" dirty="0">
              <a:solidFill>
                <a:srgbClr val="2A466A"/>
              </a:solidFill>
              <a:latin typeface="Arial" panose="020B0604020202020204"/>
              <a:cs typeface="思源宋体 CN" panose="02020400000000000000" charset="-122"/>
              <a:sym typeface="Arial" panose="020B0604020202020204"/>
            </a:endParaRPr>
          </a:p>
        </p:txBody>
      </p:sp>
      <p:sp>
        <p:nvSpPr>
          <p:cNvPr id="4" name="文本框 3"/>
          <p:cNvSpPr txBox="1"/>
          <p:nvPr/>
        </p:nvSpPr>
        <p:spPr>
          <a:xfrm>
            <a:off x="1176020" y="1662430"/>
            <a:ext cx="5916295" cy="2978785"/>
          </a:xfrm>
          <a:prstGeom prst="rect">
            <a:avLst/>
          </a:prstGeom>
          <a:noFill/>
        </p:spPr>
        <p:txBody>
          <a:bodyPr wrap="square" rtlCol="0" anchor="t">
            <a:noAutofit/>
          </a:bodyPr>
          <a:p>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In every other case, at least one party used a spy in at least one round. Note that if spies are used, players will let each other know about the spy operation, because if not telling their opponent, the payoff of 1 won't affect their strategy except to know the other's choice ahead of time. </a:t>
            </a:r>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p:txBody>
      </p:sp>
      <p:pic>
        <p:nvPicPr>
          <p:cNvPr id="110" name="图片 109"/>
          <p:cNvPicPr/>
          <p:nvPr/>
        </p:nvPicPr>
        <p:blipFill>
          <a:blip r:embed="rId1"/>
          <a:stretch>
            <a:fillRect/>
          </a:stretch>
        </p:blipFill>
        <p:spPr>
          <a:xfrm>
            <a:off x="7211060" y="2881630"/>
            <a:ext cx="1767205" cy="2085975"/>
          </a:xfrm>
          <a:prstGeom prst="rect">
            <a:avLst/>
          </a:prstGeom>
          <a:noFill/>
          <a:ln w="9525">
            <a:noFill/>
          </a:ln>
        </p:spPr>
      </p:pic>
    </p:spTree>
  </p:cSld>
  <p:clrMapOvr>
    <a:masterClrMapping/>
  </p:clrMapOvr>
  <p:transition spd="med" advTm="3000">
    <p:pull/>
    <p:sndAc>
      <p:endSnd/>
    </p:sndAc>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37490" y="410845"/>
            <a:ext cx="788670" cy="782955"/>
            <a:chOff x="3710" y="5019"/>
            <a:chExt cx="2527" cy="2507"/>
          </a:xfrm>
        </p:grpSpPr>
        <p:sp>
          <p:nvSpPr>
            <p:cNvPr id="2" name="泪滴形 1"/>
            <p:cNvSpPr/>
            <p:nvPr/>
          </p:nvSpPr>
          <p:spPr>
            <a:xfrm>
              <a:off x="3710" y="6204"/>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3" name="泪滴形 2"/>
            <p:cNvSpPr/>
            <p:nvPr/>
          </p:nvSpPr>
          <p:spPr>
            <a:xfrm flipH="1" flipV="1">
              <a:off x="49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8" name="泪滴形 7"/>
            <p:cNvSpPr/>
            <p:nvPr/>
          </p:nvSpPr>
          <p:spPr>
            <a:xfrm flipV="1">
              <a:off x="37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9" name="泪滴形 8"/>
            <p:cNvSpPr/>
            <p:nvPr/>
          </p:nvSpPr>
          <p:spPr>
            <a:xfrm flipH="1">
              <a:off x="4917" y="6206"/>
              <a:ext cx="1320" cy="1320"/>
            </a:xfrm>
            <a:prstGeom prst="teardrop">
              <a:avLst/>
            </a:prstGeom>
            <a:gradFill>
              <a:gsLst>
                <a:gs pos="0">
                  <a:schemeClr val="accent1">
                    <a:lumMod val="5000"/>
                    <a:lumOff val="95000"/>
                  </a:schemeClr>
                </a:gs>
                <a:gs pos="100000">
                  <a:schemeClr val="accent1">
                    <a:lumMod val="20000"/>
                    <a:lumOff val="8000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11" name="内容占位符 2"/>
          <p:cNvSpPr>
            <a:spLocks noGrp="1"/>
          </p:cNvSpPr>
          <p:nvPr/>
        </p:nvSpPr>
        <p:spPr>
          <a:xfrm>
            <a:off x="1088390" y="353060"/>
            <a:ext cx="7258685" cy="95885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 typeface="Arial" panose="020B0604020202020204"/>
              <a:buNone/>
              <a:defRPr/>
            </a:pPr>
            <a:r>
              <a:rPr lang="en-US" sz="2400" dirty="0">
                <a:solidFill>
                  <a:srgbClr val="2A466A"/>
                </a:solidFill>
                <a:latin typeface="Arial" panose="020B0604020202020204"/>
                <a:cs typeface="思源宋体 CN" panose="02020400000000000000" charset="-122"/>
                <a:sym typeface="Arial" panose="020B0604020202020204"/>
              </a:rPr>
              <a:t>Different strategies and solution concepts</a:t>
            </a:r>
            <a:endParaRPr lang="en-US" sz="2400" dirty="0">
              <a:solidFill>
                <a:srgbClr val="2A466A"/>
              </a:solidFill>
              <a:latin typeface="Arial" panose="020B0604020202020204"/>
              <a:cs typeface="思源宋体 CN" panose="02020400000000000000" charset="-122"/>
              <a:sym typeface="Arial" panose="020B0604020202020204"/>
            </a:endParaRPr>
          </a:p>
        </p:txBody>
      </p:sp>
      <p:sp>
        <p:nvSpPr>
          <p:cNvPr id="4" name="文本框 3"/>
          <p:cNvSpPr txBox="1"/>
          <p:nvPr/>
        </p:nvSpPr>
        <p:spPr>
          <a:xfrm>
            <a:off x="1036955" y="1193800"/>
            <a:ext cx="4546600" cy="2978785"/>
          </a:xfrm>
          <a:prstGeom prst="rect">
            <a:avLst/>
          </a:prstGeom>
          <a:noFill/>
        </p:spPr>
        <p:txBody>
          <a:bodyPr wrap="square" rtlCol="0" anchor="t">
            <a:noAutofit/>
          </a:bodyPr>
          <a:p>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The second scenario is that one party (let's say player A) used A spy in the first round, then based on the above analysis, Player A will inform Player B, and Player B may choose to retaliate against Player A's spy because using a spy is a sign of distrust, so the result of this round is (-1, 0) or (1,7). In this case, the payoff will be less than 21, regardless of whether the two parties use spies in Round 2. </a:t>
            </a:r>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p:txBody>
      </p:sp>
      <p:pic>
        <p:nvPicPr>
          <p:cNvPr id="6" name="图片 5"/>
          <p:cNvPicPr>
            <a:picLocks noChangeAspect="1"/>
          </p:cNvPicPr>
          <p:nvPr>
            <p:custDataLst>
              <p:tags r:id="rId1"/>
            </p:custDataLst>
          </p:nvPr>
        </p:nvPicPr>
        <p:blipFill>
          <a:blip r:embed="rId2"/>
          <a:stretch>
            <a:fillRect/>
          </a:stretch>
        </p:blipFill>
        <p:spPr>
          <a:xfrm>
            <a:off x="5763895" y="855345"/>
            <a:ext cx="3253740" cy="2059940"/>
          </a:xfrm>
          <a:prstGeom prst="rect">
            <a:avLst/>
          </a:prstGeom>
        </p:spPr>
      </p:pic>
    </p:spTree>
  </p:cSld>
  <p:clrMapOvr>
    <a:masterClrMapping/>
  </p:clrMapOvr>
  <p:transition spd="med" advTm="3000">
    <p:pull/>
    <p:sndAc>
      <p:endSnd/>
    </p:sndAc>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37490" y="410845"/>
            <a:ext cx="788670" cy="782955"/>
            <a:chOff x="3710" y="5019"/>
            <a:chExt cx="2527" cy="2507"/>
          </a:xfrm>
        </p:grpSpPr>
        <p:sp>
          <p:nvSpPr>
            <p:cNvPr id="2" name="泪滴形 1"/>
            <p:cNvSpPr/>
            <p:nvPr/>
          </p:nvSpPr>
          <p:spPr>
            <a:xfrm>
              <a:off x="3710" y="6204"/>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3" name="泪滴形 2"/>
            <p:cNvSpPr/>
            <p:nvPr/>
          </p:nvSpPr>
          <p:spPr>
            <a:xfrm flipH="1" flipV="1">
              <a:off x="49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8" name="泪滴形 7"/>
            <p:cNvSpPr/>
            <p:nvPr/>
          </p:nvSpPr>
          <p:spPr>
            <a:xfrm flipV="1">
              <a:off x="37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9" name="泪滴形 8"/>
            <p:cNvSpPr/>
            <p:nvPr/>
          </p:nvSpPr>
          <p:spPr>
            <a:xfrm flipH="1">
              <a:off x="4917" y="6206"/>
              <a:ext cx="1320" cy="1320"/>
            </a:xfrm>
            <a:prstGeom prst="teardrop">
              <a:avLst/>
            </a:prstGeom>
            <a:gradFill>
              <a:gsLst>
                <a:gs pos="0">
                  <a:schemeClr val="accent1">
                    <a:lumMod val="5000"/>
                    <a:lumOff val="95000"/>
                  </a:schemeClr>
                </a:gs>
                <a:gs pos="100000">
                  <a:schemeClr val="accent1">
                    <a:lumMod val="20000"/>
                    <a:lumOff val="8000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11" name="内容占位符 2"/>
          <p:cNvSpPr>
            <a:spLocks noGrp="1"/>
          </p:cNvSpPr>
          <p:nvPr/>
        </p:nvSpPr>
        <p:spPr>
          <a:xfrm>
            <a:off x="1088390" y="353060"/>
            <a:ext cx="7258685" cy="95885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 typeface="Arial" panose="020B0604020202020204"/>
              <a:buNone/>
              <a:defRPr/>
            </a:pPr>
            <a:r>
              <a:rPr lang="en-US" sz="2400" dirty="0">
                <a:solidFill>
                  <a:srgbClr val="2A466A"/>
                </a:solidFill>
                <a:latin typeface="Arial" panose="020B0604020202020204"/>
                <a:cs typeface="思源宋体 CN" panose="02020400000000000000" charset="-122"/>
                <a:sym typeface="Arial" panose="020B0604020202020204"/>
              </a:rPr>
              <a:t>Different strategies and solution concepts</a:t>
            </a:r>
            <a:endParaRPr lang="en-US" sz="2400" dirty="0">
              <a:solidFill>
                <a:srgbClr val="2A466A"/>
              </a:solidFill>
              <a:latin typeface="Arial" panose="020B0604020202020204"/>
              <a:cs typeface="思源宋体 CN" panose="02020400000000000000" charset="-122"/>
              <a:sym typeface="Arial" panose="020B0604020202020204"/>
            </a:endParaRPr>
          </a:p>
        </p:txBody>
      </p:sp>
      <p:sp>
        <p:nvSpPr>
          <p:cNvPr id="4" name="文本框 3"/>
          <p:cNvSpPr txBox="1"/>
          <p:nvPr/>
        </p:nvSpPr>
        <p:spPr>
          <a:xfrm>
            <a:off x="671195" y="944880"/>
            <a:ext cx="4627245" cy="2978785"/>
          </a:xfrm>
          <a:prstGeom prst="rect">
            <a:avLst/>
          </a:prstGeom>
          <a:noFill/>
        </p:spPr>
        <p:txBody>
          <a:bodyPr wrap="square" rtlCol="0" anchor="t">
            <a:noAutofit/>
          </a:bodyPr>
          <a:p>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The third scenario is that both parties used spies in the first round. In these situations, where each partner's choices are being monitored by the other, and each knows that the other doesn't trust them, the chances that one of them will take a risk are greatly reduced. </a:t>
            </a:r>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a:p>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a:p>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Because he knows that his behavior is being monitored, and the other party will be more likely to retaliate for irrational choice. </a:t>
            </a:r>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a:p>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a:p>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In this case, both parties are more likely to choose to swerve when they are subject to such constraints, and the yield of this round is (5,5). In Round 2, if both sides choose to use spies, it is likely that (10,10) total payoff will be reached.</a:t>
            </a:r>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p:txBody>
      </p:sp>
      <p:pic>
        <p:nvPicPr>
          <p:cNvPr id="5" name="图片 4"/>
          <p:cNvPicPr>
            <a:picLocks noChangeAspect="1"/>
          </p:cNvPicPr>
          <p:nvPr>
            <p:custDataLst>
              <p:tags r:id="rId1"/>
            </p:custDataLst>
          </p:nvPr>
        </p:nvPicPr>
        <p:blipFill>
          <a:blip r:embed="rId2"/>
          <a:stretch>
            <a:fillRect/>
          </a:stretch>
        </p:blipFill>
        <p:spPr>
          <a:xfrm>
            <a:off x="5192395" y="1655445"/>
            <a:ext cx="3867150" cy="2468245"/>
          </a:xfrm>
          <a:prstGeom prst="rect">
            <a:avLst/>
          </a:prstGeom>
        </p:spPr>
      </p:pic>
    </p:spTree>
  </p:cSld>
  <p:clrMapOvr>
    <a:masterClrMapping/>
  </p:clrMapOvr>
  <p:transition spd="med" advTm="3000">
    <p:pull/>
    <p:sndAc>
      <p:endSnd/>
    </p:sndAc>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37490" y="410845"/>
            <a:ext cx="788670" cy="782955"/>
            <a:chOff x="3710" y="5019"/>
            <a:chExt cx="2527" cy="2507"/>
          </a:xfrm>
        </p:grpSpPr>
        <p:sp>
          <p:nvSpPr>
            <p:cNvPr id="2" name="泪滴形 1"/>
            <p:cNvSpPr/>
            <p:nvPr/>
          </p:nvSpPr>
          <p:spPr>
            <a:xfrm>
              <a:off x="3710" y="6204"/>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3" name="泪滴形 2"/>
            <p:cNvSpPr/>
            <p:nvPr/>
          </p:nvSpPr>
          <p:spPr>
            <a:xfrm flipH="1" flipV="1">
              <a:off x="49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8" name="泪滴形 7"/>
            <p:cNvSpPr/>
            <p:nvPr/>
          </p:nvSpPr>
          <p:spPr>
            <a:xfrm flipV="1">
              <a:off x="37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9" name="泪滴形 8"/>
            <p:cNvSpPr/>
            <p:nvPr/>
          </p:nvSpPr>
          <p:spPr>
            <a:xfrm flipH="1">
              <a:off x="4917" y="6206"/>
              <a:ext cx="1320" cy="1320"/>
            </a:xfrm>
            <a:prstGeom prst="teardrop">
              <a:avLst/>
            </a:prstGeom>
            <a:gradFill>
              <a:gsLst>
                <a:gs pos="0">
                  <a:schemeClr val="accent1">
                    <a:lumMod val="5000"/>
                    <a:lumOff val="95000"/>
                  </a:schemeClr>
                </a:gs>
                <a:gs pos="100000">
                  <a:schemeClr val="accent1">
                    <a:lumMod val="20000"/>
                    <a:lumOff val="8000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11" name="内容占位符 2"/>
          <p:cNvSpPr>
            <a:spLocks noGrp="1"/>
          </p:cNvSpPr>
          <p:nvPr/>
        </p:nvSpPr>
        <p:spPr>
          <a:xfrm>
            <a:off x="1088390" y="353060"/>
            <a:ext cx="7258685" cy="95885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 typeface="Arial" panose="020B0604020202020204"/>
              <a:buNone/>
              <a:defRPr/>
            </a:pPr>
            <a:r>
              <a:rPr lang="en-US" sz="2400" dirty="0">
                <a:solidFill>
                  <a:srgbClr val="2A466A"/>
                </a:solidFill>
                <a:latin typeface="Arial" panose="020B0604020202020204"/>
                <a:cs typeface="思源宋体 CN" panose="02020400000000000000" charset="-122"/>
                <a:sym typeface="Arial" panose="020B0604020202020204"/>
              </a:rPr>
              <a:t>Different strategies and solution concepts</a:t>
            </a:r>
            <a:endParaRPr lang="en-US" sz="2400" dirty="0">
              <a:solidFill>
                <a:srgbClr val="2A466A"/>
              </a:solidFill>
              <a:latin typeface="Arial" panose="020B0604020202020204"/>
              <a:cs typeface="思源宋体 CN" panose="02020400000000000000" charset="-122"/>
              <a:sym typeface="Arial" panose="020B0604020202020204"/>
            </a:endParaRPr>
          </a:p>
        </p:txBody>
      </p:sp>
      <p:sp>
        <p:nvSpPr>
          <p:cNvPr id="4" name="文本框 3"/>
          <p:cNvSpPr txBox="1"/>
          <p:nvPr/>
        </p:nvSpPr>
        <p:spPr>
          <a:xfrm>
            <a:off x="671195" y="944880"/>
            <a:ext cx="4627245" cy="2978785"/>
          </a:xfrm>
          <a:prstGeom prst="rect">
            <a:avLst/>
          </a:prstGeom>
          <a:noFill/>
        </p:spPr>
        <p:txBody>
          <a:bodyPr wrap="square" rtlCol="0" anchor="t">
            <a:noAutofit/>
          </a:bodyPr>
          <a:p>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The third scenario is that both parties used spies in the first round. In these situations, where each partner's choices are being monitored by the other, and each knows that the other doesn't trust them, the chances that one of them will take a risk are greatly reduced. </a:t>
            </a:r>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a:p>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a:p>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Because he knows that his behavior is being monitored, and the other party will be more likely to retaliate for irrational choice. </a:t>
            </a:r>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a:p>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a:p>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In this case, both parties are more likely to choose to swerve when they are subject to such constraints, and the yield of this round is (5,5). In Round 2, if both sides choose to use spies, it is likely that (10,10) total payoff will be reached.</a:t>
            </a:r>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p:txBody>
      </p:sp>
      <p:pic>
        <p:nvPicPr>
          <p:cNvPr id="5" name="图片 4"/>
          <p:cNvPicPr>
            <a:picLocks noChangeAspect="1"/>
          </p:cNvPicPr>
          <p:nvPr>
            <p:custDataLst>
              <p:tags r:id="rId1"/>
            </p:custDataLst>
          </p:nvPr>
        </p:nvPicPr>
        <p:blipFill>
          <a:blip r:embed="rId2"/>
          <a:stretch>
            <a:fillRect/>
          </a:stretch>
        </p:blipFill>
        <p:spPr>
          <a:xfrm>
            <a:off x="5192395" y="1655445"/>
            <a:ext cx="3867150" cy="2468245"/>
          </a:xfrm>
          <a:prstGeom prst="rect">
            <a:avLst/>
          </a:prstGeom>
        </p:spPr>
      </p:pic>
    </p:spTree>
  </p:cSld>
  <p:clrMapOvr>
    <a:masterClrMapping/>
  </p:clrMapOvr>
  <p:transition spd="med" advTm="3000">
    <p:pull/>
    <p:sndAc>
      <p:endSnd/>
    </p:sndAc>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37490" y="410845"/>
            <a:ext cx="788670" cy="782955"/>
            <a:chOff x="3710" y="5019"/>
            <a:chExt cx="2527" cy="2507"/>
          </a:xfrm>
        </p:grpSpPr>
        <p:sp>
          <p:nvSpPr>
            <p:cNvPr id="2" name="泪滴形 1"/>
            <p:cNvSpPr/>
            <p:nvPr/>
          </p:nvSpPr>
          <p:spPr>
            <a:xfrm>
              <a:off x="3710" y="6204"/>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3" name="泪滴形 2"/>
            <p:cNvSpPr/>
            <p:nvPr/>
          </p:nvSpPr>
          <p:spPr>
            <a:xfrm flipH="1" flipV="1">
              <a:off x="49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8" name="泪滴形 7"/>
            <p:cNvSpPr/>
            <p:nvPr/>
          </p:nvSpPr>
          <p:spPr>
            <a:xfrm flipV="1">
              <a:off x="37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9" name="泪滴形 8"/>
            <p:cNvSpPr/>
            <p:nvPr/>
          </p:nvSpPr>
          <p:spPr>
            <a:xfrm flipH="1">
              <a:off x="4917" y="6206"/>
              <a:ext cx="1320" cy="1320"/>
            </a:xfrm>
            <a:prstGeom prst="teardrop">
              <a:avLst/>
            </a:prstGeom>
            <a:gradFill>
              <a:gsLst>
                <a:gs pos="0">
                  <a:schemeClr val="accent1">
                    <a:lumMod val="5000"/>
                    <a:lumOff val="95000"/>
                  </a:schemeClr>
                </a:gs>
                <a:gs pos="100000">
                  <a:schemeClr val="accent1">
                    <a:lumMod val="20000"/>
                    <a:lumOff val="8000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11" name="内容占位符 2"/>
          <p:cNvSpPr>
            <a:spLocks noGrp="1"/>
          </p:cNvSpPr>
          <p:nvPr/>
        </p:nvSpPr>
        <p:spPr>
          <a:xfrm>
            <a:off x="1088390" y="353060"/>
            <a:ext cx="7258685" cy="95885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 typeface="Arial" panose="020B0604020202020204"/>
              <a:buNone/>
              <a:defRPr/>
            </a:pPr>
            <a:r>
              <a:rPr lang="en-US" sz="2400" dirty="0">
                <a:solidFill>
                  <a:srgbClr val="2A466A"/>
                </a:solidFill>
                <a:latin typeface="Arial" panose="020B0604020202020204"/>
                <a:cs typeface="思源宋体 CN" panose="02020400000000000000" charset="-122"/>
                <a:sym typeface="Arial" panose="020B0604020202020204"/>
              </a:rPr>
              <a:t>Different strategies and solution concepts</a:t>
            </a:r>
            <a:endParaRPr lang="en-US" sz="2400" dirty="0">
              <a:solidFill>
                <a:srgbClr val="2A466A"/>
              </a:solidFill>
              <a:latin typeface="Arial" panose="020B0604020202020204"/>
              <a:cs typeface="思源宋体 CN" panose="02020400000000000000" charset="-122"/>
              <a:sym typeface="Arial" panose="020B0604020202020204"/>
            </a:endParaRPr>
          </a:p>
        </p:txBody>
      </p:sp>
      <p:sp>
        <p:nvSpPr>
          <p:cNvPr id="4" name="文本框 3"/>
          <p:cNvSpPr txBox="1"/>
          <p:nvPr/>
        </p:nvSpPr>
        <p:spPr>
          <a:xfrm>
            <a:off x="883285" y="1003935"/>
            <a:ext cx="5022215" cy="2978785"/>
          </a:xfrm>
          <a:prstGeom prst="rect">
            <a:avLst/>
          </a:prstGeom>
          <a:noFill/>
        </p:spPr>
        <p:txBody>
          <a:bodyPr wrap="square" rtlCol="0" anchor="t">
            <a:noAutofit/>
          </a:bodyPr>
          <a:p>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In all three cases, we found that spying may be seen as a sign of distrust, increasing the likelihood of retaliation, but when both parties spy and their actions are monitored, players are less willing to take risks and retaliate accordingly. </a:t>
            </a:r>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a:p>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a:p>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So, both sides should choose to use spies to get a (10,10) payoff with a high probability, even if a payoff of 4 is consumed. If both do not use spies the total return is likely to be lower than 22, with </a:t>
            </a:r>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risk of having a </a:t>
            </a:r>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very low , and unfair payoff. </a:t>
            </a:r>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a:p>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a:p>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So, in general, we've had a smaller payoff for a more stable and equitable payoff.</a:t>
            </a:r>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p:txBody>
      </p:sp>
      <p:pic>
        <p:nvPicPr>
          <p:cNvPr id="111" name="图片 110"/>
          <p:cNvPicPr/>
          <p:nvPr/>
        </p:nvPicPr>
        <p:blipFill>
          <a:blip r:embed="rId1"/>
          <a:stretch>
            <a:fillRect/>
          </a:stretch>
        </p:blipFill>
        <p:spPr>
          <a:xfrm>
            <a:off x="6477000" y="2127885"/>
            <a:ext cx="2667000" cy="3015615"/>
          </a:xfrm>
          <a:prstGeom prst="rect">
            <a:avLst/>
          </a:prstGeom>
          <a:noFill/>
          <a:ln w="9525">
            <a:noFill/>
          </a:ln>
        </p:spPr>
      </p:pic>
    </p:spTree>
  </p:cSld>
  <p:clrMapOvr>
    <a:masterClrMapping/>
  </p:clrMapOvr>
  <p:transition spd="med" advTm="3000">
    <p:pull/>
    <p:sndAc>
      <p:endSnd/>
    </p:sndAc>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37490" y="410845"/>
            <a:ext cx="788670" cy="782955"/>
            <a:chOff x="3710" y="5019"/>
            <a:chExt cx="2527" cy="2507"/>
          </a:xfrm>
        </p:grpSpPr>
        <p:sp>
          <p:nvSpPr>
            <p:cNvPr id="2" name="泪滴形 1"/>
            <p:cNvSpPr/>
            <p:nvPr/>
          </p:nvSpPr>
          <p:spPr>
            <a:xfrm>
              <a:off x="3710" y="6204"/>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3" name="泪滴形 2"/>
            <p:cNvSpPr/>
            <p:nvPr/>
          </p:nvSpPr>
          <p:spPr>
            <a:xfrm flipH="1" flipV="1">
              <a:off x="49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8" name="泪滴形 7"/>
            <p:cNvSpPr/>
            <p:nvPr/>
          </p:nvSpPr>
          <p:spPr>
            <a:xfrm flipV="1">
              <a:off x="37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9" name="泪滴形 8"/>
            <p:cNvSpPr/>
            <p:nvPr/>
          </p:nvSpPr>
          <p:spPr>
            <a:xfrm flipH="1">
              <a:off x="4917" y="6206"/>
              <a:ext cx="1320" cy="1320"/>
            </a:xfrm>
            <a:prstGeom prst="teardrop">
              <a:avLst/>
            </a:prstGeom>
            <a:gradFill>
              <a:gsLst>
                <a:gs pos="0">
                  <a:schemeClr val="accent1">
                    <a:lumMod val="5000"/>
                    <a:lumOff val="95000"/>
                  </a:schemeClr>
                </a:gs>
                <a:gs pos="100000">
                  <a:schemeClr val="accent1">
                    <a:lumMod val="20000"/>
                    <a:lumOff val="8000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11" name="内容占位符 2"/>
          <p:cNvSpPr>
            <a:spLocks noGrp="1"/>
          </p:cNvSpPr>
          <p:nvPr/>
        </p:nvSpPr>
        <p:spPr>
          <a:xfrm>
            <a:off x="1088390" y="353060"/>
            <a:ext cx="7258685" cy="95885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 typeface="Arial" panose="020B0604020202020204"/>
              <a:buNone/>
              <a:defRPr/>
            </a:pPr>
            <a:r>
              <a:rPr lang="en-US" sz="2400" dirty="0">
                <a:solidFill>
                  <a:srgbClr val="2A466A"/>
                </a:solidFill>
                <a:latin typeface="Arial" panose="020B0604020202020204"/>
                <a:cs typeface="思源宋体 CN" panose="02020400000000000000" charset="-122"/>
                <a:sym typeface="Arial" panose="020B0604020202020204"/>
              </a:rPr>
              <a:t>Comparison with Nash Equilibrium</a:t>
            </a:r>
            <a:endParaRPr lang="en-US" sz="2400" dirty="0">
              <a:solidFill>
                <a:srgbClr val="2A466A"/>
              </a:solidFill>
              <a:latin typeface="Arial" panose="020B0604020202020204"/>
              <a:cs typeface="思源宋体 CN" panose="02020400000000000000" charset="-122"/>
              <a:sym typeface="Arial" panose="020B0604020202020204"/>
            </a:endParaRPr>
          </a:p>
        </p:txBody>
      </p:sp>
      <p:sp>
        <p:nvSpPr>
          <p:cNvPr id="4" name="文本框 3"/>
          <p:cNvSpPr txBox="1"/>
          <p:nvPr/>
        </p:nvSpPr>
        <p:spPr>
          <a:xfrm>
            <a:off x="883285" y="1003935"/>
            <a:ext cx="5022215" cy="2978785"/>
          </a:xfrm>
          <a:prstGeom prst="rect">
            <a:avLst/>
          </a:prstGeom>
          <a:noFill/>
        </p:spPr>
        <p:txBody>
          <a:bodyPr wrap="square" rtlCol="0" anchor="t">
            <a:noAutofit/>
          </a:bodyPr>
          <a:p>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If we analyze this modified game by Nash Equilibrium, it will suggest both players not use spies and be rational to choose swerve, which results in a (6,6) payoff. </a:t>
            </a:r>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a:p>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a:p>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However, according to the analysis above, it is difficult for players to be perfectly rational, especially under the additional rules. Therefore, using spies for both players to raise the probability of achieving a fair and more stable equilibrium with little cost is a preferable solution to what Nash equilibrium suggests.</a:t>
            </a:r>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p:txBody>
      </p:sp>
      <p:pic>
        <p:nvPicPr>
          <p:cNvPr id="5" name="图片 4"/>
          <p:cNvPicPr/>
          <p:nvPr>
            <p:custDataLst>
              <p:tags r:id="rId1"/>
            </p:custDataLst>
          </p:nvPr>
        </p:nvPicPr>
        <p:blipFill>
          <a:blip r:embed="rId2"/>
          <a:stretch>
            <a:fillRect/>
          </a:stretch>
        </p:blipFill>
        <p:spPr>
          <a:xfrm>
            <a:off x="6477000" y="2127885"/>
            <a:ext cx="2667000" cy="3015615"/>
          </a:xfrm>
          <a:prstGeom prst="rect">
            <a:avLst/>
          </a:prstGeom>
          <a:noFill/>
          <a:ln w="9525">
            <a:noFill/>
          </a:ln>
        </p:spPr>
      </p:pic>
    </p:spTree>
  </p:cSld>
  <p:clrMapOvr>
    <a:masterClrMapping/>
  </p:clrMapOvr>
  <p:transition spd="med" advTm="3000">
    <p:pull/>
    <p:sndAc>
      <p:endSnd/>
    </p:sndAc>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1480" y="1151255"/>
            <a:ext cx="2222500" cy="3074670"/>
          </a:xfrm>
          <a:prstGeom prst="rect">
            <a:avLst/>
          </a:prstGeom>
          <a:solidFill>
            <a:schemeClr val="bg1"/>
          </a:solidFill>
          <a:ln>
            <a:noFill/>
          </a:ln>
          <a:effectLst>
            <a:outerShdw blurRad="2159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5" name="矩形 4"/>
          <p:cNvSpPr/>
          <p:nvPr/>
        </p:nvSpPr>
        <p:spPr>
          <a:xfrm>
            <a:off x="2951480" y="1143000"/>
            <a:ext cx="5768340" cy="3074670"/>
          </a:xfrm>
          <a:prstGeom prst="rect">
            <a:avLst/>
          </a:prstGeom>
          <a:solidFill>
            <a:schemeClr val="bg1"/>
          </a:solidFill>
          <a:ln>
            <a:noFill/>
          </a:ln>
          <a:effectLst>
            <a:outerShdw blurRad="2159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4" name="文本框 3"/>
          <p:cNvSpPr txBox="1"/>
          <p:nvPr/>
        </p:nvSpPr>
        <p:spPr>
          <a:xfrm>
            <a:off x="2951480" y="2157730"/>
            <a:ext cx="5173980" cy="1014730"/>
          </a:xfrm>
          <a:prstGeom prst="rect">
            <a:avLst/>
          </a:prstGeom>
          <a:noFill/>
        </p:spPr>
        <p:txBody>
          <a:bodyPr wrap="square" rtlCol="0">
            <a:spAutoFit/>
          </a:bodyPr>
          <a:lstStyle/>
          <a:p>
            <a:pPr algn="l" defTabSz="685800">
              <a:buClrTx/>
              <a:buSzTx/>
              <a:buNone/>
            </a:pPr>
            <a:r>
              <a:rPr lang="en-US" altLang="zh-CN" sz="3000" dirty="0">
                <a:solidFill>
                  <a:srgbClr val="2A466A"/>
                </a:solidFill>
                <a:latin typeface="Arial" panose="020B0604020202020204"/>
                <a:ea typeface="微软雅黑" panose="020B0503020204020204" pitchFamily="34" charset="-122"/>
                <a:cs typeface="+mj-cs"/>
                <a:sym typeface="Arial" panose="020B0604020202020204"/>
              </a:rPr>
              <a:t>Intellectual Merits and Practical Impacts</a:t>
            </a:r>
            <a:endParaRPr lang="en-US" altLang="zh-CN" sz="3000" dirty="0">
              <a:solidFill>
                <a:srgbClr val="2A466A"/>
              </a:solidFill>
              <a:latin typeface="Arial" panose="020B0604020202020204"/>
              <a:ea typeface="微软雅黑" panose="020B0503020204020204" pitchFamily="34" charset="-122"/>
              <a:cs typeface="+mj-cs"/>
              <a:sym typeface="Arial" panose="020B0604020202020204"/>
            </a:endParaRPr>
          </a:p>
        </p:txBody>
      </p:sp>
      <p:sp>
        <p:nvSpPr>
          <p:cNvPr id="6" name="文本框 5"/>
          <p:cNvSpPr txBox="1"/>
          <p:nvPr/>
        </p:nvSpPr>
        <p:spPr>
          <a:xfrm>
            <a:off x="751840" y="1969770"/>
            <a:ext cx="1528445" cy="1198880"/>
          </a:xfrm>
          <a:prstGeom prst="rect">
            <a:avLst/>
          </a:prstGeom>
          <a:noFill/>
        </p:spPr>
        <p:txBody>
          <a:bodyPr wrap="square" rtlCol="0">
            <a:spAutoFit/>
          </a:bodyPr>
          <a:lstStyle/>
          <a:p>
            <a:pPr algn="ctr"/>
            <a:r>
              <a:rPr lang="en-US" altLang="zh-CN" sz="7200" dirty="0">
                <a:solidFill>
                  <a:srgbClr val="2A466A"/>
                </a:solidFill>
                <a:latin typeface="Arial" panose="020B0604020202020204"/>
                <a:ea typeface="微软雅黑" panose="020B0503020204020204" pitchFamily="34" charset="-122"/>
                <a:sym typeface="Arial" panose="020B0604020202020204"/>
              </a:rPr>
              <a:t>05</a:t>
            </a:r>
            <a:endParaRPr lang="en-US" altLang="zh-CN" sz="7200" dirty="0">
              <a:solidFill>
                <a:srgbClr val="2A466A"/>
              </a:solidFill>
              <a:latin typeface="Arial" panose="020B0604020202020204"/>
              <a:ea typeface="微软雅黑" panose="020B0503020204020204" pitchFamily="34" charset="-122"/>
              <a:sym typeface="Arial" panose="020B0604020202020204"/>
            </a:endParaRPr>
          </a:p>
        </p:txBody>
      </p:sp>
      <p:sp>
        <p:nvSpPr>
          <p:cNvPr id="14" name="矩形 13"/>
          <p:cNvSpPr/>
          <p:nvPr/>
        </p:nvSpPr>
        <p:spPr>
          <a:xfrm>
            <a:off x="416560" y="3815080"/>
            <a:ext cx="2223135" cy="419735"/>
          </a:xfrm>
          <a:prstGeom prst="rect">
            <a:avLst/>
          </a:prstGeom>
          <a:solidFill>
            <a:srgbClr val="2A4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pic>
        <p:nvPicPr>
          <p:cNvPr id="43" name="图片 42" descr="51miz-E748919-59111D97"/>
          <p:cNvPicPr>
            <a:picLocks noChangeAspect="1"/>
          </p:cNvPicPr>
          <p:nvPr>
            <p:custDataLst>
              <p:tags r:id="rId1"/>
            </p:custDataLst>
          </p:nvPr>
        </p:nvPicPr>
        <p:blipFill>
          <a:blip r:embed="rId2"/>
          <a:srcRect r="49579"/>
          <a:stretch>
            <a:fillRect/>
          </a:stretch>
        </p:blipFill>
        <p:spPr>
          <a:xfrm>
            <a:off x="7162165" y="1111250"/>
            <a:ext cx="1559560" cy="3116580"/>
          </a:xfrm>
          <a:prstGeom prst="rect">
            <a:avLst/>
          </a:prstGeom>
        </p:spPr>
      </p:pic>
    </p:spTree>
  </p:cSld>
  <p:clrMapOvr>
    <a:masterClrMapping/>
  </p:clrMapOvr>
  <p:transition spd="med" advTm="3000">
    <p:pull/>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anim calcmode="lin" valueType="num">
                                      <p:cBhvr additive="base">
                                        <p:cTn id="13" dur="500" fill="hold"/>
                                        <p:tgtEl>
                                          <p:spTgt spid="43"/>
                                        </p:tgtEl>
                                        <p:attrNameLst>
                                          <p:attrName>ppt_x</p:attrName>
                                        </p:attrNameLst>
                                      </p:cBhvr>
                                      <p:tavLst>
                                        <p:tav tm="0">
                                          <p:val>
                                            <p:strVal val="1+#ppt_w/2"/>
                                          </p:val>
                                        </p:tav>
                                        <p:tav tm="100000">
                                          <p:val>
                                            <p:strVal val="#ppt_x"/>
                                          </p:val>
                                        </p:tav>
                                      </p:tavLst>
                                    </p:anim>
                                    <p:anim calcmode="lin" valueType="num">
                                      <p:cBhvr additive="base">
                                        <p:cTn id="14"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37490" y="410845"/>
            <a:ext cx="788670" cy="782955"/>
            <a:chOff x="3710" y="5019"/>
            <a:chExt cx="2527" cy="2507"/>
          </a:xfrm>
        </p:grpSpPr>
        <p:sp>
          <p:nvSpPr>
            <p:cNvPr id="2" name="泪滴形 1"/>
            <p:cNvSpPr/>
            <p:nvPr/>
          </p:nvSpPr>
          <p:spPr>
            <a:xfrm>
              <a:off x="3710" y="6204"/>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3" name="泪滴形 2"/>
            <p:cNvSpPr/>
            <p:nvPr/>
          </p:nvSpPr>
          <p:spPr>
            <a:xfrm flipH="1" flipV="1">
              <a:off x="49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8" name="泪滴形 7"/>
            <p:cNvSpPr/>
            <p:nvPr/>
          </p:nvSpPr>
          <p:spPr>
            <a:xfrm flipV="1">
              <a:off x="37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9" name="泪滴形 8"/>
            <p:cNvSpPr/>
            <p:nvPr/>
          </p:nvSpPr>
          <p:spPr>
            <a:xfrm flipH="1">
              <a:off x="4917" y="6206"/>
              <a:ext cx="1320" cy="1320"/>
            </a:xfrm>
            <a:prstGeom prst="teardrop">
              <a:avLst/>
            </a:prstGeom>
            <a:gradFill>
              <a:gsLst>
                <a:gs pos="0">
                  <a:schemeClr val="accent1">
                    <a:lumMod val="5000"/>
                    <a:lumOff val="95000"/>
                  </a:schemeClr>
                </a:gs>
                <a:gs pos="100000">
                  <a:schemeClr val="accent1">
                    <a:lumMod val="20000"/>
                    <a:lumOff val="8000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11" name="内容占位符 2"/>
          <p:cNvSpPr>
            <a:spLocks noGrp="1"/>
          </p:cNvSpPr>
          <p:nvPr/>
        </p:nvSpPr>
        <p:spPr>
          <a:xfrm>
            <a:off x="1088390" y="353060"/>
            <a:ext cx="7258685" cy="95885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 typeface="Arial" panose="020B0604020202020204"/>
              <a:buNone/>
              <a:defRPr/>
            </a:pPr>
            <a:r>
              <a:rPr lang="en-US" sz="2400" dirty="0">
                <a:solidFill>
                  <a:srgbClr val="2A466A"/>
                </a:solidFill>
                <a:latin typeface="Arial" panose="020B0604020202020204"/>
                <a:cs typeface="思源宋体 CN" panose="02020400000000000000" charset="-122"/>
                <a:sym typeface="Arial" panose="020B0604020202020204"/>
              </a:rPr>
              <a:t>Limitation</a:t>
            </a:r>
            <a:endParaRPr lang="en-US" sz="2400" dirty="0">
              <a:solidFill>
                <a:srgbClr val="2A466A"/>
              </a:solidFill>
              <a:latin typeface="Arial" panose="020B0604020202020204"/>
              <a:cs typeface="思源宋体 CN" panose="02020400000000000000" charset="-122"/>
              <a:sym typeface="Arial" panose="020B0604020202020204"/>
            </a:endParaRPr>
          </a:p>
        </p:txBody>
      </p:sp>
      <p:sp>
        <p:nvSpPr>
          <p:cNvPr id="4" name="文本框 3"/>
          <p:cNvSpPr txBox="1"/>
          <p:nvPr/>
        </p:nvSpPr>
        <p:spPr>
          <a:xfrm>
            <a:off x="883285" y="1003935"/>
            <a:ext cx="4801235" cy="2978785"/>
          </a:xfrm>
          <a:prstGeom prst="rect">
            <a:avLst/>
          </a:prstGeom>
          <a:noFill/>
        </p:spPr>
        <p:txBody>
          <a:bodyPr wrap="square" rtlCol="0" anchor="t">
            <a:noAutofit/>
          </a:bodyPr>
          <a:p>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This study has limitations in the following aspects. </a:t>
            </a:r>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a:p>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a:p>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First, the game only discusses the situation in that both sides can choose to use or not use a spy, but in reality, there are double-sided or multi-sided spies, more than one spy, their own spy betrays, and other complex situations. Discussing these situations can be very complicated because they cause an imperfect information game to become an incomplete information game. In this type of game, players worry about how much and how accurately others are getting information about them. As a result, not only will players choose according to the payoff, but there will be issues of manipulating information.</a:t>
            </a:r>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p:txBody>
      </p:sp>
      <p:pic>
        <p:nvPicPr>
          <p:cNvPr id="100" name="图片 99"/>
          <p:cNvPicPr/>
          <p:nvPr/>
        </p:nvPicPr>
        <p:blipFill>
          <a:blip r:embed="rId1"/>
          <a:stretch>
            <a:fillRect/>
          </a:stretch>
        </p:blipFill>
        <p:spPr>
          <a:xfrm>
            <a:off x="5865495" y="3003550"/>
            <a:ext cx="3278505" cy="2139950"/>
          </a:xfrm>
          <a:prstGeom prst="rect">
            <a:avLst/>
          </a:prstGeom>
          <a:noFill/>
          <a:ln w="9525">
            <a:noFill/>
          </a:ln>
        </p:spPr>
      </p:pic>
    </p:spTree>
  </p:cSld>
  <p:clrMapOvr>
    <a:masterClrMapping/>
  </p:clrMapOvr>
  <p:transition spd="med" advTm="3000">
    <p:pull/>
    <p:sndAc>
      <p:end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37490" y="410845"/>
            <a:ext cx="788670" cy="782955"/>
            <a:chOff x="3710" y="5019"/>
            <a:chExt cx="2527" cy="2507"/>
          </a:xfrm>
        </p:grpSpPr>
        <p:sp>
          <p:nvSpPr>
            <p:cNvPr id="2" name="泪滴形 1"/>
            <p:cNvSpPr/>
            <p:nvPr/>
          </p:nvSpPr>
          <p:spPr>
            <a:xfrm>
              <a:off x="3710" y="6204"/>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3" name="泪滴形 2"/>
            <p:cNvSpPr/>
            <p:nvPr/>
          </p:nvSpPr>
          <p:spPr>
            <a:xfrm flipH="1" flipV="1">
              <a:off x="49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8" name="泪滴形 7"/>
            <p:cNvSpPr/>
            <p:nvPr/>
          </p:nvSpPr>
          <p:spPr>
            <a:xfrm flipV="1">
              <a:off x="37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9" name="泪滴形 8"/>
            <p:cNvSpPr/>
            <p:nvPr/>
          </p:nvSpPr>
          <p:spPr>
            <a:xfrm flipH="1">
              <a:off x="4917" y="6206"/>
              <a:ext cx="1320" cy="1320"/>
            </a:xfrm>
            <a:prstGeom prst="teardrop">
              <a:avLst/>
            </a:prstGeom>
            <a:gradFill>
              <a:gsLst>
                <a:gs pos="0">
                  <a:schemeClr val="accent1">
                    <a:lumMod val="5000"/>
                    <a:lumOff val="95000"/>
                  </a:schemeClr>
                </a:gs>
                <a:gs pos="100000">
                  <a:schemeClr val="accent1">
                    <a:lumMod val="20000"/>
                    <a:lumOff val="8000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11" name="内容占位符 2"/>
          <p:cNvSpPr>
            <a:spLocks noGrp="1"/>
          </p:cNvSpPr>
          <p:nvPr/>
        </p:nvSpPr>
        <p:spPr>
          <a:xfrm>
            <a:off x="1088390" y="353060"/>
            <a:ext cx="4036060" cy="95885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 typeface="Arial" panose="020B0604020202020204"/>
              <a:buNone/>
              <a:defRPr/>
            </a:pPr>
            <a:r>
              <a:rPr lang="en-US" altLang="zh-CN" sz="2400" dirty="0">
                <a:solidFill>
                  <a:srgbClr val="2A466A"/>
                </a:solidFill>
                <a:latin typeface="Arial" panose="020B0604020202020204"/>
                <a:ea typeface="微软雅黑" panose="020B0503020204020204" pitchFamily="34" charset="-122"/>
                <a:sym typeface="Arial" panose="020B0604020202020204"/>
              </a:rPr>
              <a:t>Literature Review</a:t>
            </a:r>
            <a:endParaRPr lang="en-US" altLang="zh-CN" sz="2400" dirty="0">
              <a:solidFill>
                <a:srgbClr val="2A466A"/>
              </a:solidFill>
              <a:latin typeface="Arial" panose="020B0604020202020204"/>
              <a:ea typeface="微软雅黑" panose="020B0503020204020204" pitchFamily="34" charset="-122"/>
              <a:sym typeface="Arial" panose="020B0604020202020204"/>
            </a:endParaRPr>
          </a:p>
        </p:txBody>
      </p:sp>
      <p:sp>
        <p:nvSpPr>
          <p:cNvPr id="10" name="文本框 9"/>
          <p:cNvSpPr txBox="1"/>
          <p:nvPr/>
        </p:nvSpPr>
        <p:spPr>
          <a:xfrm>
            <a:off x="1280795" y="1311910"/>
            <a:ext cx="5090160" cy="2476500"/>
          </a:xfrm>
          <a:prstGeom prst="rect">
            <a:avLst/>
          </a:prstGeom>
          <a:noFill/>
        </p:spPr>
        <p:txBody>
          <a:bodyPr wrap="square" rtlCol="0" anchor="t">
            <a:noAutofit/>
          </a:bodyPr>
          <a:p>
            <a:pPr defTabSz="685800" fontAlgn="auto">
              <a:lnSpc>
                <a:spcPct val="90000"/>
              </a:lnSpc>
              <a:spcBef>
                <a:spcPts val="750"/>
              </a:spcBef>
              <a:spcAft>
                <a:spcPts val="0"/>
              </a:spcAft>
              <a:buClrTx/>
              <a:buSzTx/>
              <a:buFont typeface="Arial" panose="020B0604020202020204"/>
              <a:defRPr/>
            </a:pPr>
            <a:r>
              <a:rPr lang="zh-CN" alt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The first piece of literature is “A Game-Theoretic Interpretation of Sun Tzu’s The Art of War”. The author compares the game theory with the strategy in Sun Tzu's Art of War, to study whether Sun Tzu's thoughts have covered the content of game theory, its limitation, and the strategy beyond the scope of game theory. </a:t>
            </a:r>
            <a:r>
              <a:rPr lang="en-US" altLang="zh-CN"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By detailed </a:t>
            </a:r>
            <a:r>
              <a:rPr lang="zh-CN" alt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analysis</a:t>
            </a:r>
            <a:r>
              <a:rPr lang="en-US" altLang="zh-CN"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 and comparison</a:t>
            </a:r>
            <a:r>
              <a:rPr lang="zh-CN" alt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  the author points out that Sun Tzu's thoughts about the </a:t>
            </a:r>
            <a:r>
              <a:rPr lang="zh-CN" altLang="en-US" sz="1600" b="1"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secret agent in The Art of War are complex and not in the existing concepts of game theory</a:t>
            </a:r>
            <a:r>
              <a:rPr lang="zh-CN" alt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 </a:t>
            </a:r>
            <a:endParaRPr lang="zh-CN" alt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p:txBody>
      </p:sp>
      <p:pic>
        <p:nvPicPr>
          <p:cNvPr id="100" name="图片 99"/>
          <p:cNvPicPr/>
          <p:nvPr/>
        </p:nvPicPr>
        <p:blipFill>
          <a:blip r:embed="rId1"/>
          <a:stretch>
            <a:fillRect/>
          </a:stretch>
        </p:blipFill>
        <p:spPr>
          <a:xfrm>
            <a:off x="7677150" y="2765425"/>
            <a:ext cx="1372235" cy="2261235"/>
          </a:xfrm>
          <a:prstGeom prst="rect">
            <a:avLst/>
          </a:prstGeom>
          <a:noFill/>
          <a:ln w="9525">
            <a:noFill/>
          </a:ln>
        </p:spPr>
      </p:pic>
    </p:spTree>
  </p:cSld>
  <p:clrMapOvr>
    <a:masterClrMapping/>
  </p:clrMapOvr>
  <p:transition spd="med" advTm="3000">
    <p:pull/>
    <p:sndAc>
      <p:endSnd/>
    </p:sndAc>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37490" y="410845"/>
            <a:ext cx="788670" cy="782955"/>
            <a:chOff x="3710" y="5019"/>
            <a:chExt cx="2527" cy="2507"/>
          </a:xfrm>
        </p:grpSpPr>
        <p:sp>
          <p:nvSpPr>
            <p:cNvPr id="2" name="泪滴形 1"/>
            <p:cNvSpPr/>
            <p:nvPr/>
          </p:nvSpPr>
          <p:spPr>
            <a:xfrm>
              <a:off x="3710" y="6204"/>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3" name="泪滴形 2"/>
            <p:cNvSpPr/>
            <p:nvPr/>
          </p:nvSpPr>
          <p:spPr>
            <a:xfrm flipH="1" flipV="1">
              <a:off x="49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8" name="泪滴形 7"/>
            <p:cNvSpPr/>
            <p:nvPr/>
          </p:nvSpPr>
          <p:spPr>
            <a:xfrm flipV="1">
              <a:off x="37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9" name="泪滴形 8"/>
            <p:cNvSpPr/>
            <p:nvPr/>
          </p:nvSpPr>
          <p:spPr>
            <a:xfrm flipH="1">
              <a:off x="4917" y="6206"/>
              <a:ext cx="1320" cy="1320"/>
            </a:xfrm>
            <a:prstGeom prst="teardrop">
              <a:avLst/>
            </a:prstGeom>
            <a:gradFill>
              <a:gsLst>
                <a:gs pos="0">
                  <a:schemeClr val="accent1">
                    <a:lumMod val="5000"/>
                    <a:lumOff val="95000"/>
                  </a:schemeClr>
                </a:gs>
                <a:gs pos="100000">
                  <a:schemeClr val="accent1">
                    <a:lumMod val="20000"/>
                    <a:lumOff val="8000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11" name="内容占位符 2"/>
          <p:cNvSpPr>
            <a:spLocks noGrp="1"/>
          </p:cNvSpPr>
          <p:nvPr/>
        </p:nvSpPr>
        <p:spPr>
          <a:xfrm>
            <a:off x="1088390" y="353060"/>
            <a:ext cx="7258685" cy="95885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 typeface="Arial" panose="020B0604020202020204"/>
              <a:buNone/>
              <a:defRPr/>
            </a:pPr>
            <a:r>
              <a:rPr lang="en-US" sz="2400" dirty="0">
                <a:solidFill>
                  <a:srgbClr val="2A466A"/>
                </a:solidFill>
                <a:latin typeface="Arial" panose="020B0604020202020204"/>
                <a:cs typeface="思源宋体 CN" panose="02020400000000000000" charset="-122"/>
                <a:sym typeface="Arial" panose="020B0604020202020204"/>
              </a:rPr>
              <a:t>Limitation</a:t>
            </a:r>
            <a:endParaRPr lang="en-US" sz="2400" dirty="0">
              <a:solidFill>
                <a:srgbClr val="2A466A"/>
              </a:solidFill>
              <a:latin typeface="Arial" panose="020B0604020202020204"/>
              <a:cs typeface="思源宋体 CN" panose="02020400000000000000" charset="-122"/>
              <a:sym typeface="Arial" panose="020B0604020202020204"/>
            </a:endParaRPr>
          </a:p>
        </p:txBody>
      </p:sp>
      <p:sp>
        <p:nvSpPr>
          <p:cNvPr id="4" name="文本框 3"/>
          <p:cNvSpPr txBox="1"/>
          <p:nvPr/>
        </p:nvSpPr>
        <p:spPr>
          <a:xfrm>
            <a:off x="883285" y="1475740"/>
            <a:ext cx="4801235" cy="2978785"/>
          </a:xfrm>
          <a:prstGeom prst="rect">
            <a:avLst/>
          </a:prstGeom>
          <a:noFill/>
        </p:spPr>
        <p:txBody>
          <a:bodyPr wrap="square" rtlCol="0" anchor="t">
            <a:noAutofit/>
          </a:bodyPr>
          <a:p>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Second, the study assumes that player strategy choices are based on knowledge of behavior and game theory, but no experiments have been conducted, so we cannot test the theory. During the experiment, data may appear that is different from the theory, or factors may arise that affect the player in ways that are not anticipated.</a:t>
            </a:r>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p:txBody>
      </p:sp>
      <p:pic>
        <p:nvPicPr>
          <p:cNvPr id="102" name="图片 101"/>
          <p:cNvPicPr/>
          <p:nvPr/>
        </p:nvPicPr>
        <p:blipFill>
          <a:blip r:embed="rId1"/>
          <a:stretch>
            <a:fillRect/>
          </a:stretch>
        </p:blipFill>
        <p:spPr>
          <a:xfrm>
            <a:off x="5461635" y="3343275"/>
            <a:ext cx="3682365" cy="1800225"/>
          </a:xfrm>
          <a:prstGeom prst="rect">
            <a:avLst/>
          </a:prstGeom>
          <a:noFill/>
          <a:ln w="9525">
            <a:noFill/>
          </a:ln>
        </p:spPr>
      </p:pic>
    </p:spTree>
  </p:cSld>
  <p:clrMapOvr>
    <a:masterClrMapping/>
  </p:clrMapOvr>
  <p:transition spd="med" advTm="3000">
    <p:pull/>
    <p:sndAc>
      <p:endSnd/>
    </p:sndAc>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37490" y="410845"/>
            <a:ext cx="788670" cy="782955"/>
            <a:chOff x="3710" y="5019"/>
            <a:chExt cx="2527" cy="2507"/>
          </a:xfrm>
        </p:grpSpPr>
        <p:sp>
          <p:nvSpPr>
            <p:cNvPr id="2" name="泪滴形 1"/>
            <p:cNvSpPr/>
            <p:nvPr/>
          </p:nvSpPr>
          <p:spPr>
            <a:xfrm>
              <a:off x="3710" y="6204"/>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3" name="泪滴形 2"/>
            <p:cNvSpPr/>
            <p:nvPr/>
          </p:nvSpPr>
          <p:spPr>
            <a:xfrm flipH="1" flipV="1">
              <a:off x="49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8" name="泪滴形 7"/>
            <p:cNvSpPr/>
            <p:nvPr/>
          </p:nvSpPr>
          <p:spPr>
            <a:xfrm flipV="1">
              <a:off x="37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9" name="泪滴形 8"/>
            <p:cNvSpPr/>
            <p:nvPr/>
          </p:nvSpPr>
          <p:spPr>
            <a:xfrm flipH="1">
              <a:off x="4917" y="6206"/>
              <a:ext cx="1320" cy="1320"/>
            </a:xfrm>
            <a:prstGeom prst="teardrop">
              <a:avLst/>
            </a:prstGeom>
            <a:gradFill>
              <a:gsLst>
                <a:gs pos="0">
                  <a:schemeClr val="accent1">
                    <a:lumMod val="5000"/>
                    <a:lumOff val="95000"/>
                  </a:schemeClr>
                </a:gs>
                <a:gs pos="100000">
                  <a:schemeClr val="accent1">
                    <a:lumMod val="20000"/>
                    <a:lumOff val="8000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11" name="内容占位符 2"/>
          <p:cNvSpPr>
            <a:spLocks noGrp="1"/>
          </p:cNvSpPr>
          <p:nvPr/>
        </p:nvSpPr>
        <p:spPr>
          <a:xfrm>
            <a:off x="1377315" y="2164080"/>
            <a:ext cx="7258685" cy="95885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 typeface="Arial" panose="020B0604020202020204"/>
              <a:buNone/>
              <a:defRPr/>
            </a:pPr>
            <a:r>
              <a:rPr lang="en-US" sz="2400" dirty="0">
                <a:solidFill>
                  <a:srgbClr val="2A466A"/>
                </a:solidFill>
                <a:latin typeface="Arial" panose="020B0604020202020204"/>
                <a:cs typeface="思源宋体 CN" panose="02020400000000000000" charset="-122"/>
                <a:sym typeface="Arial" panose="020B0604020202020204"/>
              </a:rPr>
              <a:t>Thanks for listening!</a:t>
            </a:r>
            <a:endParaRPr lang="en-US" sz="2400" dirty="0">
              <a:solidFill>
                <a:srgbClr val="2A466A"/>
              </a:solidFill>
              <a:latin typeface="Arial" panose="020B0604020202020204"/>
              <a:cs typeface="思源宋体 CN" panose="02020400000000000000" charset="-122"/>
              <a:sym typeface="Arial" panose="020B0604020202020204"/>
            </a:endParaRPr>
          </a:p>
        </p:txBody>
      </p:sp>
    </p:spTree>
  </p:cSld>
  <p:clrMapOvr>
    <a:masterClrMapping/>
  </p:clrMapOvr>
  <p:transition spd="med" advTm="3000">
    <p:pull/>
    <p:sndAc>
      <p:endSnd/>
    </p:sndAc>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37490" y="410845"/>
            <a:ext cx="788670" cy="782955"/>
            <a:chOff x="3710" y="5019"/>
            <a:chExt cx="2527" cy="2507"/>
          </a:xfrm>
        </p:grpSpPr>
        <p:sp>
          <p:nvSpPr>
            <p:cNvPr id="2" name="泪滴形 1"/>
            <p:cNvSpPr/>
            <p:nvPr/>
          </p:nvSpPr>
          <p:spPr>
            <a:xfrm>
              <a:off x="3710" y="6204"/>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3" name="泪滴形 2"/>
            <p:cNvSpPr/>
            <p:nvPr/>
          </p:nvSpPr>
          <p:spPr>
            <a:xfrm flipH="1" flipV="1">
              <a:off x="49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8" name="泪滴形 7"/>
            <p:cNvSpPr/>
            <p:nvPr/>
          </p:nvSpPr>
          <p:spPr>
            <a:xfrm flipV="1">
              <a:off x="37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9" name="泪滴形 8"/>
            <p:cNvSpPr/>
            <p:nvPr/>
          </p:nvSpPr>
          <p:spPr>
            <a:xfrm flipH="1">
              <a:off x="4917" y="6206"/>
              <a:ext cx="1320" cy="1320"/>
            </a:xfrm>
            <a:prstGeom prst="teardrop">
              <a:avLst/>
            </a:prstGeom>
            <a:gradFill>
              <a:gsLst>
                <a:gs pos="0">
                  <a:schemeClr val="accent1">
                    <a:lumMod val="5000"/>
                    <a:lumOff val="95000"/>
                  </a:schemeClr>
                </a:gs>
                <a:gs pos="100000">
                  <a:schemeClr val="accent1">
                    <a:lumMod val="20000"/>
                    <a:lumOff val="8000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11" name="内容占位符 2"/>
          <p:cNvSpPr>
            <a:spLocks noGrp="1"/>
          </p:cNvSpPr>
          <p:nvPr/>
        </p:nvSpPr>
        <p:spPr>
          <a:xfrm>
            <a:off x="1088390" y="353060"/>
            <a:ext cx="7258685" cy="95885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 typeface="Arial" panose="020B0604020202020204"/>
              <a:buNone/>
              <a:defRPr/>
            </a:pPr>
            <a:r>
              <a:rPr lang="en-US" sz="2400" dirty="0">
                <a:solidFill>
                  <a:srgbClr val="2A466A"/>
                </a:solidFill>
                <a:latin typeface="Arial" panose="020B0604020202020204"/>
                <a:cs typeface="思源宋体 CN" panose="02020400000000000000" charset="-122"/>
                <a:sym typeface="Arial" panose="020B0604020202020204"/>
              </a:rPr>
              <a:t>Reference</a:t>
            </a:r>
            <a:endParaRPr lang="en-US" sz="2400" dirty="0">
              <a:solidFill>
                <a:srgbClr val="2A466A"/>
              </a:solidFill>
              <a:latin typeface="Arial" panose="020B0604020202020204"/>
              <a:cs typeface="思源宋体 CN" panose="02020400000000000000" charset="-122"/>
              <a:sym typeface="Arial" panose="020B0604020202020204"/>
            </a:endParaRPr>
          </a:p>
        </p:txBody>
      </p:sp>
      <p:sp>
        <p:nvSpPr>
          <p:cNvPr id="4" name="文本框 3"/>
          <p:cNvSpPr txBox="1"/>
          <p:nvPr/>
        </p:nvSpPr>
        <p:spPr>
          <a:xfrm>
            <a:off x="1061085" y="928370"/>
            <a:ext cx="6375400" cy="2978785"/>
          </a:xfrm>
          <a:prstGeom prst="rect">
            <a:avLst/>
          </a:prstGeom>
          <a:noFill/>
        </p:spPr>
        <p:txBody>
          <a:bodyPr wrap="square" rtlCol="0" anchor="t">
            <a:noAutofit/>
          </a:bodyPr>
          <a:p>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Bibliography Niou, Emerson M. S., and Peter C. Ordeshook. 1994. “A Game-Theoretic Interpretation of Sun Tzu’s.” Journal of Peace Research 31 (2): 161–74. https://doi.org/10.1177/0022343394031002004.</a:t>
            </a:r>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a:p>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a:p>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Rapoport, Anatol, and Albert M. Chammah. 1966. “The Game of Chicken.” American Behavioral Scientist 10 (3): 10–28. https://doi.org/10.1177/000276426601000303.</a:t>
            </a:r>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a:p>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a:p>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Sunzi, and Michael Nylan. 2020. The Art of War. New York: W. W. Norton &amp; Company.</a:t>
            </a:r>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p:txBody>
      </p:sp>
    </p:spTree>
  </p:cSld>
  <p:clrMapOvr>
    <a:masterClrMapping/>
  </p:clrMapOvr>
  <p:transition spd="med" advTm="3000">
    <p:pull/>
    <p:sndAc>
      <p:end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37490" y="410845"/>
            <a:ext cx="788670" cy="782955"/>
            <a:chOff x="3710" y="5019"/>
            <a:chExt cx="2527" cy="2507"/>
          </a:xfrm>
        </p:grpSpPr>
        <p:sp>
          <p:nvSpPr>
            <p:cNvPr id="2" name="泪滴形 1"/>
            <p:cNvSpPr/>
            <p:nvPr/>
          </p:nvSpPr>
          <p:spPr>
            <a:xfrm>
              <a:off x="3710" y="6204"/>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3" name="泪滴形 2"/>
            <p:cNvSpPr/>
            <p:nvPr/>
          </p:nvSpPr>
          <p:spPr>
            <a:xfrm flipH="1" flipV="1">
              <a:off x="49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8" name="泪滴形 7"/>
            <p:cNvSpPr/>
            <p:nvPr/>
          </p:nvSpPr>
          <p:spPr>
            <a:xfrm flipV="1">
              <a:off x="37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9" name="泪滴形 8"/>
            <p:cNvSpPr/>
            <p:nvPr/>
          </p:nvSpPr>
          <p:spPr>
            <a:xfrm flipH="1">
              <a:off x="4917" y="6206"/>
              <a:ext cx="1320" cy="1320"/>
            </a:xfrm>
            <a:prstGeom prst="teardrop">
              <a:avLst/>
            </a:prstGeom>
            <a:gradFill>
              <a:gsLst>
                <a:gs pos="0">
                  <a:schemeClr val="accent1">
                    <a:lumMod val="5000"/>
                    <a:lumOff val="95000"/>
                  </a:schemeClr>
                </a:gs>
                <a:gs pos="100000">
                  <a:schemeClr val="accent1">
                    <a:lumMod val="20000"/>
                    <a:lumOff val="8000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11" name="内容占位符 2"/>
          <p:cNvSpPr>
            <a:spLocks noGrp="1"/>
          </p:cNvSpPr>
          <p:nvPr/>
        </p:nvSpPr>
        <p:spPr>
          <a:xfrm>
            <a:off x="1088390" y="353060"/>
            <a:ext cx="4036060" cy="95885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 typeface="Arial" panose="020B0604020202020204"/>
              <a:buNone/>
              <a:defRPr/>
            </a:pPr>
            <a:r>
              <a:rPr lang="en-US" altLang="zh-CN" sz="2400" dirty="0">
                <a:solidFill>
                  <a:srgbClr val="2A466A"/>
                </a:solidFill>
                <a:latin typeface="Arial" panose="020B0604020202020204"/>
                <a:ea typeface="微软雅黑" panose="020B0503020204020204" pitchFamily="34" charset="-122"/>
                <a:sym typeface="Arial" panose="020B0604020202020204"/>
              </a:rPr>
              <a:t>Literature Review</a:t>
            </a:r>
            <a:endParaRPr lang="en-US" altLang="zh-CN" sz="2400" dirty="0">
              <a:solidFill>
                <a:srgbClr val="2A466A"/>
              </a:solidFill>
              <a:latin typeface="Arial" panose="020B0604020202020204"/>
              <a:ea typeface="微软雅黑" panose="020B0503020204020204" pitchFamily="34" charset="-122"/>
              <a:sym typeface="Arial" panose="020B0604020202020204"/>
            </a:endParaRPr>
          </a:p>
        </p:txBody>
      </p:sp>
      <p:sp>
        <p:nvSpPr>
          <p:cNvPr id="10" name="文本框 9"/>
          <p:cNvSpPr txBox="1"/>
          <p:nvPr/>
        </p:nvSpPr>
        <p:spPr>
          <a:xfrm>
            <a:off x="1280795" y="1464310"/>
            <a:ext cx="5228590" cy="3193415"/>
          </a:xfrm>
          <a:prstGeom prst="rect">
            <a:avLst/>
          </a:prstGeom>
          <a:noFill/>
        </p:spPr>
        <p:txBody>
          <a:bodyPr wrap="square" rtlCol="0" anchor="t">
            <a:noAutofit/>
          </a:bodyPr>
          <a:p>
            <a:pPr defTabSz="685800" fontAlgn="auto">
              <a:lnSpc>
                <a:spcPct val="90000"/>
              </a:lnSpc>
              <a:spcBef>
                <a:spcPts val="750"/>
              </a:spcBef>
              <a:spcAft>
                <a:spcPts val="0"/>
              </a:spcAft>
              <a:buClrTx/>
              <a:buSzTx/>
              <a:buFont typeface="Arial" panose="020B0604020202020204"/>
              <a:defRPr/>
            </a:pPr>
            <a:r>
              <a:rPr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The second piece of literature is </a:t>
            </a:r>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the Art of War</a:t>
            </a:r>
            <a:r>
              <a:rPr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 In the book, many strategies mainly characterized by flexibility, deception, and knowing the opponent’s information are proposed. </a:t>
            </a:r>
            <a:endParaRPr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a:p>
            <a:pPr defTabSz="685800" fontAlgn="auto">
              <a:lnSpc>
                <a:spcPct val="90000"/>
              </a:lnSpc>
              <a:spcBef>
                <a:spcPts val="750"/>
              </a:spcBef>
              <a:spcAft>
                <a:spcPts val="0"/>
              </a:spcAft>
              <a:buClrTx/>
              <a:buSzTx/>
              <a:buFont typeface="Arial" panose="020B0604020202020204"/>
              <a:defRPr/>
            </a:pPr>
            <a:r>
              <a:rPr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Among them, some points regarding secret agencies are beyond the discussion of game theory. </a:t>
            </a:r>
            <a:endParaRPr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a:p>
            <a:pPr defTabSz="685800" fontAlgn="auto">
              <a:lnSpc>
                <a:spcPct val="90000"/>
              </a:lnSpc>
              <a:spcBef>
                <a:spcPts val="750"/>
              </a:spcBef>
              <a:spcAft>
                <a:spcPts val="0"/>
              </a:spcAft>
              <a:buClrTx/>
              <a:buSzTx/>
              <a:buFont typeface="Arial" panose="020B0604020202020204"/>
              <a:defRPr/>
            </a:pPr>
            <a:r>
              <a:rPr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Sun Tzu discusses secret agents: </a:t>
            </a:r>
            <a:r>
              <a:rPr sz="1600" b="1"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“Secret operations are essential in war; upon them, the army relies on to make its every move.” </a:t>
            </a:r>
            <a:r>
              <a:rPr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These contents inspire the research in this paper. </a:t>
            </a:r>
            <a:endParaRPr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p:txBody>
      </p:sp>
      <p:pic>
        <p:nvPicPr>
          <p:cNvPr id="101" name="图片 100"/>
          <p:cNvPicPr/>
          <p:nvPr/>
        </p:nvPicPr>
        <p:blipFill>
          <a:blip r:embed="rId1"/>
          <a:stretch>
            <a:fillRect/>
          </a:stretch>
        </p:blipFill>
        <p:spPr>
          <a:xfrm>
            <a:off x="7000240" y="1122680"/>
            <a:ext cx="1822450" cy="1910080"/>
          </a:xfrm>
          <a:prstGeom prst="rect">
            <a:avLst/>
          </a:prstGeom>
          <a:noFill/>
          <a:ln w="9525">
            <a:noFill/>
          </a:ln>
        </p:spPr>
      </p:pic>
      <p:sp>
        <p:nvSpPr>
          <p:cNvPr id="4" name="文本框 3"/>
          <p:cNvSpPr txBox="1"/>
          <p:nvPr/>
        </p:nvSpPr>
        <p:spPr>
          <a:xfrm>
            <a:off x="7550150" y="3284220"/>
            <a:ext cx="988060" cy="275590"/>
          </a:xfrm>
          <a:prstGeom prst="rect">
            <a:avLst/>
          </a:prstGeom>
          <a:noFill/>
        </p:spPr>
        <p:txBody>
          <a:bodyPr wrap="square" rtlCol="0">
            <a:spAutoFit/>
          </a:bodyPr>
          <a:p>
            <a:r>
              <a:rPr lang="en-US" altLang="zh-CN" sz="1200" b="1">
                <a:latin typeface="Arial" panose="020B0604020202020204" pitchFamily="34" charset="0"/>
                <a:cs typeface="Arial" panose="020B0604020202020204" pitchFamily="34" charset="0"/>
              </a:rPr>
              <a:t>Sun Tzu</a:t>
            </a:r>
            <a:endParaRPr lang="en-US" altLang="zh-CN" sz="1200" b="1">
              <a:latin typeface="Arial" panose="020B0604020202020204" pitchFamily="34" charset="0"/>
              <a:cs typeface="Arial" panose="020B0604020202020204" pitchFamily="34" charset="0"/>
            </a:endParaRPr>
          </a:p>
        </p:txBody>
      </p:sp>
    </p:spTree>
  </p:cSld>
  <p:clrMapOvr>
    <a:masterClrMapping/>
  </p:clrMapOvr>
  <p:transition spd="med" advTm="3000">
    <p:pull/>
    <p:sndAc>
      <p:end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37490" y="410845"/>
            <a:ext cx="788670" cy="782955"/>
            <a:chOff x="3710" y="5019"/>
            <a:chExt cx="2527" cy="2507"/>
          </a:xfrm>
        </p:grpSpPr>
        <p:sp>
          <p:nvSpPr>
            <p:cNvPr id="2" name="泪滴形 1"/>
            <p:cNvSpPr/>
            <p:nvPr/>
          </p:nvSpPr>
          <p:spPr>
            <a:xfrm>
              <a:off x="3710" y="6204"/>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3" name="泪滴形 2"/>
            <p:cNvSpPr/>
            <p:nvPr/>
          </p:nvSpPr>
          <p:spPr>
            <a:xfrm flipH="1" flipV="1">
              <a:off x="49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8" name="泪滴形 7"/>
            <p:cNvSpPr/>
            <p:nvPr/>
          </p:nvSpPr>
          <p:spPr>
            <a:xfrm flipV="1">
              <a:off x="37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9" name="泪滴形 8"/>
            <p:cNvSpPr/>
            <p:nvPr/>
          </p:nvSpPr>
          <p:spPr>
            <a:xfrm flipH="1">
              <a:off x="4917" y="6206"/>
              <a:ext cx="1320" cy="1320"/>
            </a:xfrm>
            <a:prstGeom prst="teardrop">
              <a:avLst/>
            </a:prstGeom>
            <a:gradFill>
              <a:gsLst>
                <a:gs pos="0">
                  <a:schemeClr val="accent1">
                    <a:lumMod val="5000"/>
                    <a:lumOff val="95000"/>
                  </a:schemeClr>
                </a:gs>
                <a:gs pos="100000">
                  <a:schemeClr val="accent1">
                    <a:lumMod val="20000"/>
                    <a:lumOff val="8000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11" name="内容占位符 2"/>
          <p:cNvSpPr>
            <a:spLocks noGrp="1"/>
          </p:cNvSpPr>
          <p:nvPr/>
        </p:nvSpPr>
        <p:spPr>
          <a:xfrm>
            <a:off x="1088390" y="353060"/>
            <a:ext cx="4036060" cy="95885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 typeface="Arial" panose="020B0604020202020204"/>
              <a:buNone/>
              <a:defRPr/>
            </a:pPr>
            <a:r>
              <a:rPr lang="en-US" altLang="zh-CN" sz="2400" dirty="0">
                <a:solidFill>
                  <a:srgbClr val="2A466A"/>
                </a:solidFill>
                <a:latin typeface="Arial" panose="020B0604020202020204"/>
                <a:ea typeface="微软雅黑" panose="020B0503020204020204" pitchFamily="34" charset="-122"/>
                <a:sym typeface="Arial" panose="020B0604020202020204"/>
              </a:rPr>
              <a:t>Literature Review</a:t>
            </a:r>
            <a:endParaRPr lang="en-US" altLang="zh-CN" sz="2400" dirty="0">
              <a:solidFill>
                <a:srgbClr val="2A466A"/>
              </a:solidFill>
              <a:latin typeface="Arial" panose="020B0604020202020204"/>
              <a:ea typeface="微软雅黑" panose="020B0503020204020204" pitchFamily="34" charset="-122"/>
              <a:sym typeface="Arial" panose="020B0604020202020204"/>
            </a:endParaRPr>
          </a:p>
        </p:txBody>
      </p:sp>
      <p:sp>
        <p:nvSpPr>
          <p:cNvPr id="10" name="文本框 9"/>
          <p:cNvSpPr txBox="1"/>
          <p:nvPr/>
        </p:nvSpPr>
        <p:spPr>
          <a:xfrm>
            <a:off x="1156970" y="1464310"/>
            <a:ext cx="5228590" cy="3193415"/>
          </a:xfrm>
          <a:prstGeom prst="rect">
            <a:avLst/>
          </a:prstGeom>
          <a:noFill/>
        </p:spPr>
        <p:txBody>
          <a:bodyPr wrap="square" rtlCol="0" anchor="t">
            <a:noAutofit/>
          </a:bodyPr>
          <a:p>
            <a:pPr defTabSz="685800" fontAlgn="auto">
              <a:lnSpc>
                <a:spcPct val="90000"/>
              </a:lnSpc>
              <a:spcBef>
                <a:spcPts val="750"/>
              </a:spcBef>
              <a:spcAft>
                <a:spcPts val="0"/>
              </a:spcAft>
              <a:buClrTx/>
              <a:buSzTx/>
              <a:buFont typeface="Arial" panose="020B0604020202020204"/>
              <a:defRPr/>
            </a:pPr>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In the paper “ The </a:t>
            </a:r>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Game of Chicken”, the authors first create the Chicken Game with the research purpose of simulating brinksmanship and appeasement, which are famous political concepts. </a:t>
            </a:r>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a:p>
            <a:pPr defTabSz="685800" fontAlgn="auto">
              <a:lnSpc>
                <a:spcPct val="90000"/>
              </a:lnSpc>
              <a:spcBef>
                <a:spcPts val="750"/>
              </a:spcBef>
              <a:spcAft>
                <a:spcPts val="0"/>
              </a:spcAft>
              <a:buClrTx/>
              <a:buSzTx/>
              <a:buFont typeface="Arial" panose="020B0604020202020204"/>
              <a:defRPr/>
            </a:pPr>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a:p>
            <a:pPr defTabSz="685800" fontAlgn="auto">
              <a:lnSpc>
                <a:spcPct val="90000"/>
              </a:lnSpc>
              <a:spcBef>
                <a:spcPts val="750"/>
              </a:spcBef>
              <a:spcAft>
                <a:spcPts val="0"/>
              </a:spcAft>
              <a:buClrTx/>
              <a:buSzTx/>
              <a:buFont typeface="Arial" panose="020B0604020202020204"/>
              <a:defRPr/>
            </a:pPr>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Chicken Game is </a:t>
            </a:r>
            <a:r>
              <a:rPr lang="en-US" sz="1600" b="1"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a model of conflict between risk-taking and risk-avoidance</a:t>
            </a:r>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 of two players. One of the classical game scenarios is when two drivers drive toward each other, each can choose to swerve or go straight. </a:t>
            </a:r>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p:txBody>
      </p:sp>
      <p:pic>
        <p:nvPicPr>
          <p:cNvPr id="102" name="图片 101"/>
          <p:cNvPicPr/>
          <p:nvPr/>
        </p:nvPicPr>
        <p:blipFill>
          <a:blip r:embed="rId1"/>
          <a:stretch>
            <a:fillRect/>
          </a:stretch>
        </p:blipFill>
        <p:spPr>
          <a:xfrm>
            <a:off x="6769100" y="3369310"/>
            <a:ext cx="2133600" cy="1580515"/>
          </a:xfrm>
          <a:prstGeom prst="rect">
            <a:avLst/>
          </a:prstGeom>
          <a:noFill/>
          <a:ln w="9525">
            <a:noFill/>
          </a:ln>
        </p:spPr>
      </p:pic>
      <p:pic>
        <p:nvPicPr>
          <p:cNvPr id="5" name="图片 4"/>
          <p:cNvPicPr>
            <a:picLocks noChangeAspect="1"/>
          </p:cNvPicPr>
          <p:nvPr>
            <p:custDataLst>
              <p:tags r:id="rId2"/>
            </p:custDataLst>
          </p:nvPr>
        </p:nvPicPr>
        <p:blipFill>
          <a:blip r:embed="rId3"/>
          <a:stretch>
            <a:fillRect/>
          </a:stretch>
        </p:blipFill>
        <p:spPr>
          <a:xfrm>
            <a:off x="6710680" y="1311910"/>
            <a:ext cx="2192020" cy="1539240"/>
          </a:xfrm>
          <a:prstGeom prst="rect">
            <a:avLst/>
          </a:prstGeom>
        </p:spPr>
      </p:pic>
    </p:spTree>
  </p:cSld>
  <p:clrMapOvr>
    <a:masterClrMapping/>
  </p:clrMapOvr>
  <p:transition spd="med" advTm="3000">
    <p:pull/>
    <p:sndAc>
      <p:end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37490" y="410845"/>
            <a:ext cx="788670" cy="782955"/>
            <a:chOff x="3710" y="5019"/>
            <a:chExt cx="2527" cy="2507"/>
          </a:xfrm>
        </p:grpSpPr>
        <p:sp>
          <p:nvSpPr>
            <p:cNvPr id="2" name="泪滴形 1"/>
            <p:cNvSpPr/>
            <p:nvPr/>
          </p:nvSpPr>
          <p:spPr>
            <a:xfrm>
              <a:off x="3710" y="6204"/>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3" name="泪滴形 2"/>
            <p:cNvSpPr/>
            <p:nvPr/>
          </p:nvSpPr>
          <p:spPr>
            <a:xfrm flipH="1" flipV="1">
              <a:off x="49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8" name="泪滴形 7"/>
            <p:cNvSpPr/>
            <p:nvPr/>
          </p:nvSpPr>
          <p:spPr>
            <a:xfrm flipV="1">
              <a:off x="37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9" name="泪滴形 8"/>
            <p:cNvSpPr/>
            <p:nvPr/>
          </p:nvSpPr>
          <p:spPr>
            <a:xfrm flipH="1">
              <a:off x="4917" y="6206"/>
              <a:ext cx="1320" cy="1320"/>
            </a:xfrm>
            <a:prstGeom prst="teardrop">
              <a:avLst/>
            </a:prstGeom>
            <a:gradFill>
              <a:gsLst>
                <a:gs pos="0">
                  <a:schemeClr val="accent1">
                    <a:lumMod val="5000"/>
                    <a:lumOff val="95000"/>
                  </a:schemeClr>
                </a:gs>
                <a:gs pos="100000">
                  <a:schemeClr val="accent1">
                    <a:lumMod val="20000"/>
                    <a:lumOff val="8000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11" name="内容占位符 2"/>
          <p:cNvSpPr>
            <a:spLocks noGrp="1"/>
          </p:cNvSpPr>
          <p:nvPr/>
        </p:nvSpPr>
        <p:spPr>
          <a:xfrm>
            <a:off x="1088390" y="353060"/>
            <a:ext cx="4036060" cy="95885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 typeface="Arial" panose="020B0604020202020204"/>
              <a:buNone/>
              <a:defRPr/>
            </a:pPr>
            <a:r>
              <a:rPr lang="en-US" altLang="zh-CN" sz="2400" dirty="0">
                <a:solidFill>
                  <a:srgbClr val="2A466A"/>
                </a:solidFill>
                <a:latin typeface="Arial" panose="020B0604020202020204"/>
                <a:ea typeface="微软雅黑" panose="020B0503020204020204" pitchFamily="34" charset="-122"/>
                <a:sym typeface="Arial" panose="020B0604020202020204"/>
              </a:rPr>
              <a:t>Real-world Motivation</a:t>
            </a:r>
            <a:endParaRPr lang="en-US" altLang="zh-CN" sz="2400" dirty="0">
              <a:solidFill>
                <a:srgbClr val="2A466A"/>
              </a:solidFill>
              <a:latin typeface="Arial" panose="020B0604020202020204"/>
              <a:ea typeface="微软雅黑" panose="020B0503020204020204" pitchFamily="34" charset="-122"/>
              <a:sym typeface="Arial" panose="020B0604020202020204"/>
            </a:endParaRPr>
          </a:p>
        </p:txBody>
      </p:sp>
      <p:sp>
        <p:nvSpPr>
          <p:cNvPr id="10" name="文本框 9"/>
          <p:cNvSpPr txBox="1"/>
          <p:nvPr/>
        </p:nvSpPr>
        <p:spPr>
          <a:xfrm>
            <a:off x="748030" y="1222375"/>
            <a:ext cx="5848350" cy="3193415"/>
          </a:xfrm>
          <a:prstGeom prst="rect">
            <a:avLst/>
          </a:prstGeom>
          <a:noFill/>
        </p:spPr>
        <p:txBody>
          <a:bodyPr wrap="square" rtlCol="0" anchor="t">
            <a:noAutofit/>
          </a:bodyPr>
          <a:p>
            <a:pPr defTabSz="685800" fontAlgn="auto">
              <a:lnSpc>
                <a:spcPct val="90000"/>
              </a:lnSpc>
              <a:spcBef>
                <a:spcPts val="750"/>
              </a:spcBef>
              <a:spcAft>
                <a:spcPts val="0"/>
              </a:spcAft>
              <a:buClrTx/>
              <a:buSzTx/>
              <a:buFont typeface="Arial" panose="020B0604020202020204"/>
              <a:defRPr/>
            </a:pPr>
            <a:r>
              <a:rPr lang="en-US" sz="1600" b="1"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Risk-taking behavior</a:t>
            </a:r>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 is common in real-world scenarios. Some can be beneficial. However, when such risk-taking involves the public good and maximizing self-interests, we need to be more cautious.</a:t>
            </a:r>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a:p>
            <a:pPr defTabSz="685800" fontAlgn="auto">
              <a:lnSpc>
                <a:spcPct val="90000"/>
              </a:lnSpc>
              <a:spcBef>
                <a:spcPts val="750"/>
              </a:spcBef>
              <a:spcAft>
                <a:spcPts val="0"/>
              </a:spcAft>
              <a:buClrTx/>
              <a:buSzTx/>
              <a:buFont typeface="Arial" panose="020B0604020202020204"/>
              <a:defRPr/>
            </a:pPr>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One example is environmental pollution. Some enterprises may pursue short-term self-interests without considering environmental protection and adopt irresponsible production and emission methods. Such behavior may lead to pollution that harm the whole society.</a:t>
            </a:r>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a:p>
            <a:pPr defTabSz="685800" fontAlgn="auto">
              <a:lnSpc>
                <a:spcPct val="90000"/>
              </a:lnSpc>
              <a:spcBef>
                <a:spcPts val="750"/>
              </a:spcBef>
              <a:spcAft>
                <a:spcPts val="0"/>
              </a:spcAft>
              <a:buClrTx/>
              <a:buSzTx/>
              <a:buFont typeface="Arial" panose="020B0604020202020204"/>
              <a:defRPr/>
            </a:pPr>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Therefore, in the pursuit of personal and corporate interests, we must take account of the public interest implications and act prudently. Also, </a:t>
            </a:r>
            <a:r>
              <a:rPr lang="en-US" sz="1600" b="1"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some supervision and penalties are needed to curb irresponsible risk-taking and self-interest-maximizing behaviors.</a:t>
            </a:r>
            <a:endParaRPr lang="en-US" sz="1600" b="1"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p:txBody>
      </p:sp>
      <p:pic>
        <p:nvPicPr>
          <p:cNvPr id="106" name="图片 105"/>
          <p:cNvPicPr/>
          <p:nvPr/>
        </p:nvPicPr>
        <p:blipFill>
          <a:blip r:embed="rId1"/>
          <a:stretch>
            <a:fillRect/>
          </a:stretch>
        </p:blipFill>
        <p:spPr>
          <a:xfrm>
            <a:off x="6515100" y="3492500"/>
            <a:ext cx="2628900" cy="1651000"/>
          </a:xfrm>
          <a:prstGeom prst="rect">
            <a:avLst/>
          </a:prstGeom>
          <a:noFill/>
          <a:ln w="9525">
            <a:noFill/>
          </a:ln>
        </p:spPr>
      </p:pic>
    </p:spTree>
  </p:cSld>
  <p:clrMapOvr>
    <a:masterClrMapping/>
  </p:clrMapOvr>
  <p:transition spd="med" advTm="3000">
    <p:pull/>
    <p:sndAc>
      <p:end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1480" y="1151255"/>
            <a:ext cx="2222500" cy="3074670"/>
          </a:xfrm>
          <a:prstGeom prst="rect">
            <a:avLst/>
          </a:prstGeom>
          <a:solidFill>
            <a:schemeClr val="bg1"/>
          </a:solidFill>
          <a:ln>
            <a:noFill/>
          </a:ln>
          <a:effectLst>
            <a:outerShdw blurRad="2159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5" name="矩形 4"/>
          <p:cNvSpPr/>
          <p:nvPr/>
        </p:nvSpPr>
        <p:spPr>
          <a:xfrm>
            <a:off x="2951480" y="1143000"/>
            <a:ext cx="5768340" cy="3074670"/>
          </a:xfrm>
          <a:prstGeom prst="rect">
            <a:avLst/>
          </a:prstGeom>
          <a:solidFill>
            <a:schemeClr val="bg1"/>
          </a:solidFill>
          <a:ln>
            <a:noFill/>
          </a:ln>
          <a:effectLst>
            <a:outerShdw blurRad="2159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4" name="文本框 3"/>
          <p:cNvSpPr txBox="1"/>
          <p:nvPr/>
        </p:nvSpPr>
        <p:spPr>
          <a:xfrm>
            <a:off x="2951480" y="2157730"/>
            <a:ext cx="4450080" cy="553085"/>
          </a:xfrm>
          <a:prstGeom prst="rect">
            <a:avLst/>
          </a:prstGeom>
          <a:noFill/>
        </p:spPr>
        <p:txBody>
          <a:bodyPr wrap="square" rtlCol="0">
            <a:spAutoFit/>
          </a:bodyPr>
          <a:lstStyle/>
          <a:p>
            <a:pPr algn="l" defTabSz="685800">
              <a:buClrTx/>
              <a:buSzTx/>
              <a:buNone/>
            </a:pPr>
            <a:r>
              <a:rPr lang="en-US" altLang="zh-CN" sz="3000" dirty="0">
                <a:solidFill>
                  <a:srgbClr val="2A466A"/>
                </a:solidFill>
                <a:latin typeface="Arial" panose="020B0604020202020204"/>
                <a:ea typeface="微软雅黑" panose="020B0503020204020204" pitchFamily="34" charset="-122"/>
                <a:cs typeface="+mj-cs"/>
                <a:sym typeface="Arial" panose="020B0604020202020204"/>
              </a:rPr>
              <a:t>Research Questions</a:t>
            </a:r>
            <a:endParaRPr lang="en-US" altLang="zh-CN" sz="3000" dirty="0">
              <a:solidFill>
                <a:srgbClr val="2A466A"/>
              </a:solidFill>
              <a:latin typeface="Arial" panose="020B0604020202020204"/>
              <a:ea typeface="微软雅黑" panose="020B0503020204020204" pitchFamily="34" charset="-122"/>
              <a:cs typeface="+mj-cs"/>
              <a:sym typeface="Arial" panose="020B0604020202020204"/>
            </a:endParaRPr>
          </a:p>
        </p:txBody>
      </p:sp>
      <p:sp>
        <p:nvSpPr>
          <p:cNvPr id="6" name="文本框 5"/>
          <p:cNvSpPr txBox="1"/>
          <p:nvPr/>
        </p:nvSpPr>
        <p:spPr>
          <a:xfrm>
            <a:off x="751840" y="1969770"/>
            <a:ext cx="1528445" cy="1198880"/>
          </a:xfrm>
          <a:prstGeom prst="rect">
            <a:avLst/>
          </a:prstGeom>
          <a:noFill/>
        </p:spPr>
        <p:txBody>
          <a:bodyPr wrap="square" rtlCol="0">
            <a:spAutoFit/>
          </a:bodyPr>
          <a:lstStyle/>
          <a:p>
            <a:pPr algn="ctr"/>
            <a:r>
              <a:rPr lang="en-US" altLang="zh-CN" sz="7200" dirty="0">
                <a:solidFill>
                  <a:srgbClr val="2A466A"/>
                </a:solidFill>
                <a:latin typeface="Arial" panose="020B0604020202020204"/>
                <a:ea typeface="微软雅黑" panose="020B0503020204020204" pitchFamily="34" charset="-122"/>
                <a:sym typeface="Arial" panose="020B0604020202020204"/>
              </a:rPr>
              <a:t>02</a:t>
            </a:r>
            <a:endParaRPr lang="en-US" altLang="zh-CN" sz="7200" dirty="0">
              <a:solidFill>
                <a:srgbClr val="2A466A"/>
              </a:solidFill>
              <a:latin typeface="Arial" panose="020B0604020202020204"/>
              <a:ea typeface="微软雅黑" panose="020B0503020204020204" pitchFamily="34" charset="-122"/>
              <a:sym typeface="Arial" panose="020B0604020202020204"/>
            </a:endParaRPr>
          </a:p>
        </p:txBody>
      </p:sp>
      <p:sp>
        <p:nvSpPr>
          <p:cNvPr id="14" name="矩形 13"/>
          <p:cNvSpPr/>
          <p:nvPr/>
        </p:nvSpPr>
        <p:spPr>
          <a:xfrm>
            <a:off x="416560" y="3815080"/>
            <a:ext cx="2223135" cy="419735"/>
          </a:xfrm>
          <a:prstGeom prst="rect">
            <a:avLst/>
          </a:prstGeom>
          <a:solidFill>
            <a:srgbClr val="2A4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pic>
        <p:nvPicPr>
          <p:cNvPr id="43" name="图片 42" descr="51miz-E748919-59111D97"/>
          <p:cNvPicPr>
            <a:picLocks noChangeAspect="1"/>
          </p:cNvPicPr>
          <p:nvPr>
            <p:custDataLst>
              <p:tags r:id="rId1"/>
            </p:custDataLst>
          </p:nvPr>
        </p:nvPicPr>
        <p:blipFill>
          <a:blip r:embed="rId2"/>
          <a:srcRect r="49579"/>
          <a:stretch>
            <a:fillRect/>
          </a:stretch>
        </p:blipFill>
        <p:spPr>
          <a:xfrm>
            <a:off x="7162165" y="1111250"/>
            <a:ext cx="1559560" cy="3116580"/>
          </a:xfrm>
          <a:prstGeom prst="rect">
            <a:avLst/>
          </a:prstGeom>
        </p:spPr>
      </p:pic>
    </p:spTree>
  </p:cSld>
  <p:clrMapOvr>
    <a:masterClrMapping/>
  </p:clrMapOvr>
  <p:transition spd="med" advTm="3000">
    <p:pull/>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anim calcmode="lin" valueType="num">
                                      <p:cBhvr additive="base">
                                        <p:cTn id="13" dur="500" fill="hold"/>
                                        <p:tgtEl>
                                          <p:spTgt spid="43"/>
                                        </p:tgtEl>
                                        <p:attrNameLst>
                                          <p:attrName>ppt_x</p:attrName>
                                        </p:attrNameLst>
                                      </p:cBhvr>
                                      <p:tavLst>
                                        <p:tav tm="0">
                                          <p:val>
                                            <p:strVal val="1+#ppt_w/2"/>
                                          </p:val>
                                        </p:tav>
                                        <p:tav tm="100000">
                                          <p:val>
                                            <p:strVal val="#ppt_x"/>
                                          </p:val>
                                        </p:tav>
                                      </p:tavLst>
                                    </p:anim>
                                    <p:anim calcmode="lin" valueType="num">
                                      <p:cBhvr additive="base">
                                        <p:cTn id="14"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bwMode="auto">
          <a:xfrm>
            <a:off x="1858010" y="1868805"/>
            <a:ext cx="6238875" cy="347980"/>
          </a:xfrm>
          <a:noFill/>
          <a:ln>
            <a:miter lim="800000"/>
          </a:ln>
        </p:spPr>
        <p:txBody>
          <a:bodyPr vert="horz" wrap="square" lIns="68580" tIns="34290" rIns="68580" bIns="34290" numCol="1" anchor="t" anchorCtr="0" compatLnSpc="1">
            <a:noAutofit/>
          </a:bodyPr>
          <a:lstStyle/>
          <a:p>
            <a:pPr marL="0" indent="0">
              <a:buNone/>
            </a:pPr>
            <a:r>
              <a:rPr lang="en-US" altLang="zh-CN"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Are there some ways to force both players to be perfectly rational in the game, ultimately increasing the probability that the players will choose the Nash equilibrium?</a:t>
            </a:r>
            <a:endParaRPr lang="en-US" altLang="zh-CN"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p:txBody>
      </p:sp>
      <p:grpSp>
        <p:nvGrpSpPr>
          <p:cNvPr id="4" name="组合 3"/>
          <p:cNvGrpSpPr/>
          <p:nvPr/>
        </p:nvGrpSpPr>
        <p:grpSpPr>
          <a:xfrm>
            <a:off x="965200" y="1737995"/>
            <a:ext cx="800100" cy="419100"/>
            <a:chOff x="1520" y="3681"/>
            <a:chExt cx="1260" cy="660"/>
          </a:xfrm>
        </p:grpSpPr>
        <p:grpSp>
          <p:nvGrpSpPr>
            <p:cNvPr id="27" name="组合 26"/>
            <p:cNvGrpSpPr/>
            <p:nvPr/>
          </p:nvGrpSpPr>
          <p:grpSpPr>
            <a:xfrm>
              <a:off x="1520" y="3681"/>
              <a:ext cx="1260" cy="660"/>
              <a:chOff x="1535" y="4011"/>
              <a:chExt cx="1260" cy="660"/>
            </a:xfrm>
          </p:grpSpPr>
          <p:sp>
            <p:nvSpPr>
              <p:cNvPr id="20" name="圆角矩形 19"/>
              <p:cNvSpPr/>
              <p:nvPr/>
            </p:nvSpPr>
            <p:spPr>
              <a:xfrm>
                <a:off x="1535" y="4179"/>
                <a:ext cx="1260" cy="450"/>
              </a:xfrm>
              <a:prstGeom prst="roundRect">
                <a:avLst/>
              </a:prstGeom>
              <a:solidFill>
                <a:schemeClr val="bg1"/>
              </a:solidFill>
              <a:ln>
                <a:noFill/>
              </a:ln>
              <a:effectLst>
                <a:outerShdw blurRad="127000" dist="254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nvGrpSpPr>
              <p:cNvPr id="24" name="组合 23"/>
              <p:cNvGrpSpPr/>
              <p:nvPr/>
            </p:nvGrpSpPr>
            <p:grpSpPr>
              <a:xfrm>
                <a:off x="1535" y="4011"/>
                <a:ext cx="971" cy="660"/>
                <a:chOff x="1535" y="4011"/>
                <a:chExt cx="971" cy="660"/>
              </a:xfrm>
              <a:effectLst>
                <a:outerShdw blurRad="50800" dist="25400" dir="5400000" algn="t" rotWithShape="0">
                  <a:prstClr val="black">
                    <a:alpha val="19000"/>
                  </a:prstClr>
                </a:outerShdw>
              </a:effectLst>
            </p:grpSpPr>
            <p:sp>
              <p:nvSpPr>
                <p:cNvPr id="22" name="圆角矩形 21"/>
                <p:cNvSpPr/>
                <p:nvPr/>
              </p:nvSpPr>
              <p:spPr>
                <a:xfrm>
                  <a:off x="1535" y="4134"/>
                  <a:ext cx="601" cy="450"/>
                </a:xfrm>
                <a:prstGeom prst="roundRect">
                  <a:avLst/>
                </a:prstGeom>
                <a:solidFill>
                  <a:srgbClr val="DAE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23" name="等腰三角形 22"/>
                <p:cNvSpPr/>
                <p:nvPr/>
              </p:nvSpPr>
              <p:spPr>
                <a:xfrm rot="5400000">
                  <a:off x="1931" y="4096"/>
                  <a:ext cx="660" cy="490"/>
                </a:xfrm>
                <a:prstGeom prst="triangle">
                  <a:avLst>
                    <a:gd name="adj" fmla="val 48275"/>
                  </a:avLst>
                </a:prstGeom>
                <a:solidFill>
                  <a:srgbClr val="DAE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grpSp>
        <p:sp>
          <p:nvSpPr>
            <p:cNvPr id="29" name="内容占位符 2"/>
            <p:cNvSpPr>
              <a:spLocks noGrp="1"/>
            </p:cNvSpPr>
            <p:nvPr/>
          </p:nvSpPr>
          <p:spPr bwMode="auto">
            <a:xfrm>
              <a:off x="2405" y="3861"/>
              <a:ext cx="361" cy="448"/>
            </a:xfrm>
            <a:prstGeom prst="rect">
              <a:avLst/>
            </a:prstGeom>
            <a:noFill/>
            <a:ln>
              <a:miter lim="800000"/>
            </a:ln>
          </p:spPr>
          <p:txBody>
            <a:bodyPr vert="horz" wrap="square" lIns="68580" tIns="34290" rIns="68580" bIns="34290" numCol="1" rtlCol="0" anchor="t" anchorCtr="0" compatLnSpc="1">
              <a:normAutofit fontScale="975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1400" dirty="0">
                  <a:solidFill>
                    <a:srgbClr val="374C5D"/>
                  </a:solidFill>
                  <a:latin typeface="Arial" panose="020B0604020202020204"/>
                  <a:ea typeface="微软雅黑" panose="020B0503020204020204" pitchFamily="34" charset="-122"/>
                  <a:sym typeface="Arial" panose="020B0604020202020204"/>
                </a:rPr>
                <a:t>1</a:t>
              </a:r>
              <a:endParaRPr lang="en-US" altLang="zh-CN" sz="1400" dirty="0">
                <a:solidFill>
                  <a:srgbClr val="374C5D"/>
                </a:solidFill>
                <a:latin typeface="Arial" panose="020B0604020202020204"/>
                <a:ea typeface="微软雅黑" panose="020B0503020204020204" pitchFamily="34" charset="-122"/>
                <a:sym typeface="Arial" panose="020B0604020202020204"/>
              </a:endParaRPr>
            </a:p>
          </p:txBody>
        </p:sp>
      </p:grpSp>
      <p:grpSp>
        <p:nvGrpSpPr>
          <p:cNvPr id="5" name="组合 4"/>
          <p:cNvGrpSpPr/>
          <p:nvPr/>
        </p:nvGrpSpPr>
        <p:grpSpPr>
          <a:xfrm>
            <a:off x="953770" y="3034030"/>
            <a:ext cx="800100" cy="419100"/>
            <a:chOff x="1520" y="5038"/>
            <a:chExt cx="1260" cy="660"/>
          </a:xfrm>
        </p:grpSpPr>
        <p:grpSp>
          <p:nvGrpSpPr>
            <p:cNvPr id="33" name="组合 32"/>
            <p:cNvGrpSpPr/>
            <p:nvPr/>
          </p:nvGrpSpPr>
          <p:grpSpPr>
            <a:xfrm>
              <a:off x="1520" y="5038"/>
              <a:ext cx="1260" cy="660"/>
              <a:chOff x="1535" y="4011"/>
              <a:chExt cx="1260" cy="660"/>
            </a:xfrm>
          </p:grpSpPr>
          <p:sp>
            <p:nvSpPr>
              <p:cNvPr id="34" name="圆角矩形 33"/>
              <p:cNvSpPr/>
              <p:nvPr/>
            </p:nvSpPr>
            <p:spPr>
              <a:xfrm>
                <a:off x="1535" y="4179"/>
                <a:ext cx="1260" cy="450"/>
              </a:xfrm>
              <a:prstGeom prst="roundRect">
                <a:avLst/>
              </a:prstGeom>
              <a:solidFill>
                <a:schemeClr val="bg1"/>
              </a:solidFill>
              <a:ln>
                <a:noFill/>
              </a:ln>
              <a:effectLst>
                <a:outerShdw blurRad="190500" dist="254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nvGrpSpPr>
              <p:cNvPr id="35" name="组合 34"/>
              <p:cNvGrpSpPr/>
              <p:nvPr/>
            </p:nvGrpSpPr>
            <p:grpSpPr>
              <a:xfrm>
                <a:off x="1535" y="4011"/>
                <a:ext cx="971" cy="660"/>
                <a:chOff x="1535" y="4011"/>
                <a:chExt cx="971" cy="660"/>
              </a:xfrm>
              <a:effectLst>
                <a:outerShdw blurRad="50800" dist="25400" dir="5400000" algn="t" rotWithShape="0">
                  <a:prstClr val="black">
                    <a:alpha val="19000"/>
                  </a:prstClr>
                </a:outerShdw>
              </a:effectLst>
            </p:grpSpPr>
            <p:sp>
              <p:nvSpPr>
                <p:cNvPr id="36" name="圆角矩形 35"/>
                <p:cNvSpPr/>
                <p:nvPr/>
              </p:nvSpPr>
              <p:spPr>
                <a:xfrm>
                  <a:off x="1535" y="4134"/>
                  <a:ext cx="601" cy="450"/>
                </a:xfrm>
                <a:prstGeom prst="roundRect">
                  <a:avLst/>
                </a:prstGeom>
                <a:solidFill>
                  <a:srgbClr val="2A4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37" name="等腰三角形 36"/>
                <p:cNvSpPr/>
                <p:nvPr/>
              </p:nvSpPr>
              <p:spPr>
                <a:xfrm rot="5400000">
                  <a:off x="1931" y="4096"/>
                  <a:ext cx="660" cy="490"/>
                </a:xfrm>
                <a:prstGeom prst="triangle">
                  <a:avLst>
                    <a:gd name="adj" fmla="val 48275"/>
                  </a:avLst>
                </a:prstGeom>
                <a:solidFill>
                  <a:srgbClr val="2A4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grpSp>
        <p:sp>
          <p:nvSpPr>
            <p:cNvPr id="38" name="内容占位符 2"/>
            <p:cNvSpPr>
              <a:spLocks noGrp="1"/>
            </p:cNvSpPr>
            <p:nvPr/>
          </p:nvSpPr>
          <p:spPr bwMode="auto">
            <a:xfrm>
              <a:off x="2405" y="5218"/>
              <a:ext cx="361" cy="448"/>
            </a:xfrm>
            <a:prstGeom prst="rect">
              <a:avLst/>
            </a:prstGeom>
            <a:noFill/>
            <a:ln>
              <a:miter lim="800000"/>
            </a:ln>
          </p:spPr>
          <p:txBody>
            <a:bodyPr vert="horz" wrap="square" lIns="68580" tIns="34290" rIns="68580" bIns="34290" numCol="1" rtlCol="0" anchor="t" anchorCtr="0" compatLnSpc="1">
              <a:normAutofit fontScale="975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1400" dirty="0">
                  <a:solidFill>
                    <a:srgbClr val="374C5D"/>
                  </a:solidFill>
                  <a:latin typeface="Arial" panose="020B0604020202020204"/>
                  <a:ea typeface="微软雅黑" panose="020B0503020204020204" pitchFamily="34" charset="-122"/>
                  <a:sym typeface="Arial" panose="020B0604020202020204"/>
                </a:rPr>
                <a:t>2</a:t>
              </a:r>
              <a:endParaRPr lang="en-US" altLang="zh-CN" sz="1400" dirty="0">
                <a:solidFill>
                  <a:srgbClr val="374C5D"/>
                </a:solidFill>
                <a:latin typeface="Arial" panose="020B0604020202020204"/>
                <a:ea typeface="微软雅黑" panose="020B0503020204020204" pitchFamily="34" charset="-122"/>
                <a:sym typeface="Arial" panose="020B0604020202020204"/>
              </a:endParaRPr>
            </a:p>
          </p:txBody>
        </p:sp>
      </p:grpSp>
      <p:grpSp>
        <p:nvGrpSpPr>
          <p:cNvPr id="7" name="组合 6"/>
          <p:cNvGrpSpPr/>
          <p:nvPr/>
        </p:nvGrpSpPr>
        <p:grpSpPr>
          <a:xfrm>
            <a:off x="965200" y="4034790"/>
            <a:ext cx="800100" cy="419100"/>
            <a:chOff x="1520" y="6354"/>
            <a:chExt cx="1260" cy="660"/>
          </a:xfrm>
        </p:grpSpPr>
        <p:grpSp>
          <p:nvGrpSpPr>
            <p:cNvPr id="47" name="组合 46"/>
            <p:cNvGrpSpPr/>
            <p:nvPr/>
          </p:nvGrpSpPr>
          <p:grpSpPr>
            <a:xfrm>
              <a:off x="1520" y="6354"/>
              <a:ext cx="1260" cy="660"/>
              <a:chOff x="1535" y="4011"/>
              <a:chExt cx="1260" cy="660"/>
            </a:xfrm>
          </p:grpSpPr>
          <p:sp>
            <p:nvSpPr>
              <p:cNvPr id="48" name="圆角矩形 47"/>
              <p:cNvSpPr/>
              <p:nvPr/>
            </p:nvSpPr>
            <p:spPr>
              <a:xfrm>
                <a:off x="1535" y="4179"/>
                <a:ext cx="1260" cy="450"/>
              </a:xfrm>
              <a:prstGeom prst="roundRect">
                <a:avLst/>
              </a:prstGeom>
              <a:solidFill>
                <a:schemeClr val="bg1"/>
              </a:solidFill>
              <a:ln>
                <a:noFill/>
              </a:ln>
              <a:effectLst>
                <a:outerShdw blurRad="152400" dist="254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nvGrpSpPr>
              <p:cNvPr id="49" name="组合 48"/>
              <p:cNvGrpSpPr/>
              <p:nvPr/>
            </p:nvGrpSpPr>
            <p:grpSpPr>
              <a:xfrm>
                <a:off x="1535" y="4011"/>
                <a:ext cx="971" cy="660"/>
                <a:chOff x="1535" y="4011"/>
                <a:chExt cx="971" cy="660"/>
              </a:xfrm>
              <a:effectLst>
                <a:outerShdw blurRad="50800" dist="25400" dir="5400000" algn="t" rotWithShape="0">
                  <a:prstClr val="black">
                    <a:alpha val="19000"/>
                  </a:prstClr>
                </a:outerShdw>
              </a:effectLst>
            </p:grpSpPr>
            <p:sp>
              <p:nvSpPr>
                <p:cNvPr id="50" name="圆角矩形 49"/>
                <p:cNvSpPr/>
                <p:nvPr/>
              </p:nvSpPr>
              <p:spPr>
                <a:xfrm>
                  <a:off x="1535" y="4134"/>
                  <a:ext cx="601" cy="450"/>
                </a:xfrm>
                <a:prstGeom prst="roundRect">
                  <a:avLst/>
                </a:prstGeom>
                <a:solidFill>
                  <a:srgbClr val="72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51" name="等腰三角形 50"/>
                <p:cNvSpPr/>
                <p:nvPr/>
              </p:nvSpPr>
              <p:spPr>
                <a:xfrm rot="5400000">
                  <a:off x="1931" y="4096"/>
                  <a:ext cx="660" cy="490"/>
                </a:xfrm>
                <a:prstGeom prst="triangle">
                  <a:avLst>
                    <a:gd name="adj" fmla="val 48275"/>
                  </a:avLst>
                </a:prstGeom>
                <a:solidFill>
                  <a:srgbClr val="72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grpSp>
        <p:sp>
          <p:nvSpPr>
            <p:cNvPr id="52" name="内容占位符 2"/>
            <p:cNvSpPr>
              <a:spLocks noGrp="1"/>
            </p:cNvSpPr>
            <p:nvPr/>
          </p:nvSpPr>
          <p:spPr bwMode="auto">
            <a:xfrm>
              <a:off x="2415" y="6534"/>
              <a:ext cx="361" cy="448"/>
            </a:xfrm>
            <a:prstGeom prst="rect">
              <a:avLst/>
            </a:prstGeom>
            <a:noFill/>
            <a:ln>
              <a:miter lim="800000"/>
            </a:ln>
          </p:spPr>
          <p:txBody>
            <a:bodyPr vert="horz" wrap="square" lIns="68580" tIns="34290" rIns="68580" bIns="34290" numCol="1" rtlCol="0" anchor="t" anchorCtr="0" compatLnSpc="1">
              <a:normAutofit fontScale="975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1400" dirty="0">
                  <a:solidFill>
                    <a:srgbClr val="374C5D"/>
                  </a:solidFill>
                  <a:latin typeface="Arial" panose="020B0604020202020204"/>
                  <a:ea typeface="微软雅黑" panose="020B0503020204020204" pitchFamily="34" charset="-122"/>
                  <a:sym typeface="Arial" panose="020B0604020202020204"/>
                </a:rPr>
                <a:t>3</a:t>
              </a:r>
              <a:endParaRPr lang="en-US" altLang="zh-CN" sz="1400" dirty="0">
                <a:solidFill>
                  <a:srgbClr val="374C5D"/>
                </a:solidFill>
                <a:latin typeface="Arial" panose="020B0604020202020204"/>
                <a:ea typeface="微软雅黑" panose="020B0503020204020204" pitchFamily="34" charset="-122"/>
                <a:sym typeface="Arial" panose="020B0604020202020204"/>
              </a:endParaRPr>
            </a:p>
          </p:txBody>
        </p:sp>
      </p:grpSp>
      <p:sp>
        <p:nvSpPr>
          <p:cNvPr id="54" name="内容占位符 2"/>
          <p:cNvSpPr>
            <a:spLocks noGrp="1"/>
          </p:cNvSpPr>
          <p:nvPr/>
        </p:nvSpPr>
        <p:spPr bwMode="auto">
          <a:xfrm>
            <a:off x="1846580" y="3125470"/>
            <a:ext cx="6372860" cy="397510"/>
          </a:xfrm>
          <a:prstGeom prst="rect">
            <a:avLst/>
          </a:prstGeom>
          <a:noFill/>
          <a:ln>
            <a:miter lim="800000"/>
          </a:ln>
        </p:spPr>
        <p:txBody>
          <a:bodyPr vert="horz" wrap="square" lIns="68580" tIns="34290" rIns="68580" bIns="34290" numCol="1" rtlCol="0" anchor="t" anchorCtr="0" compatLnSpc="1">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How will people act in the modified Chicken Game? What are their rationales? </a:t>
            </a:r>
            <a:endParaRPr lang="en-US" altLang="zh-CN"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p:txBody>
      </p:sp>
      <p:sp>
        <p:nvSpPr>
          <p:cNvPr id="55" name="内容占位符 2"/>
          <p:cNvSpPr>
            <a:spLocks noGrp="1"/>
          </p:cNvSpPr>
          <p:nvPr/>
        </p:nvSpPr>
        <p:spPr bwMode="auto">
          <a:xfrm>
            <a:off x="1858010" y="4141470"/>
            <a:ext cx="7188835" cy="535940"/>
          </a:xfrm>
          <a:prstGeom prst="rect">
            <a:avLst/>
          </a:prstGeom>
          <a:noFill/>
          <a:ln>
            <a:miter lim="800000"/>
          </a:ln>
        </p:spPr>
        <p:txBody>
          <a:bodyPr vert="horz" wrap="square" lIns="68580" tIns="34290" rIns="68580" bIns="34290" numCol="1" rtlCol="0" anchor="t" anchorCtr="0" compatLnSpc="1">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Can the additional rules in the game influence people’s decision-making and force them to avoid risk-taking choices and choose the Nash equilibrium?</a:t>
            </a:r>
            <a:endParaRPr lang="en-US" altLang="zh-CN"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p:txBody>
      </p:sp>
      <p:grpSp>
        <p:nvGrpSpPr>
          <p:cNvPr id="17" name="组合 16"/>
          <p:cNvGrpSpPr/>
          <p:nvPr/>
        </p:nvGrpSpPr>
        <p:grpSpPr>
          <a:xfrm>
            <a:off x="237490" y="410845"/>
            <a:ext cx="788670" cy="782955"/>
            <a:chOff x="3710" y="5019"/>
            <a:chExt cx="2527" cy="2507"/>
          </a:xfrm>
        </p:grpSpPr>
        <p:sp>
          <p:nvSpPr>
            <p:cNvPr id="2" name="泪滴形 1"/>
            <p:cNvSpPr/>
            <p:nvPr/>
          </p:nvSpPr>
          <p:spPr>
            <a:xfrm>
              <a:off x="3710" y="6204"/>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6" name="泪滴形 5"/>
            <p:cNvSpPr/>
            <p:nvPr/>
          </p:nvSpPr>
          <p:spPr>
            <a:xfrm flipH="1" flipV="1">
              <a:off x="49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8" name="泪滴形 7"/>
            <p:cNvSpPr/>
            <p:nvPr/>
          </p:nvSpPr>
          <p:spPr>
            <a:xfrm flipV="1">
              <a:off x="37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9" name="泪滴形 8"/>
            <p:cNvSpPr/>
            <p:nvPr/>
          </p:nvSpPr>
          <p:spPr>
            <a:xfrm flipH="1">
              <a:off x="4917" y="6206"/>
              <a:ext cx="1320" cy="1320"/>
            </a:xfrm>
            <a:prstGeom prst="teardrop">
              <a:avLst/>
            </a:prstGeom>
            <a:gradFill>
              <a:gsLst>
                <a:gs pos="0">
                  <a:schemeClr val="accent1">
                    <a:lumMod val="5000"/>
                    <a:lumOff val="95000"/>
                  </a:schemeClr>
                </a:gs>
                <a:gs pos="100000">
                  <a:schemeClr val="accent1">
                    <a:lumMod val="20000"/>
                    <a:lumOff val="8000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12" name="内容占位符 2"/>
          <p:cNvSpPr>
            <a:spLocks noGrp="1"/>
          </p:cNvSpPr>
          <p:nvPr/>
        </p:nvSpPr>
        <p:spPr>
          <a:xfrm>
            <a:off x="1088390" y="353060"/>
            <a:ext cx="7375525" cy="78867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algn="l" fontAlgn="auto">
              <a:spcAft>
                <a:spcPts val="0"/>
              </a:spcAft>
              <a:buClrTx/>
              <a:buSzTx/>
              <a:buFont typeface="Arial" panose="020B0604020202020204"/>
              <a:buNone/>
              <a:defRPr/>
            </a:pPr>
            <a:r>
              <a:rPr lang="en-US" altLang="zh-CN" sz="2400" dirty="0">
                <a:solidFill>
                  <a:srgbClr val="2A466A"/>
                </a:solidFill>
                <a:latin typeface="Arial" panose="020B0604020202020204"/>
                <a:ea typeface="微软雅黑" panose="020B0503020204020204" pitchFamily="34" charset="-122"/>
                <a:sym typeface="Arial" panose="020B0604020202020204"/>
              </a:rPr>
              <a:t>Research questions</a:t>
            </a:r>
            <a:endParaRPr lang="en-US" altLang="zh-CN" sz="2400" dirty="0">
              <a:solidFill>
                <a:srgbClr val="2A466A"/>
              </a:solidFill>
              <a:latin typeface="Arial" panose="020B0604020202020204"/>
              <a:ea typeface="微软雅黑" panose="020B0503020204020204" pitchFamily="34" charset="-122"/>
              <a:sym typeface="Arial" panose="020B0604020202020204"/>
            </a:endParaRPr>
          </a:p>
        </p:txBody>
      </p:sp>
    </p:spTree>
  </p:cSld>
  <p:clrMapOvr>
    <a:masterClrMapping/>
  </p:clrMapOvr>
  <p:transition spd="med" advTm="3000">
    <p:pull/>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4" grpId="0" animBg="1"/>
      <p:bldP spid="5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37490" y="410845"/>
            <a:ext cx="788670" cy="782955"/>
            <a:chOff x="3710" y="5019"/>
            <a:chExt cx="2527" cy="2507"/>
          </a:xfrm>
        </p:grpSpPr>
        <p:sp>
          <p:nvSpPr>
            <p:cNvPr id="2" name="泪滴形 1"/>
            <p:cNvSpPr/>
            <p:nvPr/>
          </p:nvSpPr>
          <p:spPr>
            <a:xfrm>
              <a:off x="3710" y="6204"/>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3" name="泪滴形 2"/>
            <p:cNvSpPr/>
            <p:nvPr/>
          </p:nvSpPr>
          <p:spPr>
            <a:xfrm flipH="1" flipV="1">
              <a:off x="49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8" name="泪滴形 7"/>
            <p:cNvSpPr/>
            <p:nvPr/>
          </p:nvSpPr>
          <p:spPr>
            <a:xfrm flipV="1">
              <a:off x="37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9" name="泪滴形 8"/>
            <p:cNvSpPr/>
            <p:nvPr/>
          </p:nvSpPr>
          <p:spPr>
            <a:xfrm flipH="1">
              <a:off x="4917" y="6206"/>
              <a:ext cx="1320" cy="1320"/>
            </a:xfrm>
            <a:prstGeom prst="teardrop">
              <a:avLst/>
            </a:prstGeom>
            <a:gradFill>
              <a:gsLst>
                <a:gs pos="0">
                  <a:schemeClr val="accent1">
                    <a:lumMod val="5000"/>
                    <a:lumOff val="95000"/>
                  </a:schemeClr>
                </a:gs>
                <a:gs pos="100000">
                  <a:schemeClr val="accent1">
                    <a:lumMod val="20000"/>
                    <a:lumOff val="8000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11" name="内容占位符 2"/>
          <p:cNvSpPr>
            <a:spLocks noGrp="1"/>
          </p:cNvSpPr>
          <p:nvPr/>
        </p:nvSpPr>
        <p:spPr>
          <a:xfrm>
            <a:off x="1088390" y="353060"/>
            <a:ext cx="4036060" cy="95885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 typeface="Arial" panose="020B0604020202020204"/>
              <a:buNone/>
              <a:defRPr/>
            </a:pPr>
            <a:r>
              <a:rPr lang="en-US" altLang="zh-CN" sz="2400" dirty="0">
                <a:solidFill>
                  <a:srgbClr val="2A466A"/>
                </a:solidFill>
                <a:latin typeface="Arial" panose="020B0604020202020204"/>
                <a:ea typeface="微软雅黑" panose="020B0503020204020204" pitchFamily="34" charset="-122"/>
                <a:sym typeface="Arial" panose="020B0604020202020204"/>
              </a:rPr>
              <a:t>Importance of the questions</a:t>
            </a:r>
            <a:endParaRPr lang="en-US" altLang="zh-CN" sz="2400" dirty="0">
              <a:solidFill>
                <a:srgbClr val="2A466A"/>
              </a:solidFill>
              <a:latin typeface="Arial" panose="020B0604020202020204"/>
              <a:ea typeface="微软雅黑" panose="020B0503020204020204" pitchFamily="34" charset="-122"/>
              <a:sym typeface="Arial" panose="020B0604020202020204"/>
            </a:endParaRPr>
          </a:p>
        </p:txBody>
      </p:sp>
      <p:sp>
        <p:nvSpPr>
          <p:cNvPr id="10" name="文本框 9"/>
          <p:cNvSpPr txBox="1"/>
          <p:nvPr/>
        </p:nvSpPr>
        <p:spPr>
          <a:xfrm>
            <a:off x="830580" y="1222375"/>
            <a:ext cx="5663565" cy="3193415"/>
          </a:xfrm>
          <a:prstGeom prst="rect">
            <a:avLst/>
          </a:prstGeom>
          <a:noFill/>
        </p:spPr>
        <p:txBody>
          <a:bodyPr wrap="square" rtlCol="0" anchor="t">
            <a:noAutofit/>
          </a:bodyPr>
          <a:p>
            <a:pPr defTabSz="685800" fontAlgn="auto">
              <a:lnSpc>
                <a:spcPct val="90000"/>
              </a:lnSpc>
              <a:spcBef>
                <a:spcPts val="750"/>
              </a:spcBef>
              <a:spcAft>
                <a:spcPts val="0"/>
              </a:spcAft>
              <a:buClrTx/>
              <a:buSzTx/>
              <a:buFont typeface="Arial" panose="020B0604020202020204"/>
              <a:defRPr/>
            </a:pPr>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Nash equilibria are often based on the assumption that players are rational, but in real-world applications, players are sometimes willing to take risks in pursuit of maximum profit. </a:t>
            </a:r>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a:p>
            <a:pPr defTabSz="685800" fontAlgn="auto">
              <a:lnSpc>
                <a:spcPct val="90000"/>
              </a:lnSpc>
              <a:spcBef>
                <a:spcPts val="750"/>
              </a:spcBef>
              <a:spcAft>
                <a:spcPts val="0"/>
              </a:spcAft>
              <a:buClrTx/>
              <a:buSzTx/>
              <a:buFont typeface="Arial" panose="020B0604020202020204"/>
              <a:defRPr/>
            </a:pPr>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For example, in the Chicken Game, the solution obtained by using Nash equilibrium is that both sides choose chicken, but </a:t>
            </a:r>
            <a:r>
              <a:rPr lang="en-US" sz="1600" b="1"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one side may bet that the opposite side is rational and will choose chicken</a:t>
            </a:r>
            <a:r>
              <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 Based on this assumption, he will choose Dave to maximize his own payoff. This can result in a decrease in both the payoff of the rational players and the total payoff.</a:t>
            </a:r>
            <a:endParaRPr 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p:txBody>
      </p:sp>
      <p:pic>
        <p:nvPicPr>
          <p:cNvPr id="5" name="图片 4"/>
          <p:cNvPicPr>
            <a:picLocks noChangeAspect="1"/>
          </p:cNvPicPr>
          <p:nvPr>
            <p:custDataLst>
              <p:tags r:id="rId1"/>
            </p:custDataLst>
          </p:nvPr>
        </p:nvPicPr>
        <p:blipFill>
          <a:blip r:embed="rId2"/>
          <a:stretch>
            <a:fillRect/>
          </a:stretch>
        </p:blipFill>
        <p:spPr>
          <a:xfrm>
            <a:off x="6390640" y="3153410"/>
            <a:ext cx="2660650" cy="1892300"/>
          </a:xfrm>
          <a:prstGeom prst="rect">
            <a:avLst/>
          </a:prstGeom>
        </p:spPr>
      </p:pic>
    </p:spTree>
  </p:cSld>
  <p:clrMapOvr>
    <a:masterClrMapping/>
  </p:clrMapOvr>
  <p:transition spd="med" advTm="3000">
    <p:pull/>
    <p:sndAc>
      <p:endSnd/>
    </p:sndAc>
  </p:transition>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7103,&quot;width&quot;:7049}"/>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UNIT_PLACING_PICTURE_USER_VIEWPORT" val="{&quot;height&quot;:7103,&quot;width&quot;:7049}"/>
</p:tagLst>
</file>

<file path=ppt/tags/tag18.xml><?xml version="1.0" encoding="utf-8"?>
<p:tagLst xmlns:p="http://schemas.openxmlformats.org/presentationml/2006/main">
  <p:tag name="KSO_WPP_MARK_KEY" val="11c59273-2d7d-49ed-9146-b6f3937bc174"/>
  <p:tag name="COMMONDATA" val="eyJoZGlkIjoiYmM3OGQzYjhiMjZiYTIzMTk2NjE1OTA3NWExMmJjZjg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UNIT_PLACING_PICTURE_USER_VIEWPORT" val="{&quot;height&quot;:7103,&quot;width&quot;:7049}"/>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UNIT_PLACING_PICTURE_USER_VIEWPORT" val="{&quot;height&quot;:7103,&quot;width&quot;:7049}"/>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UNIT_PLACING_PICTURE_USER_VIEWPORT" val="{&quot;height&quot;:7103,&quot;width&quot;:7049}"/>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Template>
  <TotalTime>0</TotalTime>
  <Words>12980</Words>
  <Application>WPS 演示</Application>
  <PresentationFormat>全屏显示(16:9)</PresentationFormat>
  <Paragraphs>187</Paragraphs>
  <Slides>32</Slides>
  <Notes>28</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32</vt:i4>
      </vt:variant>
    </vt:vector>
  </HeadingPairs>
  <TitlesOfParts>
    <vt:vector size="44" baseType="lpstr">
      <vt:lpstr>Arial</vt:lpstr>
      <vt:lpstr>宋体</vt:lpstr>
      <vt:lpstr>Wingdings</vt:lpstr>
      <vt:lpstr>微软雅黑</vt:lpstr>
      <vt:lpstr>Arial</vt:lpstr>
      <vt:lpstr>思源宋体 CN</vt:lpstr>
      <vt:lpstr>Arial Unicode MS</vt:lpstr>
      <vt:lpstr>等线 Light</vt:lpstr>
      <vt:lpstr>等线</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金融</dc:title>
  <dc:creator>第一PPT</dc:creator>
  <cp:keywords>www.1ppt.com</cp:keywords>
  <dc:description>www.1ppt.com</dc:description>
  <cp:lastModifiedBy>The Red Devils</cp:lastModifiedBy>
  <cp:revision>239</cp:revision>
  <dcterms:created xsi:type="dcterms:W3CDTF">2021-08-05T06:29:00Z</dcterms:created>
  <dcterms:modified xsi:type="dcterms:W3CDTF">2023-05-17T04:39:36Z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97C9DB23CBEA402596C37DAADA60CD94_12</vt:lpwstr>
  </property>
  <property fmtid="{D5CDD505-2E9C-101B-9397-08002B2CF9AE}" pid="3" name="KSOProductBuildVer">
    <vt:lpwstr>2052-11.1.0.14309</vt:lpwstr>
  </property>
</Properties>
</file>