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</p:sldIdLst>
  <p:sldSz cx="21599525" cy="32399288"/>
  <p:notesSz cx="7010400" cy="9296400"/>
  <p:defaultTextStyle>
    <a:defPPr>
      <a:defRPr lang="en-US"/>
    </a:defPPr>
    <a:lvl1pPr marL="0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1pPr>
    <a:lvl2pPr marL="1718299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2pPr>
    <a:lvl3pPr marL="3436599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3pPr>
    <a:lvl4pPr marL="5154906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4pPr>
    <a:lvl5pPr marL="6873206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5pPr>
    <a:lvl6pPr marL="8591506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6pPr>
    <a:lvl7pPr marL="10309805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7pPr>
    <a:lvl8pPr marL="12028112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8pPr>
    <a:lvl9pPr marL="13746411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CF2"/>
    <a:srgbClr val="AFCAEB"/>
    <a:srgbClr val="80ABE0"/>
    <a:srgbClr val="3C7FD0"/>
    <a:srgbClr val="17375E"/>
    <a:srgbClr val="FFC000"/>
    <a:srgbClr val="8FE2FF"/>
    <a:srgbClr val="98C4FA"/>
    <a:srgbClr val="FFE285"/>
    <a:srgbClr val="F79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6327" autoAdjust="0"/>
  </p:normalViewPr>
  <p:slideViewPr>
    <p:cSldViewPr showGuides="1">
      <p:cViewPr>
        <p:scale>
          <a:sx n="40" d="100"/>
          <a:sy n="40" d="100"/>
        </p:scale>
        <p:origin x="4248" y="-80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10064813"/>
            <a:ext cx="18359596" cy="6944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929" y="18359597"/>
            <a:ext cx="15119668" cy="82798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0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05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0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1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14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21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419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6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1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59656" y="1297515"/>
            <a:ext cx="4859893" cy="276443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976" y="1297515"/>
            <a:ext cx="14219687" cy="276443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13" y="20819556"/>
            <a:ext cx="18359596" cy="6434859"/>
          </a:xfrm>
        </p:spPr>
        <p:txBody>
          <a:bodyPr anchor="t"/>
          <a:lstStyle>
            <a:lvl1pPr algn="l">
              <a:defRPr sz="107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213" y="13732231"/>
            <a:ext cx="18359596" cy="7087344"/>
          </a:xfrm>
        </p:spPr>
        <p:txBody>
          <a:bodyPr anchor="b"/>
          <a:lstStyle>
            <a:lvl1pPr marL="0" indent="0">
              <a:buNone/>
              <a:defRPr sz="5069">
                <a:solidFill>
                  <a:schemeClr val="tx1">
                    <a:tint val="75000"/>
                  </a:schemeClr>
                </a:solidFill>
              </a:defRPr>
            </a:lvl1pPr>
            <a:lvl2pPr marL="1202810" indent="0">
              <a:buNone/>
              <a:defRPr sz="4577">
                <a:solidFill>
                  <a:schemeClr val="tx1">
                    <a:tint val="75000"/>
                  </a:schemeClr>
                </a:solidFill>
              </a:defRPr>
            </a:lvl2pPr>
            <a:lvl3pPr marL="2405619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3pPr>
            <a:lvl4pPr marL="3608434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4pPr>
            <a:lvl5pPr marL="4811244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5pPr>
            <a:lvl6pPr marL="6014054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6pPr>
            <a:lvl7pPr marL="7216864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7pPr>
            <a:lvl8pPr marL="841967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8pPr>
            <a:lvl9pPr marL="96224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76" y="7559834"/>
            <a:ext cx="9539790" cy="21382042"/>
          </a:xfrm>
        </p:spPr>
        <p:txBody>
          <a:bodyPr/>
          <a:lstStyle>
            <a:lvl1pPr>
              <a:defRPr sz="7185"/>
            </a:lvl1pPr>
            <a:lvl2pPr>
              <a:defRPr sz="6102"/>
            </a:lvl2pPr>
            <a:lvl3pPr>
              <a:defRPr sz="5069"/>
            </a:lvl3pPr>
            <a:lvl4pPr>
              <a:defRPr sz="4577"/>
            </a:lvl4pPr>
            <a:lvl5pPr>
              <a:defRPr sz="4577"/>
            </a:lvl5pPr>
            <a:lvl6pPr>
              <a:defRPr sz="4577"/>
            </a:lvl6pPr>
            <a:lvl7pPr>
              <a:defRPr sz="4577"/>
            </a:lvl7pPr>
            <a:lvl8pPr>
              <a:defRPr sz="4577"/>
            </a:lvl8pPr>
            <a:lvl9pPr>
              <a:defRPr sz="45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9759" y="7559834"/>
            <a:ext cx="9539790" cy="21382042"/>
          </a:xfrm>
        </p:spPr>
        <p:txBody>
          <a:bodyPr/>
          <a:lstStyle>
            <a:lvl1pPr>
              <a:defRPr sz="7185"/>
            </a:lvl1pPr>
            <a:lvl2pPr>
              <a:defRPr sz="6102"/>
            </a:lvl2pPr>
            <a:lvl3pPr>
              <a:defRPr sz="5069"/>
            </a:lvl3pPr>
            <a:lvl4pPr>
              <a:defRPr sz="4577"/>
            </a:lvl4pPr>
            <a:lvl5pPr>
              <a:defRPr sz="4577"/>
            </a:lvl5pPr>
            <a:lvl6pPr>
              <a:defRPr sz="4577"/>
            </a:lvl6pPr>
            <a:lvl7pPr>
              <a:defRPr sz="4577"/>
            </a:lvl7pPr>
            <a:lvl8pPr>
              <a:defRPr sz="4577"/>
            </a:lvl8pPr>
            <a:lvl9pPr>
              <a:defRPr sz="45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77" y="7252353"/>
            <a:ext cx="9543540" cy="3022445"/>
          </a:xfrm>
        </p:spPr>
        <p:txBody>
          <a:bodyPr anchor="b"/>
          <a:lstStyle>
            <a:lvl1pPr marL="0" indent="0">
              <a:buNone/>
              <a:defRPr sz="6102" b="1"/>
            </a:lvl1pPr>
            <a:lvl2pPr marL="1202810" indent="0">
              <a:buNone/>
              <a:defRPr sz="5069" b="1"/>
            </a:lvl2pPr>
            <a:lvl3pPr marL="2405619" indent="0">
              <a:buNone/>
              <a:defRPr sz="4577" b="1"/>
            </a:lvl3pPr>
            <a:lvl4pPr marL="3608434" indent="0">
              <a:buNone/>
              <a:defRPr sz="4134" b="1"/>
            </a:lvl4pPr>
            <a:lvl5pPr marL="4811244" indent="0">
              <a:buNone/>
              <a:defRPr sz="4134" b="1"/>
            </a:lvl5pPr>
            <a:lvl6pPr marL="6014054" indent="0">
              <a:buNone/>
              <a:defRPr sz="4134" b="1"/>
            </a:lvl6pPr>
            <a:lvl7pPr marL="7216864" indent="0">
              <a:buNone/>
              <a:defRPr sz="4134" b="1"/>
            </a:lvl7pPr>
            <a:lvl8pPr marL="8419678" indent="0">
              <a:buNone/>
              <a:defRPr sz="4134" b="1"/>
            </a:lvl8pPr>
            <a:lvl9pPr marL="9622488" indent="0">
              <a:buNone/>
              <a:defRPr sz="4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977" y="10274798"/>
            <a:ext cx="9543540" cy="18667078"/>
          </a:xfrm>
        </p:spPr>
        <p:txBody>
          <a:bodyPr/>
          <a:lstStyle>
            <a:lvl1pPr>
              <a:defRPr sz="6102"/>
            </a:lvl1pPr>
            <a:lvl2pPr>
              <a:defRPr sz="5069"/>
            </a:lvl2pPr>
            <a:lvl3pPr>
              <a:defRPr sz="4577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259" y="7252353"/>
            <a:ext cx="9547290" cy="3022445"/>
          </a:xfrm>
        </p:spPr>
        <p:txBody>
          <a:bodyPr anchor="b"/>
          <a:lstStyle>
            <a:lvl1pPr marL="0" indent="0">
              <a:buNone/>
              <a:defRPr sz="6102" b="1"/>
            </a:lvl1pPr>
            <a:lvl2pPr marL="1202810" indent="0">
              <a:buNone/>
              <a:defRPr sz="5069" b="1"/>
            </a:lvl2pPr>
            <a:lvl3pPr marL="2405619" indent="0">
              <a:buNone/>
              <a:defRPr sz="4577" b="1"/>
            </a:lvl3pPr>
            <a:lvl4pPr marL="3608434" indent="0">
              <a:buNone/>
              <a:defRPr sz="4134" b="1"/>
            </a:lvl4pPr>
            <a:lvl5pPr marL="4811244" indent="0">
              <a:buNone/>
              <a:defRPr sz="4134" b="1"/>
            </a:lvl5pPr>
            <a:lvl6pPr marL="6014054" indent="0">
              <a:buNone/>
              <a:defRPr sz="4134" b="1"/>
            </a:lvl6pPr>
            <a:lvl7pPr marL="7216864" indent="0">
              <a:buNone/>
              <a:defRPr sz="4134" b="1"/>
            </a:lvl7pPr>
            <a:lvl8pPr marL="8419678" indent="0">
              <a:buNone/>
              <a:defRPr sz="4134" b="1"/>
            </a:lvl8pPr>
            <a:lvl9pPr marL="9622488" indent="0">
              <a:buNone/>
              <a:defRPr sz="4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259" y="10274798"/>
            <a:ext cx="9547290" cy="18667078"/>
          </a:xfrm>
        </p:spPr>
        <p:txBody>
          <a:bodyPr/>
          <a:lstStyle>
            <a:lvl1pPr>
              <a:defRPr sz="6102"/>
            </a:lvl1pPr>
            <a:lvl2pPr>
              <a:defRPr sz="5069"/>
            </a:lvl2pPr>
            <a:lvl3pPr>
              <a:defRPr sz="4577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980" y="1289984"/>
            <a:ext cx="7106094" cy="5489879"/>
          </a:xfrm>
        </p:spPr>
        <p:txBody>
          <a:bodyPr anchor="b"/>
          <a:lstStyle>
            <a:lvl1pPr algn="l">
              <a:defRPr sz="50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4815" y="1290004"/>
            <a:ext cx="12074734" cy="27651892"/>
          </a:xfrm>
        </p:spPr>
        <p:txBody>
          <a:bodyPr/>
          <a:lstStyle>
            <a:lvl1pPr>
              <a:defRPr sz="8218"/>
            </a:lvl1pPr>
            <a:lvl2pPr>
              <a:defRPr sz="7185"/>
            </a:lvl2pPr>
            <a:lvl3pPr>
              <a:defRPr sz="6102"/>
            </a:lvl3pPr>
            <a:lvl4pPr>
              <a:defRPr sz="5069"/>
            </a:lvl4pPr>
            <a:lvl5pPr>
              <a:defRPr sz="5069"/>
            </a:lvl5pPr>
            <a:lvl6pPr>
              <a:defRPr sz="5069"/>
            </a:lvl6pPr>
            <a:lvl7pPr>
              <a:defRPr sz="5069"/>
            </a:lvl7pPr>
            <a:lvl8pPr>
              <a:defRPr sz="5069"/>
            </a:lvl8pPr>
            <a:lvl9pPr>
              <a:defRPr sz="50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980" y="6779883"/>
            <a:ext cx="7106094" cy="22162013"/>
          </a:xfrm>
        </p:spPr>
        <p:txBody>
          <a:bodyPr/>
          <a:lstStyle>
            <a:lvl1pPr marL="0" indent="0">
              <a:buNone/>
              <a:defRPr sz="3543"/>
            </a:lvl1pPr>
            <a:lvl2pPr marL="1202810" indent="0">
              <a:buNone/>
              <a:defRPr sz="3100"/>
            </a:lvl2pPr>
            <a:lvl3pPr marL="2405619" indent="0">
              <a:buNone/>
              <a:defRPr sz="2559"/>
            </a:lvl3pPr>
            <a:lvl4pPr marL="3608434" indent="0">
              <a:buNone/>
              <a:defRPr sz="2559"/>
            </a:lvl4pPr>
            <a:lvl5pPr marL="4811244" indent="0">
              <a:buNone/>
              <a:defRPr sz="2559"/>
            </a:lvl5pPr>
            <a:lvl6pPr marL="6014054" indent="0">
              <a:buNone/>
              <a:defRPr sz="2559"/>
            </a:lvl6pPr>
            <a:lvl7pPr marL="7216864" indent="0">
              <a:buNone/>
              <a:defRPr sz="2559"/>
            </a:lvl7pPr>
            <a:lvl8pPr marL="8419678" indent="0">
              <a:buNone/>
              <a:defRPr sz="2559"/>
            </a:lvl8pPr>
            <a:lvl9pPr marL="9622488" indent="0">
              <a:buNone/>
              <a:defRPr sz="2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657" y="22679522"/>
            <a:ext cx="12959715" cy="2677441"/>
          </a:xfrm>
        </p:spPr>
        <p:txBody>
          <a:bodyPr anchor="b"/>
          <a:lstStyle>
            <a:lvl1pPr algn="l">
              <a:defRPr sz="50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3657" y="2894924"/>
            <a:ext cx="12959715" cy="19439573"/>
          </a:xfrm>
        </p:spPr>
        <p:txBody>
          <a:bodyPr/>
          <a:lstStyle>
            <a:lvl1pPr marL="0" indent="0">
              <a:buNone/>
              <a:defRPr sz="8218"/>
            </a:lvl1pPr>
            <a:lvl2pPr marL="1202810" indent="0">
              <a:buNone/>
              <a:defRPr sz="7185"/>
            </a:lvl2pPr>
            <a:lvl3pPr marL="2405619" indent="0">
              <a:buNone/>
              <a:defRPr sz="6102"/>
            </a:lvl3pPr>
            <a:lvl4pPr marL="3608434" indent="0">
              <a:buNone/>
              <a:defRPr sz="5069"/>
            </a:lvl4pPr>
            <a:lvl5pPr marL="4811244" indent="0">
              <a:buNone/>
              <a:defRPr sz="5069"/>
            </a:lvl5pPr>
            <a:lvl6pPr marL="6014054" indent="0">
              <a:buNone/>
              <a:defRPr sz="5069"/>
            </a:lvl6pPr>
            <a:lvl7pPr marL="7216864" indent="0">
              <a:buNone/>
              <a:defRPr sz="5069"/>
            </a:lvl7pPr>
            <a:lvl8pPr marL="8419678" indent="0">
              <a:buNone/>
              <a:defRPr sz="5069"/>
            </a:lvl8pPr>
            <a:lvl9pPr marL="9622488" indent="0">
              <a:buNone/>
              <a:defRPr sz="506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3657" y="25356966"/>
            <a:ext cx="12959715" cy="3802416"/>
          </a:xfrm>
        </p:spPr>
        <p:txBody>
          <a:bodyPr/>
          <a:lstStyle>
            <a:lvl1pPr marL="0" indent="0">
              <a:buNone/>
              <a:defRPr sz="3543"/>
            </a:lvl1pPr>
            <a:lvl2pPr marL="1202810" indent="0">
              <a:buNone/>
              <a:defRPr sz="3100"/>
            </a:lvl2pPr>
            <a:lvl3pPr marL="2405619" indent="0">
              <a:buNone/>
              <a:defRPr sz="2559"/>
            </a:lvl3pPr>
            <a:lvl4pPr marL="3608434" indent="0">
              <a:buNone/>
              <a:defRPr sz="2559"/>
            </a:lvl4pPr>
            <a:lvl5pPr marL="4811244" indent="0">
              <a:buNone/>
              <a:defRPr sz="2559"/>
            </a:lvl5pPr>
            <a:lvl6pPr marL="6014054" indent="0">
              <a:buNone/>
              <a:defRPr sz="2559"/>
            </a:lvl6pPr>
            <a:lvl7pPr marL="7216864" indent="0">
              <a:buNone/>
              <a:defRPr sz="2559"/>
            </a:lvl7pPr>
            <a:lvl8pPr marL="8419678" indent="0">
              <a:buNone/>
              <a:defRPr sz="2559"/>
            </a:lvl8pPr>
            <a:lvl9pPr marL="9622488" indent="0">
              <a:buNone/>
              <a:defRPr sz="2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976" y="1297460"/>
            <a:ext cx="19439573" cy="5399881"/>
          </a:xfrm>
          <a:prstGeom prst="rect">
            <a:avLst/>
          </a:prstGeom>
        </p:spPr>
        <p:txBody>
          <a:bodyPr vert="horz" lIns="488843" tIns="244422" rIns="488843" bIns="24442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76" y="7559834"/>
            <a:ext cx="19439573" cy="21382042"/>
          </a:xfrm>
          <a:prstGeom prst="rect">
            <a:avLst/>
          </a:prstGeom>
        </p:spPr>
        <p:txBody>
          <a:bodyPr vert="horz" lIns="488843" tIns="244422" rIns="488843" bIns="244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9976" y="30029385"/>
            <a:ext cx="5039889" cy="1724950"/>
          </a:xfrm>
          <a:prstGeom prst="rect">
            <a:avLst/>
          </a:prstGeom>
        </p:spPr>
        <p:txBody>
          <a:bodyPr vert="horz" lIns="488843" tIns="244422" rIns="488843" bIns="244422" rtlCol="0" anchor="ctr"/>
          <a:lstStyle>
            <a:lvl1pPr algn="l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BA43-0F7D-4033-AB9D-92078B0AF92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79838" y="30029385"/>
            <a:ext cx="6839850" cy="1724950"/>
          </a:xfrm>
          <a:prstGeom prst="rect">
            <a:avLst/>
          </a:prstGeom>
        </p:spPr>
        <p:txBody>
          <a:bodyPr vert="horz" lIns="488843" tIns="244422" rIns="488843" bIns="244422" rtlCol="0" anchor="ctr"/>
          <a:lstStyle>
            <a:lvl1pPr algn="ct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9660" y="30029385"/>
            <a:ext cx="5039889" cy="1724950"/>
          </a:xfrm>
          <a:prstGeom prst="rect">
            <a:avLst/>
          </a:prstGeom>
        </p:spPr>
        <p:txBody>
          <a:bodyPr vert="horz" lIns="488843" tIns="244422" rIns="488843" bIns="244422" rtlCol="0" anchor="ctr"/>
          <a:lstStyle>
            <a:lvl1pPr algn="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05619" rtl="0" eaLnBrk="1" latinLnBrk="0" hangingPunct="1">
        <a:spcBef>
          <a:spcPct val="0"/>
        </a:spcBef>
        <a:buNone/>
        <a:defRPr sz="117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2107" indent="-902107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8218" kern="1200">
          <a:solidFill>
            <a:schemeClr val="tx1"/>
          </a:solidFill>
          <a:latin typeface="+mn-lt"/>
          <a:ea typeface="+mn-ea"/>
          <a:cs typeface="+mn-cs"/>
        </a:defRPr>
      </a:lvl1pPr>
      <a:lvl2pPr marL="1954569" indent="-751759" algn="l" defTabSz="2405619" rtl="0" eaLnBrk="1" latinLnBrk="0" hangingPunct="1">
        <a:spcBef>
          <a:spcPct val="20000"/>
        </a:spcBef>
        <a:buFont typeface="Arial" panose="020B0604020202020204" pitchFamily="34" charset="0"/>
        <a:buChar char="–"/>
        <a:defRPr sz="7185" kern="1200">
          <a:solidFill>
            <a:schemeClr val="tx1"/>
          </a:solidFill>
          <a:latin typeface="+mn-lt"/>
          <a:ea typeface="+mn-ea"/>
          <a:cs typeface="+mn-cs"/>
        </a:defRPr>
      </a:lvl2pPr>
      <a:lvl3pPr marL="3007030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6102" kern="1200">
          <a:solidFill>
            <a:schemeClr val="tx1"/>
          </a:solidFill>
          <a:latin typeface="+mn-lt"/>
          <a:ea typeface="+mn-ea"/>
          <a:cs typeface="+mn-cs"/>
        </a:defRPr>
      </a:lvl3pPr>
      <a:lvl4pPr marL="4209839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–"/>
        <a:defRPr sz="5069" kern="1200">
          <a:solidFill>
            <a:schemeClr val="tx1"/>
          </a:solidFill>
          <a:latin typeface="+mn-lt"/>
          <a:ea typeface="+mn-ea"/>
          <a:cs typeface="+mn-cs"/>
        </a:defRPr>
      </a:lvl4pPr>
      <a:lvl5pPr marL="5412649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»"/>
        <a:defRPr sz="5069" kern="1200">
          <a:solidFill>
            <a:schemeClr val="tx1"/>
          </a:solidFill>
          <a:latin typeface="+mn-lt"/>
          <a:ea typeface="+mn-ea"/>
          <a:cs typeface="+mn-cs"/>
        </a:defRPr>
      </a:lvl5pPr>
      <a:lvl6pPr marL="6615458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69" kern="1200">
          <a:solidFill>
            <a:schemeClr val="tx1"/>
          </a:solidFill>
          <a:latin typeface="+mn-lt"/>
          <a:ea typeface="+mn-ea"/>
          <a:cs typeface="+mn-cs"/>
        </a:defRPr>
      </a:lvl6pPr>
      <a:lvl7pPr marL="7818274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69" kern="1200">
          <a:solidFill>
            <a:schemeClr val="tx1"/>
          </a:solidFill>
          <a:latin typeface="+mn-lt"/>
          <a:ea typeface="+mn-ea"/>
          <a:cs typeface="+mn-cs"/>
        </a:defRPr>
      </a:lvl7pPr>
      <a:lvl8pPr marL="9021083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69" kern="1200">
          <a:solidFill>
            <a:schemeClr val="tx1"/>
          </a:solidFill>
          <a:latin typeface="+mn-lt"/>
          <a:ea typeface="+mn-ea"/>
          <a:cs typeface="+mn-cs"/>
        </a:defRPr>
      </a:lvl8pPr>
      <a:lvl9pPr marL="10223893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1pPr>
      <a:lvl2pPr marL="1202810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2pPr>
      <a:lvl3pPr marL="2405619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3pPr>
      <a:lvl4pPr marL="3608434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44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5pPr>
      <a:lvl6pPr marL="6014054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6pPr>
      <a:lvl7pPr marL="7216864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7pPr>
      <a:lvl8pPr marL="8419678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8pPr>
      <a:lvl9pPr marL="9622488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686" y="3819814"/>
            <a:ext cx="6444989" cy="1405672"/>
            <a:chOff x="619494" y="4572000"/>
            <a:chExt cx="10353305" cy="1245397"/>
          </a:xfrm>
        </p:grpSpPr>
        <p:sp>
          <p:nvSpPr>
            <p:cNvPr id="3" name="Rectangle 2"/>
            <p:cNvSpPr/>
            <p:nvPr/>
          </p:nvSpPr>
          <p:spPr>
            <a:xfrm>
              <a:off x="982660" y="4589264"/>
              <a:ext cx="9990139" cy="122813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619494" y="4572000"/>
              <a:ext cx="726332" cy="76417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3028" y="4649324"/>
              <a:ext cx="6807200" cy="659227"/>
            </a:xfrm>
            <a:prstGeom prst="rect">
              <a:avLst/>
            </a:prstGeom>
            <a:noFill/>
          </p:spPr>
          <p:txBody>
            <a:bodyPr wrap="square" lIns="66311" tIns="33155" rIns="66311" bIns="33155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" y="0"/>
            <a:ext cx="21599525" cy="34742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80" tIns="20440" rIns="40880" bIns="20440" rtlCol="0" anchor="ctr"/>
          <a:lstStyle/>
          <a:p>
            <a:pPr algn="ctr"/>
            <a:endParaRPr lang="en-US" sz="3217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451" y="200703"/>
            <a:ext cx="20794674" cy="3026712"/>
          </a:xfrm>
          <a:prstGeom prst="rect">
            <a:avLst/>
          </a:prstGeom>
          <a:noFill/>
        </p:spPr>
        <p:txBody>
          <a:bodyPr wrap="square" lIns="40880" tIns="20440" rIns="40880" bIns="20440" rtlCol="0">
            <a:spAutoFit/>
          </a:bodyPr>
          <a:lstStyle/>
          <a:p>
            <a:pPr algn="ctr">
              <a:spcAft>
                <a:spcPts val="591"/>
              </a:spcAft>
            </a:pPr>
            <a:r>
              <a:rPr lang="en-US" sz="7200" b="1" cap="all" dirty="0">
                <a:solidFill>
                  <a:schemeClr val="bg1"/>
                </a:solidFill>
                <a:latin typeface="Arial Narrow" panose="020B0606020202030204" pitchFamily="34" charset="0"/>
              </a:rPr>
              <a:t>Machine Learning for Transportation Analysis</a:t>
            </a:r>
          </a:p>
          <a:p>
            <a:pPr algn="ctr">
              <a:spcAft>
                <a:spcPts val="591"/>
              </a:spcAft>
            </a:pPr>
            <a:r>
              <a:rPr lang="en-US" sz="7200" b="1" cap="all" dirty="0">
                <a:solidFill>
                  <a:schemeClr val="bg1"/>
                </a:solidFill>
                <a:latin typeface="Arial Narrow" panose="020B0606020202030204" pitchFamily="34" charset="0"/>
              </a:rPr>
              <a:t>Jiayang Hong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STATS </a:t>
            </a:r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201</a:t>
            </a:r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, 202</a:t>
            </a:r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5</a:t>
            </a:r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75145" y="3979502"/>
            <a:ext cx="6272377" cy="1405668"/>
            <a:chOff x="593260" y="10895469"/>
            <a:chExt cx="10379539" cy="1245397"/>
          </a:xfrm>
        </p:grpSpPr>
        <p:sp>
          <p:nvSpPr>
            <p:cNvPr id="33" name="Rectangle 32"/>
            <p:cNvSpPr/>
            <p:nvPr/>
          </p:nvSpPr>
          <p:spPr>
            <a:xfrm>
              <a:off x="956426" y="10912733"/>
              <a:ext cx="10016373" cy="122813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593260" y="10895469"/>
              <a:ext cx="726332" cy="76417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4106" y="10972784"/>
              <a:ext cx="6807200" cy="659229"/>
            </a:xfrm>
            <a:prstGeom prst="rect">
              <a:avLst/>
            </a:prstGeom>
            <a:noFill/>
          </p:spPr>
          <p:txBody>
            <a:bodyPr wrap="square" lIns="66311" tIns="33155" rIns="66311" bIns="33155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-16103" y="30830045"/>
            <a:ext cx="21577782" cy="15692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311" tIns="33155" rIns="66311" bIns="33155" rtlCol="0" anchor="ctr"/>
          <a:lstStyle/>
          <a:p>
            <a:pPr algn="ctr"/>
            <a:endParaRPr lang="en-US" sz="3217"/>
          </a:p>
        </p:txBody>
      </p:sp>
      <p:grpSp>
        <p:nvGrpSpPr>
          <p:cNvPr id="56" name="Group 55"/>
          <p:cNvGrpSpPr/>
          <p:nvPr/>
        </p:nvGrpSpPr>
        <p:grpSpPr>
          <a:xfrm>
            <a:off x="270722" y="14990605"/>
            <a:ext cx="6444990" cy="1423993"/>
            <a:chOff x="593260" y="10895469"/>
            <a:chExt cx="10379539" cy="1245397"/>
          </a:xfrm>
        </p:grpSpPr>
        <p:sp>
          <p:nvSpPr>
            <p:cNvPr id="57" name="Rectangle 56"/>
            <p:cNvSpPr/>
            <p:nvPr/>
          </p:nvSpPr>
          <p:spPr>
            <a:xfrm>
              <a:off x="956426" y="10912733"/>
              <a:ext cx="10016373" cy="122813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 rot="10800000">
              <a:off x="593260" y="10895469"/>
              <a:ext cx="726332" cy="76417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64105" y="10972800"/>
              <a:ext cx="9177662" cy="650746"/>
            </a:xfrm>
            <a:prstGeom prst="rect">
              <a:avLst/>
            </a:prstGeom>
            <a:noFill/>
          </p:spPr>
          <p:txBody>
            <a:bodyPr wrap="square" lIns="66311" tIns="33155" rIns="66311" bIns="33155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772" y="28719484"/>
            <a:ext cx="2511979" cy="251171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14767304" y="17823672"/>
            <a:ext cx="6052915" cy="1423993"/>
            <a:chOff x="593260" y="10895469"/>
            <a:chExt cx="10379539" cy="1245397"/>
          </a:xfrm>
        </p:grpSpPr>
        <p:sp>
          <p:nvSpPr>
            <p:cNvPr id="36" name="Rectangle 35"/>
            <p:cNvSpPr/>
            <p:nvPr/>
          </p:nvSpPr>
          <p:spPr>
            <a:xfrm>
              <a:off x="956426" y="10912733"/>
              <a:ext cx="10016373" cy="122813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 rot="10800000">
              <a:off x="593260" y="10895469"/>
              <a:ext cx="726332" cy="76417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4106" y="10972800"/>
              <a:ext cx="6807201" cy="650746"/>
            </a:xfrm>
            <a:prstGeom prst="rect">
              <a:avLst/>
            </a:prstGeom>
            <a:noFill/>
          </p:spPr>
          <p:txBody>
            <a:bodyPr wrap="square" lIns="66311" tIns="33155" rIns="66311" bIns="33155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D52CC5-D652-365F-192F-1E4C5A70C699}"/>
              </a:ext>
            </a:extLst>
          </p:cNvPr>
          <p:cNvSpPr txBox="1"/>
          <p:nvPr/>
        </p:nvSpPr>
        <p:spPr>
          <a:xfrm>
            <a:off x="496223" y="5440116"/>
            <a:ext cx="6219489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This project examines how machine learning techniques, including supervised learning, and regression discontinuity (RD) design, can be used to </a:t>
            </a:r>
            <a:r>
              <a:rPr lang="en-GB" sz="4000" dirty="0" err="1"/>
              <a:t>analyze</a:t>
            </a:r>
            <a:r>
              <a:rPr lang="en-GB" sz="4000" dirty="0"/>
              <a:t> transportation policies and their effects. The project focuses on understanding public predicting congestion levels, and evaluating the causal effects of policy interventions.</a:t>
            </a:r>
          </a:p>
          <a:p>
            <a:endParaRPr lang="en-C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8C1B-6202-8941-6222-EDF71A120BA7}"/>
              </a:ext>
            </a:extLst>
          </p:cNvPr>
          <p:cNvSpPr txBox="1"/>
          <p:nvPr/>
        </p:nvSpPr>
        <p:spPr>
          <a:xfrm>
            <a:off x="365699" y="16837830"/>
            <a:ext cx="6335820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This study uses multiple data sources, including the General </a:t>
            </a:r>
            <a:r>
              <a:rPr lang="en-GB" sz="3200" dirty="0" err="1"/>
              <a:t>Modeling</a:t>
            </a:r>
            <a:r>
              <a:rPr lang="en-GB" sz="3200" dirty="0"/>
              <a:t> Network Specification (GMNS) dataset for transportation networks, and a simulated dataset for evaluating the impact of congestion pricing.</a:t>
            </a:r>
          </a:p>
          <a:p>
            <a:r>
              <a:rPr lang="en-GB" sz="3200" dirty="0"/>
              <a:t>For prediction, supervised machine learning models, including Random Forest and </a:t>
            </a:r>
            <a:r>
              <a:rPr lang="en-GB" sz="3200" dirty="0" err="1"/>
              <a:t>XGBoost</a:t>
            </a:r>
            <a:r>
              <a:rPr lang="en-GB" sz="3200" dirty="0"/>
              <a:t>, are trained to predict congestion levels. Features such as road capacity, congestion pricing, and adaptive traffic signals are used for training. Model performance is evaluated using RMSE, R², and MAE.</a:t>
            </a:r>
          </a:p>
          <a:p>
            <a:r>
              <a:rPr lang="en-GB" sz="3200" dirty="0"/>
              <a:t>For causal inference, the study applies RD design to examine the impact of congestion pricing exemptions on travel speed. Vehicles above a specific emissions threshold are exempt from congestion pricing, creating a natural cutoff for RD analysis. Robustness checks and sensitivity analyses are conducted to validate the results.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28444-FCAC-2A60-AC74-DF20B7FBE673}"/>
              </a:ext>
            </a:extLst>
          </p:cNvPr>
          <p:cNvSpPr txBox="1"/>
          <p:nvPr/>
        </p:nvSpPr>
        <p:spPr>
          <a:xfrm>
            <a:off x="15494607" y="5760244"/>
            <a:ext cx="6052915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Congestion prediction experiments show that Random Forest slightly outperforms </a:t>
            </a:r>
            <a:r>
              <a:rPr lang="en-GB" sz="3200" dirty="0" err="1"/>
              <a:t>XGBoost</a:t>
            </a:r>
            <a:r>
              <a:rPr lang="en-GB" sz="3200" dirty="0"/>
              <a:t>, achieving an RMSE of 4.04, an R² of 0.913, and an MAE of 2.40 (versus </a:t>
            </a:r>
            <a:r>
              <a:rPr lang="en-GB" sz="3200" dirty="0" err="1"/>
              <a:t>XGBoost’s</a:t>
            </a:r>
            <a:r>
              <a:rPr lang="en-GB" sz="3200" dirty="0"/>
              <a:t> RMSE of 4.07, R² of 0.912, and MAE of 2.43). Feature importance analysis reveals that capacity and free speed are the most influential predictors, with lanes having a smaller yet notable effect.</a:t>
            </a:r>
          </a:p>
          <a:p>
            <a:r>
              <a:rPr lang="en-GB" sz="3200" dirty="0"/>
              <a:t>Regression Discontinuity (RD) analysis indicates that vehicles exempt from congestion pricing travel roughly 2 km/h faster than those subject to fees. Sensitivity checks across multiple bandwidths confirm the robustness of this causal effect, demonstrating a clear policy impact at the emission score cutoff.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45506-16B5-0B3C-B2FD-E6B1E5565908}"/>
              </a:ext>
            </a:extLst>
          </p:cNvPr>
          <p:cNvSpPr txBox="1"/>
          <p:nvPr/>
        </p:nvSpPr>
        <p:spPr>
          <a:xfrm>
            <a:off x="15017066" y="20238869"/>
            <a:ext cx="6191038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Machine learning provides valuable tools for </a:t>
            </a:r>
            <a:r>
              <a:rPr lang="en-GB" sz="3600" dirty="0" err="1"/>
              <a:t>analyzing</a:t>
            </a:r>
            <a:r>
              <a:rPr lang="en-GB" sz="3600" dirty="0"/>
              <a:t> policy impacts in transportation. supervised learning improves congestion forecasting. RD analysis confirms the causal effects of congestion pricing policies on travel speed.</a:t>
            </a:r>
          </a:p>
          <a:p>
            <a:r>
              <a:rPr lang="en-GB" sz="3600" dirty="0"/>
              <a:t>Future research can expand the dataset to include additional policy interventions and explore deep learning approaches for enhanced NLP analysis. The integration of real-world mobility data can further strengthen causal inference studies in transportation planning.</a:t>
            </a:r>
          </a:p>
          <a:p>
            <a:endParaRPr lang="en-CN" sz="3600" dirty="0"/>
          </a:p>
        </p:txBody>
      </p:sp>
      <p:pic>
        <p:nvPicPr>
          <p:cNvPr id="1030" name="Picture 6" descr="RD Analysis">
            <a:extLst>
              <a:ext uri="{FF2B5EF4-FFF2-40B4-BE49-F238E27FC236}">
                <a16:creationId xmlns:a16="http://schemas.microsoft.com/office/drawing/2014/main" id="{66D825C0-B9C0-08F7-CB8C-208B5908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633" y="21579786"/>
            <a:ext cx="8151556" cy="529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E36884-53D6-772C-CA4B-4167A1B8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08" y="5225486"/>
            <a:ext cx="8440275" cy="664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6F2FF53C-3308-8956-9ACC-DDF9F9BE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32" y="13544916"/>
            <a:ext cx="8397743" cy="529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0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388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>Duke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Zeph</dc:creator>
  <cp:lastModifiedBy>嘉阳 洪</cp:lastModifiedBy>
  <cp:revision>117</cp:revision>
  <cp:lastPrinted>2017-04-07T18:24:44Z</cp:lastPrinted>
  <dcterms:created xsi:type="dcterms:W3CDTF">2016-08-15T17:40:52Z</dcterms:created>
  <dcterms:modified xsi:type="dcterms:W3CDTF">2025-02-26T04:51:56Z</dcterms:modified>
</cp:coreProperties>
</file>