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70" r:id="rId5"/>
    <p:sldId id="262" r:id="rId6"/>
    <p:sldId id="272" r:id="rId7"/>
    <p:sldId id="260" r:id="rId8"/>
    <p:sldId id="267" r:id="rId9"/>
    <p:sldId id="268" r:id="rId10"/>
    <p:sldId id="264" r:id="rId11"/>
    <p:sldId id="265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4"/>
    <p:restoredTop sz="94712"/>
  </p:normalViewPr>
  <p:slideViewPr>
    <p:cSldViewPr snapToGrid="0">
      <p:cViewPr varScale="1">
        <p:scale>
          <a:sx n="64" d="100"/>
          <a:sy n="64" d="100"/>
        </p:scale>
        <p:origin x="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6105-D8B6-0AF8-0E66-C6D23211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3C1F7-8CE4-FF33-48F6-5A4E20A87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21F27-BF5E-43FC-F89B-3DCE7D2D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22D5A-F97E-ABC1-14D9-0907A9B3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83DE8-B3D5-0D2B-797B-BE603838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32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FC29F-6DD8-EFD2-2E92-CC0C4ACC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5E773-05AC-4FF2-FE2E-CC858796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88A4-80E9-9509-B497-B40A521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A7863-65AD-CF63-5E49-E775CF1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58245-84F1-963B-317B-F254399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0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DEAC3-51E0-F3F2-6308-815770E2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681CE-717F-5DB3-E5D9-CE8820B2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BAB-8015-A833-14FE-DACE51B0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F1C40-E4B6-E0BC-09F0-563AC567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D31AD-8CBA-3594-6FB6-DBFA5B2F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5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CE0C-F779-6A15-3B79-B64BA4AE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C024C-EB45-6B4E-B88E-65B90073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F5334-BC4A-2DC0-CCA5-DC2E2EF6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A0BBC-F542-4CA4-3E67-8CA8DC5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18FED-653A-D62C-732F-3CF067D8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3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5947-B441-0BE5-405F-EB90B0A7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6D0D2-D47B-6040-DB0D-36C1B94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1688-CB91-ABE4-46B6-9243224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4AB6D-7F29-9C12-7A48-4F620B22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6425C-89C5-2208-8BF9-91AC2589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7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F01D-0A47-C054-26F0-9AF79BF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05BC-4A06-F6F5-F1B7-B6583168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83E50-1D79-7FFC-A599-8DCCA0816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58019-0786-A971-D806-40835A6A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B5F43-4158-C848-3DF5-9777DCFA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98B6F-AE0D-23CA-5672-37A9AF85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15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E2EFB-552F-2831-201F-396FD71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EFE5A-0697-A03C-189A-23BD4919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C3A4C-DA73-03EE-7021-73C79020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ECDA1-6BCD-475A-3AC1-A2ED26045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C1D7D3-281B-967D-5B99-DB73B8E85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C5B4A0-F6D7-BEAF-FED6-4F74E88F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F77D4-D857-6DA5-29CF-C68384F2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A493D-DFE0-8FDE-0886-4CD7C00F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FC8B7-D007-630E-76AC-AE4F00C8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A245F-C940-0D20-8A65-F1147216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FB672-6159-B5E2-2471-C5FCF53B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1ED0AC-E3B2-BFDE-034E-1623AE4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047D9-3C85-3FC6-B431-0DEB504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7DF04A-43D4-DCC3-90A1-5FDA0FB9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5F15E-24BD-0FB1-333B-1D317360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9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DE5D3-B49D-C5E5-DAA4-560E1262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15277-8381-90BE-E3EC-BDD2BF2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6D13B-732F-CD87-02B6-201E43054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023A1-D3F1-951C-29C9-AE262C50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F2A0B-F559-6497-43CE-EC8FE734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792CF-7899-9FF3-CAFC-50BE318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0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7B47-605D-13DF-0084-079D69C6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279B0-C762-4825-594A-60185C82C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37AD3-619C-A43C-CC6E-BF680767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B06CF-710C-E83C-8C8F-14160110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405A4-AD14-2A51-FCB7-D9A59ED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5E0B2-C878-5A5D-64B5-86907B86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0CC8DC-4AF0-5C07-2C04-28BEA2DA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9D3FE-A982-B449-D14B-1E60E668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07CEE-E275-A43F-B873-E77AB998A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586E-BB3A-854F-BED2-3DA3D2976B92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BD6B-C0BB-D7FF-3544-0BEDAD95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4FEF2-A797-59B6-BF10-FCC7278B6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4C96-EC81-314F-B21D-3F1ADE8FCC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709FB-525C-DD30-D041-9D37313219AF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Competitive Game</a:t>
            </a:r>
            <a:r>
              <a:rPr lang="zh-CN" altLang="en-US" sz="4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44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influence of obvious advertisements and the posting order on the competitiveness of SMIs</a:t>
            </a:r>
            <a:r>
              <a:rPr lang="en-US" altLang="zh-CN" sz="50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92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E4E8ED-0D9E-4CCC-B505-AC9E50FF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5A5640-5075-4E1F-9C22-2C31721B9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B0BAD9-8B14-4E2D-803F-8DBB46BD5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E2D93-225F-4017-A5AB-2F474835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0ECBF6-3D1F-46CB-B030-A68AE345C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8B9C5-6ABB-4AE3-B49F-A6F71246B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D13301-01A5-4452-B008-BF41E029F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0FA3BE21-59DA-FDA5-C700-A31131549CFA}"/>
              </a:ext>
            </a:extLst>
          </p:cNvPr>
          <p:cNvSpPr txBox="1">
            <a:spLocks/>
          </p:cNvSpPr>
          <p:nvPr/>
        </p:nvSpPr>
        <p:spPr>
          <a:xfrm>
            <a:off x="841477" y="1500620"/>
            <a:ext cx="5261864" cy="195107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 dirty="0">
                <a:solidFill>
                  <a:schemeClr val="bg1"/>
                </a:solidFill>
              </a:rPr>
              <a:t>Analysis</a:t>
            </a:r>
            <a:r>
              <a:rPr lang="en-US" altLang="zh-CN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16067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FC48DEC-C5C2-234F-C8DF-87B94397C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28" y="939378"/>
            <a:ext cx="6046682" cy="2476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AA429D-73AA-EA7A-2D88-13EED2899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86" y="3711790"/>
            <a:ext cx="6025824" cy="23062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8FED1B-F996-8047-1ADB-F1AEC25C8D1C}"/>
              </a:ext>
            </a:extLst>
          </p:cNvPr>
          <p:cNvSpPr txBox="1"/>
          <p:nvPr/>
        </p:nvSpPr>
        <p:spPr>
          <a:xfrm>
            <a:off x="195087" y="3346223"/>
            <a:ext cx="6102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Dominant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strategy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(No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obvious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ad, No obvious ad)</a:t>
            </a:r>
            <a:endParaRPr lang="zh-CN" altLang="zh-CN" sz="280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9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A3BE21-59DA-FDA5-C700-A31131549CF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zh-CN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311FE1-4258-DE2B-DE7C-511F3B5128DC}"/>
              </a:ext>
            </a:extLst>
          </p:cNvPr>
          <p:cNvSpPr txBox="1"/>
          <p:nvPr/>
        </p:nvSpPr>
        <p:spPr>
          <a:xfrm>
            <a:off x="2019886" y="1958150"/>
            <a:ext cx="81522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Only the competition between two SMIs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is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analyzed in this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research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SMIs analyzed in this research have the same objective conditions. </a:t>
            </a: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3. This research is conducted without considering other subjective factors, which may introduce some bias to the study results.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266700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266700"/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36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98EE1-F057-EC84-8CFF-C4FA2CCA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Akram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Umair, Muhammad Junaid,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Abaid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Ullah Zafar, Zhiwen Li, and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Mingyue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Fan. "Online purchase intention in Chinese social commerce platforms: Being emotional or rational?." </a:t>
            </a:r>
            <a:r>
              <a:rPr lang="en-US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Retailing and Consumer Services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63 (2021): 102669.</a:t>
            </a:r>
          </a:p>
          <a:p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Giles, David C. "How do fan and celebrity identities become established on Twitter? A study of ‘social media natives’ and their followers." </a:t>
            </a:r>
            <a:r>
              <a:rPr lang="en-US" altLang="zh-CN" sz="2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Celebrity studies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8, no. 3 (2017): 445-460.</a:t>
            </a:r>
            <a:endParaRPr lang="en-US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Hajli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Nick, Julian Sims,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Arash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H. Zadeh, and Marie-Odile Richard. "A social commerce investigation of the role of trust in a social networking site on purchase intentions." </a:t>
            </a:r>
            <a:r>
              <a:rPr lang="en-US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Business Research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71 (2017): 133-141. </a:t>
            </a: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Jin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Seung-A. Annie, and Joe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Phua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"Following celebrities’ tweets about brands: The impact of twitter-based electronic word-of-mouth on consumers’ source credibility perception, buying intention, and social identification with celebrities." </a:t>
            </a:r>
            <a:r>
              <a:rPr lang="en-US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advertising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43, no. 2 (2014): 181-195.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Kunz, Michelle B., Brittany Hackworth, Peggy Osborne, and J. Dustin High. "Fans, friends, and followers: Social media in the retailers’ marketing mix." </a:t>
            </a:r>
            <a:r>
              <a:rPr lang="en-US" altLang="zh-CN" sz="2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Applied Business and Economics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12, no. 3 (2011): 61-68.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Liu, Pu,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Mengqi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Li, Dong Dai, and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Lingyun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Guo. “The effects of social commerce environmental characteristics on customers’ purchase intentions: The chain mediating effect of customer-to-customer interaction and customer-perceived value.” </a:t>
            </a:r>
            <a:r>
              <a:rPr lang="en-US" altLang="zh-CN" sz="2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Electronic Commerce Research and Applications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48 (2021): 101073.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Rashid, Rao Muhammad,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Qurat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Ain Rashid, and Abdul Hameed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Pitafi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"Examining the role of social factors and mooring effects as moderators on consumers’ shopping intentions in social commerce environments." SAGE Open 10, no. 3 (2020): 2158244020952073. 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Riaz, Muhammad Usman, Luo Xiao 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Guang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Maria Zafar, Fakhar Shahzad, Muhammad Shahbaz, and Majid Lateef. "Consumers’ purchase intention and decision-making process through social networking sites: a social commerce construct." </a:t>
            </a:r>
            <a:r>
              <a:rPr lang="en-US" altLang="zh-CN" sz="2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Behaviour</a:t>
            </a:r>
            <a:r>
              <a:rPr lang="en-US" altLang="zh-CN" sz="2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 Information Technology 40, no. 1 (2021): 99-115.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Yuan, </a:t>
            </a:r>
            <a:r>
              <a:rPr lang="en-US" altLang="zh-CN" sz="2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Shupei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Chen Lou. "How social media influencers foster relationships with followers: The roles of source credibility and fairness in </a:t>
            </a:r>
            <a:r>
              <a:rPr lang="en-US" altLang="zh-CN" sz="2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parasocial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relationship and product interest." </a:t>
            </a:r>
            <a:r>
              <a:rPr lang="en-US" altLang="zh-CN" sz="2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Journal of Interactive Advertising</a:t>
            </a:r>
            <a:r>
              <a:rPr lang="en-US" altLang="zh-CN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20, no. 2 (2020): 133-147.</a:t>
            </a:r>
            <a:endParaRPr lang="zh-CN" altLang="zh-CN" sz="2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A3BE21-59DA-FDA5-C700-A31131549CF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7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E1B52D9-AE2C-5EFD-6542-5BD2ABA255BE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Thank you   </a:t>
            </a:r>
          </a:p>
        </p:txBody>
      </p:sp>
    </p:spTree>
    <p:extLst>
      <p:ext uri="{BB962C8B-B14F-4D97-AF65-F5344CB8AC3E}">
        <p14:creationId xmlns:p14="http://schemas.microsoft.com/office/powerpoint/2010/main" val="40003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84BA26-E898-AC3A-6300-39DC157F9C28}"/>
              </a:ext>
            </a:extLst>
          </p:cNvPr>
          <p:cNvSpPr txBox="1">
            <a:spLocks/>
          </p:cNvSpPr>
          <p:nvPr/>
        </p:nvSpPr>
        <p:spPr>
          <a:xfrm>
            <a:off x="1497037" y="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introduction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B924358-A64B-E3C6-BCAF-AAD3C2A5B880}"/>
              </a:ext>
            </a:extLst>
          </p:cNvPr>
          <p:cNvSpPr/>
          <p:nvPr/>
        </p:nvSpPr>
        <p:spPr>
          <a:xfrm>
            <a:off x="1308297" y="2181982"/>
            <a:ext cx="2743197" cy="2656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2094010-23F2-4893-69E8-41248C3ED56B}"/>
              </a:ext>
            </a:extLst>
          </p:cNvPr>
          <p:cNvSpPr/>
          <p:nvPr/>
        </p:nvSpPr>
        <p:spPr>
          <a:xfrm>
            <a:off x="8323384" y="1837323"/>
            <a:ext cx="3001108" cy="2935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91710CD-9F55-BE96-7071-128D8CB2A484}"/>
              </a:ext>
            </a:extLst>
          </p:cNvPr>
          <p:cNvSpPr txBox="1">
            <a:spLocks/>
          </p:cNvSpPr>
          <p:nvPr/>
        </p:nvSpPr>
        <p:spPr>
          <a:xfrm>
            <a:off x="1336433" y="2847424"/>
            <a:ext cx="346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endParaRPr kumimoji="1"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901D84E-F527-3276-2EB0-B2C7C83C7195}"/>
              </a:ext>
            </a:extLst>
          </p:cNvPr>
          <p:cNvSpPr/>
          <p:nvPr/>
        </p:nvSpPr>
        <p:spPr>
          <a:xfrm>
            <a:off x="4970584" y="1837323"/>
            <a:ext cx="2433710" cy="2438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C0AFC60-1E10-85E6-3B32-171AAB614C49}"/>
              </a:ext>
            </a:extLst>
          </p:cNvPr>
          <p:cNvSpPr txBox="1">
            <a:spLocks/>
          </p:cNvSpPr>
          <p:nvPr/>
        </p:nvSpPr>
        <p:spPr>
          <a:xfrm>
            <a:off x="5516884" y="2393903"/>
            <a:ext cx="608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SMIs</a:t>
            </a:r>
            <a:endParaRPr kumimoji="1"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D0191D4-6CD7-5DCF-7731-36051884707D}"/>
              </a:ext>
            </a:extLst>
          </p:cNvPr>
          <p:cNvSpPr txBox="1">
            <a:spLocks/>
          </p:cNvSpPr>
          <p:nvPr/>
        </p:nvSpPr>
        <p:spPr>
          <a:xfrm>
            <a:off x="8862650" y="2672193"/>
            <a:ext cx="608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kumimoji="1"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8FDB545-0560-7A58-C189-C1A51D03F349}"/>
              </a:ext>
            </a:extLst>
          </p:cNvPr>
          <p:cNvCxnSpPr/>
          <p:nvPr/>
        </p:nvCxnSpPr>
        <p:spPr>
          <a:xfrm>
            <a:off x="3924886" y="2672193"/>
            <a:ext cx="872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2A73AD8-3C37-D445-AEE9-C2DEC61C21FD}"/>
              </a:ext>
            </a:extLst>
          </p:cNvPr>
          <p:cNvCxnSpPr/>
          <p:nvPr/>
        </p:nvCxnSpPr>
        <p:spPr>
          <a:xfrm>
            <a:off x="7404294" y="3510205"/>
            <a:ext cx="8721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40E77A-E16E-DAC5-AA21-F0ED0D82BA80}"/>
              </a:ext>
            </a:extLst>
          </p:cNvPr>
          <p:cNvCxnSpPr/>
          <p:nvPr/>
        </p:nvCxnSpPr>
        <p:spPr>
          <a:xfrm>
            <a:off x="3685735" y="5106572"/>
            <a:ext cx="48732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B18A4623-0445-136D-EAAE-1806B43E6D2D}"/>
              </a:ext>
            </a:extLst>
          </p:cNvPr>
          <p:cNvSpPr txBox="1">
            <a:spLocks/>
          </p:cNvSpPr>
          <p:nvPr/>
        </p:nvSpPr>
        <p:spPr>
          <a:xfrm>
            <a:off x="5779480" y="4914331"/>
            <a:ext cx="3460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kumimoji="1" lang="zh-CN" alt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BFE955B2-B1CC-36A2-97C0-822D36A3B40F}"/>
              </a:ext>
            </a:extLst>
          </p:cNvPr>
          <p:cNvSpPr txBox="1">
            <a:spLocks/>
          </p:cNvSpPr>
          <p:nvPr/>
        </p:nvSpPr>
        <p:spPr>
          <a:xfrm>
            <a:off x="4234375" y="931367"/>
            <a:ext cx="5373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economic benefits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F3D59B6-2A3C-7B3C-BAB7-2DA3CFB7D1C3}"/>
              </a:ext>
            </a:extLst>
          </p:cNvPr>
          <p:cNvSpPr txBox="1">
            <a:spLocks/>
          </p:cNvSpPr>
          <p:nvPr/>
        </p:nvSpPr>
        <p:spPr>
          <a:xfrm>
            <a:off x="629640" y="630935"/>
            <a:ext cx="5107366" cy="20967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Literature Review</a:t>
            </a:r>
            <a:r>
              <a:rPr lang="en-US" altLang="zh-CN" sz="48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DA076E73-D449-8E6C-ABF7-686EAFE0C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2428926"/>
            <a:ext cx="10843065" cy="22228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2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B22BF2F-2E5B-832C-0653-B2DEA853ACFF}"/>
              </a:ext>
            </a:extLst>
          </p:cNvPr>
          <p:cNvSpPr txBox="1">
            <a:spLocks/>
          </p:cNvSpPr>
          <p:nvPr/>
        </p:nvSpPr>
        <p:spPr>
          <a:xfrm>
            <a:off x="629640" y="630935"/>
            <a:ext cx="5107366" cy="209676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 kern="1200" dirty="0">
                <a:latin typeface="+mj-lt"/>
                <a:ea typeface="+mj-ea"/>
                <a:cs typeface="+mj-cs"/>
              </a:rPr>
              <a:t>Literature Review</a:t>
            </a:r>
            <a:r>
              <a:rPr lang="en-US" altLang="zh-CN" sz="4800" kern="12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zh-CN" sz="4800" kern="1200" dirty="0">
                <a:latin typeface="+mj-lt"/>
                <a:ea typeface="+mj-ea"/>
                <a:cs typeface="+mj-cs"/>
              </a:rPr>
              <a:t> </a:t>
            </a:r>
            <a:endParaRPr kumimoji="1" lang="en-US" altLang="zh-CN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F53B36-9A9D-9F19-BF91-C40691443E8A}"/>
              </a:ext>
            </a:extLst>
          </p:cNvPr>
          <p:cNvSpPr txBox="1"/>
          <p:nvPr/>
        </p:nvSpPr>
        <p:spPr>
          <a:xfrm>
            <a:off x="1448594" y="2135433"/>
            <a:ext cx="89658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b="0" i="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exists a positive correlation between SMIs' intimate self-disclosure and the strength of quasi-social ties.</a:t>
            </a: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b="0" i="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exists a positive correlation between SMIs' credibility and consumers' willingness to purchase endorsed brands. </a:t>
            </a: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2400" b="0" i="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exists a positive correlation between SMIs' credibility and consumers' trust in the brand.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AF3D59B6-2A3C-7B3C-BAB7-2DA3CFB7D1C3}"/>
              </a:ext>
            </a:extLst>
          </p:cNvPr>
          <p:cNvSpPr txBox="1">
            <a:spLocks/>
          </p:cNvSpPr>
          <p:nvPr/>
        </p:nvSpPr>
        <p:spPr>
          <a:xfrm>
            <a:off x="2699679" y="948341"/>
            <a:ext cx="7315200" cy="104318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8E87A6A-A965-BB9F-B9E7-2B799E5CD5C6}"/>
              </a:ext>
            </a:extLst>
          </p:cNvPr>
          <p:cNvSpPr txBox="1">
            <a:spLocks/>
          </p:cNvSpPr>
          <p:nvPr/>
        </p:nvSpPr>
        <p:spPr>
          <a:xfrm>
            <a:off x="878183" y="2226297"/>
            <a:ext cx="10958193" cy="32871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influence of obvious advertisements and the posting order on the competitiveness of SMIs.</a:t>
            </a:r>
          </a:p>
          <a:p>
            <a:pPr algn="l"/>
            <a:endParaRPr lang="zh-CN" altLang="zh-C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does Posting with obvious advertisements affect a SMI’s competitiveness without an obvious posting order?</a:t>
            </a:r>
          </a:p>
          <a:p>
            <a:pPr algn="l"/>
            <a:endParaRPr lang="zh-CN" altLang="zh-C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does Posting with obvious advertisements affect a SMI’s competitiveness with an obvious posting order?</a:t>
            </a:r>
            <a:endParaRPr lang="zh-CN" altLang="zh-C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7F90DAB-2259-57E1-8FD1-72F817DA8F0B}"/>
              </a:ext>
            </a:extLst>
          </p:cNvPr>
          <p:cNvSpPr txBox="1">
            <a:spLocks/>
          </p:cNvSpPr>
          <p:nvPr/>
        </p:nvSpPr>
        <p:spPr>
          <a:xfrm>
            <a:off x="-923779" y="506313"/>
            <a:ext cx="7315200" cy="104318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4800" b="1" dirty="0"/>
              <a:t>Assumptions</a:t>
            </a:r>
            <a:endParaRPr lang="en-US" altLang="zh-CN" sz="48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DEB13-6F6E-1B0F-6E2A-1E38AA9F1CA4}"/>
              </a:ext>
            </a:extLst>
          </p:cNvPr>
          <p:cNvSpPr txBox="1"/>
          <p:nvPr/>
        </p:nvSpPr>
        <p:spPr>
          <a:xfrm>
            <a:off x="1590527" y="2235148"/>
            <a:ext cx="96017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1. SMI accounts is highly similar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 Specific audience preferences are not taken into consideration.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3. SMIA and SMIB have a direct and evident competitive relationship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4. All</a:t>
            </a:r>
            <a:r>
              <a:rPr lang="zh-CN" altLang="en-US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0" i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viewers simultaneously browse and compare the content of both influencers.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0" i="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Long-term financial gains (linked to the favorability of followers) more important than short-term financial gains.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99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2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1" name="Oval 2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2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3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3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4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0FA3BE21-59DA-FDA5-C700-A31131549CFA}"/>
              </a:ext>
            </a:extLst>
          </p:cNvPr>
          <p:cNvSpPr txBox="1">
            <a:spLocks/>
          </p:cNvSpPr>
          <p:nvPr/>
        </p:nvSpPr>
        <p:spPr>
          <a:xfrm>
            <a:off x="626591" y="4790814"/>
            <a:ext cx="5107366" cy="2087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Game model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5728E-B3AE-FABB-FD5E-BE96D70EF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13" y="1255729"/>
            <a:ext cx="7820957" cy="3265248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234F2C4-9D2E-812B-91CE-28007D7B8525}"/>
              </a:ext>
            </a:extLst>
          </p:cNvPr>
          <p:cNvSpPr txBox="1">
            <a:spLocks/>
          </p:cNvSpPr>
          <p:nvPr/>
        </p:nvSpPr>
        <p:spPr>
          <a:xfrm>
            <a:off x="4580096" y="683582"/>
            <a:ext cx="6030477" cy="2087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28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Post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14172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FA3BE21-59DA-FDA5-C700-A31131549CFA}"/>
              </a:ext>
            </a:extLst>
          </p:cNvPr>
          <p:cNvSpPr txBox="1">
            <a:spLocks/>
          </p:cNvSpPr>
          <p:nvPr/>
        </p:nvSpPr>
        <p:spPr>
          <a:xfrm>
            <a:off x="630935" y="630936"/>
            <a:ext cx="5330275" cy="195107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>
                <a:solidFill>
                  <a:schemeClr val="bg1"/>
                </a:solidFill>
              </a:rPr>
              <a:t>Game model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110DB901-C3FE-B466-BEAF-DB262ACF95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756877"/>
            <a:ext cx="5330898" cy="349173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2BB37295-271C-D242-7626-36CB81D1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26" y="3493808"/>
            <a:ext cx="5527889" cy="2592561"/>
          </a:xfrm>
          <a:prstGeom prst="rect">
            <a:avLst/>
          </a:prstGeom>
        </p:spPr>
      </p:pic>
      <p:pic>
        <p:nvPicPr>
          <p:cNvPr id="15" name="内容占位符 4" descr="日历&#10;&#10;描述已自动生成">
            <a:extLst>
              <a:ext uri="{FF2B5EF4-FFF2-40B4-BE49-F238E27FC236}">
                <a16:creationId xmlns:a16="http://schemas.microsoft.com/office/drawing/2014/main" id="{195C7D79-7CE3-ACEA-0139-32567322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17" y="1135538"/>
            <a:ext cx="3302000" cy="19431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B4AF4F8-5F4A-2D05-F4D0-443224301398}"/>
              </a:ext>
            </a:extLst>
          </p:cNvPr>
          <p:cNvSpPr txBox="1"/>
          <p:nvPr/>
        </p:nvSpPr>
        <p:spPr>
          <a:xfrm>
            <a:off x="1917595" y="209081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Post at </a:t>
            </a:r>
            <a:r>
              <a:rPr lang="en-US" altLang="zh-CN" sz="24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different </a:t>
            </a:r>
            <a:r>
              <a:rPr lang="en-US" altLang="zh-CN" sz="24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32979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内容占位符 1">
            <a:extLst>
              <a:ext uri="{FF2B5EF4-FFF2-40B4-BE49-F238E27FC236}">
                <a16:creationId xmlns:a16="http://schemas.microsoft.com/office/drawing/2014/main" id="{1965C2CF-91DC-FAB7-6AA7-9343759F7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8" y="2097662"/>
            <a:ext cx="5330898" cy="349173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AD2DBB2-7BAC-FD42-9D33-64D6E607D0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1" y="2756877"/>
            <a:ext cx="5330898" cy="2065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644BCD1-85B1-6966-8D84-D8980C9A496B}"/>
              </a:ext>
            </a:extLst>
          </p:cNvPr>
          <p:cNvSpPr txBox="1">
            <a:spLocks/>
          </p:cNvSpPr>
          <p:nvPr/>
        </p:nvSpPr>
        <p:spPr>
          <a:xfrm>
            <a:off x="630935" y="630936"/>
            <a:ext cx="5330275" cy="195107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4800" b="1">
                <a:solidFill>
                  <a:schemeClr val="bg1"/>
                </a:solidFill>
              </a:rPr>
              <a:t>Game model  </a:t>
            </a:r>
          </a:p>
        </p:txBody>
      </p:sp>
    </p:spTree>
    <p:extLst>
      <p:ext uri="{BB962C8B-B14F-4D97-AF65-F5344CB8AC3E}">
        <p14:creationId xmlns:p14="http://schemas.microsoft.com/office/powerpoint/2010/main" val="179815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714</Words>
  <Application>Microsoft Macintosh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Cong</dc:creator>
  <cp:lastModifiedBy>Rong Cong</cp:lastModifiedBy>
  <cp:revision>5</cp:revision>
  <dcterms:created xsi:type="dcterms:W3CDTF">2023-05-16T10:47:04Z</dcterms:created>
  <dcterms:modified xsi:type="dcterms:W3CDTF">2023-05-17T02:03:55Z</dcterms:modified>
</cp:coreProperties>
</file>