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92" r:id="rId5"/>
    <p:sldId id="276" r:id="rId6"/>
    <p:sldId id="295" r:id="rId7"/>
    <p:sldId id="297" r:id="rId8"/>
    <p:sldId id="299" r:id="rId9"/>
    <p:sldId id="28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634"/>
  </p:normalViewPr>
  <p:slideViewPr>
    <p:cSldViewPr snapToGrid="0" showGuides="1">
      <p:cViewPr varScale="1">
        <p:scale>
          <a:sx n="80" d="100"/>
          <a:sy n="80" d="100"/>
        </p:scale>
        <p:origin x="58" y="110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9BF770-492F-41DB-BF35-AADFEC89D3BD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6440215-633B-4A9C-9ABF-89B54A8B1022}">
      <dgm:prSet phldrT="[Text]"/>
      <dgm:spPr>
        <a:solidFill>
          <a:schemeClr val="accent5"/>
        </a:solidFill>
        <a:ln>
          <a:solidFill>
            <a:schemeClr val="tx1"/>
          </a:solidFill>
        </a:ln>
      </dgm:spPr>
      <dgm:t>
        <a:bodyPr/>
        <a:lstStyle/>
        <a:p>
          <a:r>
            <a:rPr lang="en-IN" dirty="0"/>
            <a:t>ML Model </a:t>
          </a:r>
        </a:p>
        <a:p>
          <a:r>
            <a:rPr lang="en-US" b="0" i="0" dirty="0"/>
            <a:t>Developed a model using loan data to predict the approval of loans for individual applicants.</a:t>
          </a:r>
          <a:endParaRPr lang="en-IN" dirty="0"/>
        </a:p>
      </dgm:t>
    </dgm:pt>
    <dgm:pt modelId="{2D7C5236-448C-4253-B49E-E575B2869D1A}" type="parTrans" cxnId="{CF767B3D-481A-47BF-8FFC-6E2B15A93B58}">
      <dgm:prSet/>
      <dgm:spPr/>
      <dgm:t>
        <a:bodyPr/>
        <a:lstStyle/>
        <a:p>
          <a:endParaRPr lang="en-IN"/>
        </a:p>
      </dgm:t>
    </dgm:pt>
    <dgm:pt modelId="{2D0915AF-F327-4257-8E6A-3691534AA56D}" type="sibTrans" cxnId="{CF767B3D-481A-47BF-8FFC-6E2B15A93B58}">
      <dgm:prSet/>
      <dgm:spPr/>
      <dgm:t>
        <a:bodyPr/>
        <a:lstStyle/>
        <a:p>
          <a:endParaRPr lang="en-IN"/>
        </a:p>
      </dgm:t>
    </dgm:pt>
    <dgm:pt modelId="{81B19385-83AA-4BD1-A452-89D02BA31703}">
      <dgm:prSet phldrT="[Text]"/>
      <dgm:spPr>
        <a:solidFill>
          <a:srgbClr val="446992"/>
        </a:solidFill>
      </dgm:spPr>
      <dgm:t>
        <a:bodyPr/>
        <a:lstStyle/>
        <a:p>
          <a:r>
            <a:rPr lang="en-IN" dirty="0"/>
            <a:t>Block Chain</a:t>
          </a:r>
        </a:p>
        <a:p>
          <a:r>
            <a:rPr lang="en-US" b="0" i="0" dirty="0"/>
            <a:t>User data is authenticated and stored within blocks on the blockchain.</a:t>
          </a:r>
          <a:endParaRPr lang="en-IN" dirty="0"/>
        </a:p>
      </dgm:t>
    </dgm:pt>
    <dgm:pt modelId="{303BC6B2-8A1D-416C-98A6-44C309951488}" type="parTrans" cxnId="{3EA0309C-4044-44DB-806D-F380649FB9FB}">
      <dgm:prSet/>
      <dgm:spPr/>
      <dgm:t>
        <a:bodyPr/>
        <a:lstStyle/>
        <a:p>
          <a:endParaRPr lang="en-IN"/>
        </a:p>
      </dgm:t>
    </dgm:pt>
    <dgm:pt modelId="{FF716458-A6AE-4BD5-A037-0D475647DFED}" type="sibTrans" cxnId="{3EA0309C-4044-44DB-806D-F380649FB9FB}">
      <dgm:prSet/>
      <dgm:spPr/>
      <dgm:t>
        <a:bodyPr/>
        <a:lstStyle/>
        <a:p>
          <a:endParaRPr lang="en-IN"/>
        </a:p>
      </dgm:t>
    </dgm:pt>
    <dgm:pt modelId="{AE11570F-D637-46C1-A56E-CCA07101FB0D}">
      <dgm:prSet phldrT="[Text]"/>
      <dgm:spPr>
        <a:solidFill>
          <a:srgbClr val="446992"/>
        </a:solidFill>
      </dgm:spPr>
      <dgm:t>
        <a:bodyPr/>
        <a:lstStyle/>
        <a:p>
          <a:r>
            <a:rPr lang="en-IN" dirty="0"/>
            <a:t>Smart Contract 1</a:t>
          </a:r>
        </a:p>
        <a:p>
          <a:r>
            <a:rPr lang="en-US" b="0" i="0" dirty="0"/>
            <a:t>After the </a:t>
          </a:r>
          <a:r>
            <a:rPr lang="en-US" b="0" i="0" dirty="0" err="1"/>
            <a:t>Metamask</a:t>
          </a:r>
          <a:r>
            <a:rPr lang="en-US" b="0" i="0" dirty="0"/>
            <a:t> login occurs, the loan form is automatically filled with authenticated data retrieved from blocks stored in the blockchain.</a:t>
          </a:r>
          <a:endParaRPr lang="en-IN" dirty="0"/>
        </a:p>
      </dgm:t>
    </dgm:pt>
    <dgm:pt modelId="{91FF6297-2435-440D-B412-F37BEF14F279}" type="parTrans" cxnId="{97D17760-3067-4B70-AAF5-4C68F2877C86}">
      <dgm:prSet/>
      <dgm:spPr/>
      <dgm:t>
        <a:bodyPr/>
        <a:lstStyle/>
        <a:p>
          <a:endParaRPr lang="en-IN"/>
        </a:p>
      </dgm:t>
    </dgm:pt>
    <dgm:pt modelId="{967FBF2B-AB71-478F-B4DD-FD18C476461E}" type="sibTrans" cxnId="{97D17760-3067-4B70-AAF5-4C68F2877C86}">
      <dgm:prSet/>
      <dgm:spPr/>
      <dgm:t>
        <a:bodyPr/>
        <a:lstStyle/>
        <a:p>
          <a:endParaRPr lang="en-IN"/>
        </a:p>
      </dgm:t>
    </dgm:pt>
    <dgm:pt modelId="{560062DB-0DEC-4B3B-B395-44B672245C2D}">
      <dgm:prSet phldrT="[Text]"/>
      <dgm:spPr>
        <a:solidFill>
          <a:srgbClr val="446992"/>
        </a:solidFill>
      </dgm:spPr>
      <dgm:t>
        <a:bodyPr/>
        <a:lstStyle/>
        <a:p>
          <a:r>
            <a:rPr lang="en-IN" dirty="0"/>
            <a:t>Smart Contract 2</a:t>
          </a:r>
        </a:p>
        <a:p>
          <a:r>
            <a:rPr lang="en-US" b="0" i="0" dirty="0"/>
            <a:t>Upon the ML model's approval, the requested loan amount is transferred to the user's account in ethers.</a:t>
          </a:r>
          <a:endParaRPr lang="en-IN" dirty="0"/>
        </a:p>
      </dgm:t>
    </dgm:pt>
    <dgm:pt modelId="{713D5342-3EDE-44ED-9685-05DFD92FD64A}" type="parTrans" cxnId="{C4C351E2-0B08-4C8A-A626-6CCAECFE01C5}">
      <dgm:prSet/>
      <dgm:spPr/>
      <dgm:t>
        <a:bodyPr/>
        <a:lstStyle/>
        <a:p>
          <a:endParaRPr lang="en-IN"/>
        </a:p>
      </dgm:t>
    </dgm:pt>
    <dgm:pt modelId="{B63A0D0A-6141-4AA7-9C01-9B4FAD952ACF}" type="sibTrans" cxnId="{C4C351E2-0B08-4C8A-A626-6CCAECFE01C5}">
      <dgm:prSet/>
      <dgm:spPr/>
      <dgm:t>
        <a:bodyPr/>
        <a:lstStyle/>
        <a:p>
          <a:endParaRPr lang="en-IN"/>
        </a:p>
      </dgm:t>
    </dgm:pt>
    <dgm:pt modelId="{096AB3CF-AAED-487E-8C0C-5B68E3296FF3}">
      <dgm:prSet phldrT="[Text]"/>
      <dgm:spPr>
        <a:solidFill>
          <a:srgbClr val="446992"/>
        </a:solidFill>
      </dgm:spPr>
      <dgm:t>
        <a:bodyPr/>
        <a:lstStyle/>
        <a:p>
          <a:r>
            <a:rPr lang="en-IN" dirty="0"/>
            <a:t>Integration</a:t>
          </a:r>
        </a:p>
        <a:p>
          <a:r>
            <a:rPr lang="en-US" dirty="0"/>
            <a:t>Utilizing the Next.js React framework, we integrated ML and Blockchain technologies and developed the frontend.</a:t>
          </a:r>
          <a:endParaRPr lang="en-IN" dirty="0"/>
        </a:p>
      </dgm:t>
    </dgm:pt>
    <dgm:pt modelId="{6A316E80-D9B2-4CB5-8878-458EB3004885}" type="parTrans" cxnId="{620A055C-6FD5-44F3-8572-DDFAA89DA0EF}">
      <dgm:prSet/>
      <dgm:spPr/>
      <dgm:t>
        <a:bodyPr/>
        <a:lstStyle/>
        <a:p>
          <a:endParaRPr lang="en-IN"/>
        </a:p>
      </dgm:t>
    </dgm:pt>
    <dgm:pt modelId="{C8B503DA-8D4B-4E0D-BDE8-D7AA3267347C}" type="sibTrans" cxnId="{620A055C-6FD5-44F3-8572-DDFAA89DA0EF}">
      <dgm:prSet/>
      <dgm:spPr/>
      <dgm:t>
        <a:bodyPr/>
        <a:lstStyle/>
        <a:p>
          <a:endParaRPr lang="en-IN"/>
        </a:p>
      </dgm:t>
    </dgm:pt>
    <dgm:pt modelId="{2DE2A4F3-35E8-42E6-A0D3-336412A6BE61}" type="pres">
      <dgm:prSet presAssocID="{259BF770-492F-41DB-BF35-AADFEC89D3BD}" presName="Name0" presStyleCnt="0">
        <dgm:presLayoutVars>
          <dgm:dir/>
          <dgm:resizeHandles val="exact"/>
        </dgm:presLayoutVars>
      </dgm:prSet>
      <dgm:spPr/>
    </dgm:pt>
    <dgm:pt modelId="{765C0308-CBDC-45F3-BDD1-50D8BF374E7F}" type="pres">
      <dgm:prSet presAssocID="{36440215-633B-4A9C-9ABF-89B54A8B1022}" presName="node" presStyleLbl="node1" presStyleIdx="0" presStyleCnt="5">
        <dgm:presLayoutVars>
          <dgm:bulletEnabled val="1"/>
        </dgm:presLayoutVars>
      </dgm:prSet>
      <dgm:spPr/>
    </dgm:pt>
    <dgm:pt modelId="{F4E8B777-0EC4-4F5B-9E1B-27465F4B5750}" type="pres">
      <dgm:prSet presAssocID="{2D0915AF-F327-4257-8E6A-3691534AA56D}" presName="sibTrans" presStyleLbl="sibTrans1D1" presStyleIdx="0" presStyleCnt="4"/>
      <dgm:spPr/>
    </dgm:pt>
    <dgm:pt modelId="{5D25ECD7-F1D3-46E1-9C97-DC2D4C9EDD8E}" type="pres">
      <dgm:prSet presAssocID="{2D0915AF-F327-4257-8E6A-3691534AA56D}" presName="connectorText" presStyleLbl="sibTrans1D1" presStyleIdx="0" presStyleCnt="4"/>
      <dgm:spPr/>
    </dgm:pt>
    <dgm:pt modelId="{C31E411E-3DBD-472F-B46F-7154F3F034FC}" type="pres">
      <dgm:prSet presAssocID="{81B19385-83AA-4BD1-A452-89D02BA31703}" presName="node" presStyleLbl="node1" presStyleIdx="1" presStyleCnt="5">
        <dgm:presLayoutVars>
          <dgm:bulletEnabled val="1"/>
        </dgm:presLayoutVars>
      </dgm:prSet>
      <dgm:spPr/>
    </dgm:pt>
    <dgm:pt modelId="{92D69D15-4F31-4E9D-8396-901ADC2F5A04}" type="pres">
      <dgm:prSet presAssocID="{FF716458-A6AE-4BD5-A037-0D475647DFED}" presName="sibTrans" presStyleLbl="sibTrans1D1" presStyleIdx="1" presStyleCnt="4"/>
      <dgm:spPr/>
    </dgm:pt>
    <dgm:pt modelId="{DFE932AD-DF0B-45C4-A7D0-DF00260102FE}" type="pres">
      <dgm:prSet presAssocID="{FF716458-A6AE-4BD5-A037-0D475647DFED}" presName="connectorText" presStyleLbl="sibTrans1D1" presStyleIdx="1" presStyleCnt="4"/>
      <dgm:spPr/>
    </dgm:pt>
    <dgm:pt modelId="{3C10AB56-F284-4190-B134-4A1ECFA433D9}" type="pres">
      <dgm:prSet presAssocID="{AE11570F-D637-46C1-A56E-CCA07101FB0D}" presName="node" presStyleLbl="node1" presStyleIdx="2" presStyleCnt="5">
        <dgm:presLayoutVars>
          <dgm:bulletEnabled val="1"/>
        </dgm:presLayoutVars>
      </dgm:prSet>
      <dgm:spPr/>
    </dgm:pt>
    <dgm:pt modelId="{AC74995F-8944-4582-AC09-DE4D266020B5}" type="pres">
      <dgm:prSet presAssocID="{967FBF2B-AB71-478F-B4DD-FD18C476461E}" presName="sibTrans" presStyleLbl="sibTrans1D1" presStyleIdx="2" presStyleCnt="4"/>
      <dgm:spPr/>
    </dgm:pt>
    <dgm:pt modelId="{A84D4B78-FBB8-4B8E-BB0F-ECAC539A2B84}" type="pres">
      <dgm:prSet presAssocID="{967FBF2B-AB71-478F-B4DD-FD18C476461E}" presName="connectorText" presStyleLbl="sibTrans1D1" presStyleIdx="2" presStyleCnt="4"/>
      <dgm:spPr/>
    </dgm:pt>
    <dgm:pt modelId="{C8F32B35-D339-4436-9D1F-0D90683D714E}" type="pres">
      <dgm:prSet presAssocID="{560062DB-0DEC-4B3B-B395-44B672245C2D}" presName="node" presStyleLbl="node1" presStyleIdx="3" presStyleCnt="5">
        <dgm:presLayoutVars>
          <dgm:bulletEnabled val="1"/>
        </dgm:presLayoutVars>
      </dgm:prSet>
      <dgm:spPr/>
    </dgm:pt>
    <dgm:pt modelId="{789A52AC-4D2D-433C-9BF6-3131ECA02959}" type="pres">
      <dgm:prSet presAssocID="{B63A0D0A-6141-4AA7-9C01-9B4FAD952ACF}" presName="sibTrans" presStyleLbl="sibTrans1D1" presStyleIdx="3" presStyleCnt="4"/>
      <dgm:spPr/>
    </dgm:pt>
    <dgm:pt modelId="{6B7A0EDA-B529-4A2D-9638-12D8C0BD6AE4}" type="pres">
      <dgm:prSet presAssocID="{B63A0D0A-6141-4AA7-9C01-9B4FAD952ACF}" presName="connectorText" presStyleLbl="sibTrans1D1" presStyleIdx="3" presStyleCnt="4"/>
      <dgm:spPr/>
    </dgm:pt>
    <dgm:pt modelId="{6628B330-AAEA-4575-AACB-86A39BBEAB40}" type="pres">
      <dgm:prSet presAssocID="{096AB3CF-AAED-487E-8C0C-5B68E3296FF3}" presName="node" presStyleLbl="node1" presStyleIdx="4" presStyleCnt="5">
        <dgm:presLayoutVars>
          <dgm:bulletEnabled val="1"/>
        </dgm:presLayoutVars>
      </dgm:prSet>
      <dgm:spPr/>
    </dgm:pt>
  </dgm:ptLst>
  <dgm:cxnLst>
    <dgm:cxn modelId="{79115A18-9579-4F87-84AC-7537594B9BF8}" type="presOf" srcId="{259BF770-492F-41DB-BF35-AADFEC89D3BD}" destId="{2DE2A4F3-35E8-42E6-A0D3-336412A6BE61}" srcOrd="0" destOrd="0" presId="urn:microsoft.com/office/officeart/2005/8/layout/bProcess3"/>
    <dgm:cxn modelId="{CF767B3D-481A-47BF-8FFC-6E2B15A93B58}" srcId="{259BF770-492F-41DB-BF35-AADFEC89D3BD}" destId="{36440215-633B-4A9C-9ABF-89B54A8B1022}" srcOrd="0" destOrd="0" parTransId="{2D7C5236-448C-4253-B49E-E575B2869D1A}" sibTransId="{2D0915AF-F327-4257-8E6A-3691534AA56D}"/>
    <dgm:cxn modelId="{620A055C-6FD5-44F3-8572-DDFAA89DA0EF}" srcId="{259BF770-492F-41DB-BF35-AADFEC89D3BD}" destId="{096AB3CF-AAED-487E-8C0C-5B68E3296FF3}" srcOrd="4" destOrd="0" parTransId="{6A316E80-D9B2-4CB5-8878-458EB3004885}" sibTransId="{C8B503DA-8D4B-4E0D-BDE8-D7AA3267347C}"/>
    <dgm:cxn modelId="{E890295C-EA85-4490-B115-3267F827AE89}" type="presOf" srcId="{2D0915AF-F327-4257-8E6A-3691534AA56D}" destId="{F4E8B777-0EC4-4F5B-9E1B-27465F4B5750}" srcOrd="0" destOrd="0" presId="urn:microsoft.com/office/officeart/2005/8/layout/bProcess3"/>
    <dgm:cxn modelId="{97D17760-3067-4B70-AAF5-4C68F2877C86}" srcId="{259BF770-492F-41DB-BF35-AADFEC89D3BD}" destId="{AE11570F-D637-46C1-A56E-CCA07101FB0D}" srcOrd="2" destOrd="0" parTransId="{91FF6297-2435-440D-B412-F37BEF14F279}" sibTransId="{967FBF2B-AB71-478F-B4DD-FD18C476461E}"/>
    <dgm:cxn modelId="{EF7AD248-BB93-42DD-B120-FC5073BBC4E7}" type="presOf" srcId="{B63A0D0A-6141-4AA7-9C01-9B4FAD952ACF}" destId="{789A52AC-4D2D-433C-9BF6-3131ECA02959}" srcOrd="0" destOrd="0" presId="urn:microsoft.com/office/officeart/2005/8/layout/bProcess3"/>
    <dgm:cxn modelId="{0902086C-BCB6-4E53-8821-000C12FC48D3}" type="presOf" srcId="{FF716458-A6AE-4BD5-A037-0D475647DFED}" destId="{92D69D15-4F31-4E9D-8396-901ADC2F5A04}" srcOrd="0" destOrd="0" presId="urn:microsoft.com/office/officeart/2005/8/layout/bProcess3"/>
    <dgm:cxn modelId="{ACF2FD4E-B1EF-4F25-8980-96689C8454D4}" type="presOf" srcId="{36440215-633B-4A9C-9ABF-89B54A8B1022}" destId="{765C0308-CBDC-45F3-BDD1-50D8BF374E7F}" srcOrd="0" destOrd="0" presId="urn:microsoft.com/office/officeart/2005/8/layout/bProcess3"/>
    <dgm:cxn modelId="{454FF778-E64B-4A23-8784-5F6A5EBCC7B0}" type="presOf" srcId="{81B19385-83AA-4BD1-A452-89D02BA31703}" destId="{C31E411E-3DBD-472F-B46F-7154F3F034FC}" srcOrd="0" destOrd="0" presId="urn:microsoft.com/office/officeart/2005/8/layout/bProcess3"/>
    <dgm:cxn modelId="{70109A83-3972-4A94-9C86-7AB51A1577DE}" type="presOf" srcId="{967FBF2B-AB71-478F-B4DD-FD18C476461E}" destId="{AC74995F-8944-4582-AC09-DE4D266020B5}" srcOrd="0" destOrd="0" presId="urn:microsoft.com/office/officeart/2005/8/layout/bProcess3"/>
    <dgm:cxn modelId="{559AEF87-4FD2-41A1-B0D2-3238F37F753E}" type="presOf" srcId="{560062DB-0DEC-4B3B-B395-44B672245C2D}" destId="{C8F32B35-D339-4436-9D1F-0D90683D714E}" srcOrd="0" destOrd="0" presId="urn:microsoft.com/office/officeart/2005/8/layout/bProcess3"/>
    <dgm:cxn modelId="{F9DCB09B-B9E7-4767-B4D8-B2F600C23E4C}" type="presOf" srcId="{2D0915AF-F327-4257-8E6A-3691534AA56D}" destId="{5D25ECD7-F1D3-46E1-9C97-DC2D4C9EDD8E}" srcOrd="1" destOrd="0" presId="urn:microsoft.com/office/officeart/2005/8/layout/bProcess3"/>
    <dgm:cxn modelId="{3EA0309C-4044-44DB-806D-F380649FB9FB}" srcId="{259BF770-492F-41DB-BF35-AADFEC89D3BD}" destId="{81B19385-83AA-4BD1-A452-89D02BA31703}" srcOrd="1" destOrd="0" parTransId="{303BC6B2-8A1D-416C-98A6-44C309951488}" sibTransId="{FF716458-A6AE-4BD5-A037-0D475647DFED}"/>
    <dgm:cxn modelId="{ADD6ADB2-38F1-4134-8167-44CBE9C4D9CA}" type="presOf" srcId="{967FBF2B-AB71-478F-B4DD-FD18C476461E}" destId="{A84D4B78-FBB8-4B8E-BB0F-ECAC539A2B84}" srcOrd="1" destOrd="0" presId="urn:microsoft.com/office/officeart/2005/8/layout/bProcess3"/>
    <dgm:cxn modelId="{9A6794C9-1175-46BF-91DC-46B728AD7BF8}" type="presOf" srcId="{B63A0D0A-6141-4AA7-9C01-9B4FAD952ACF}" destId="{6B7A0EDA-B529-4A2D-9638-12D8C0BD6AE4}" srcOrd="1" destOrd="0" presId="urn:microsoft.com/office/officeart/2005/8/layout/bProcess3"/>
    <dgm:cxn modelId="{72A3BFE0-083C-4373-B267-BF2B94D08AA2}" type="presOf" srcId="{AE11570F-D637-46C1-A56E-CCA07101FB0D}" destId="{3C10AB56-F284-4190-B134-4A1ECFA433D9}" srcOrd="0" destOrd="0" presId="urn:microsoft.com/office/officeart/2005/8/layout/bProcess3"/>
    <dgm:cxn modelId="{C4C351E2-0B08-4C8A-A626-6CCAECFE01C5}" srcId="{259BF770-492F-41DB-BF35-AADFEC89D3BD}" destId="{560062DB-0DEC-4B3B-B395-44B672245C2D}" srcOrd="3" destOrd="0" parTransId="{713D5342-3EDE-44ED-9685-05DFD92FD64A}" sibTransId="{B63A0D0A-6141-4AA7-9C01-9B4FAD952ACF}"/>
    <dgm:cxn modelId="{EDB085FA-1C1B-483E-A50E-BBA5AF61AF30}" type="presOf" srcId="{FF716458-A6AE-4BD5-A037-0D475647DFED}" destId="{DFE932AD-DF0B-45C4-A7D0-DF00260102FE}" srcOrd="1" destOrd="0" presId="urn:microsoft.com/office/officeart/2005/8/layout/bProcess3"/>
    <dgm:cxn modelId="{A8524EFC-1CA0-4E3D-9943-37CF30CE431F}" type="presOf" srcId="{096AB3CF-AAED-487E-8C0C-5B68E3296FF3}" destId="{6628B330-AAEA-4575-AACB-86A39BBEAB40}" srcOrd="0" destOrd="0" presId="urn:microsoft.com/office/officeart/2005/8/layout/bProcess3"/>
    <dgm:cxn modelId="{3D9A16EF-7963-43CB-A0D7-51B6C4233DA5}" type="presParOf" srcId="{2DE2A4F3-35E8-42E6-A0D3-336412A6BE61}" destId="{765C0308-CBDC-45F3-BDD1-50D8BF374E7F}" srcOrd="0" destOrd="0" presId="urn:microsoft.com/office/officeart/2005/8/layout/bProcess3"/>
    <dgm:cxn modelId="{FF1979DF-84FD-40FB-BC2B-CA3C49242F1A}" type="presParOf" srcId="{2DE2A4F3-35E8-42E6-A0D3-336412A6BE61}" destId="{F4E8B777-0EC4-4F5B-9E1B-27465F4B5750}" srcOrd="1" destOrd="0" presId="urn:microsoft.com/office/officeart/2005/8/layout/bProcess3"/>
    <dgm:cxn modelId="{412778F7-D2CF-4B44-AFDE-A59A57B05910}" type="presParOf" srcId="{F4E8B777-0EC4-4F5B-9E1B-27465F4B5750}" destId="{5D25ECD7-F1D3-46E1-9C97-DC2D4C9EDD8E}" srcOrd="0" destOrd="0" presId="urn:microsoft.com/office/officeart/2005/8/layout/bProcess3"/>
    <dgm:cxn modelId="{FA29C060-109E-4AE3-A7D2-8E08FCA5DB36}" type="presParOf" srcId="{2DE2A4F3-35E8-42E6-A0D3-336412A6BE61}" destId="{C31E411E-3DBD-472F-B46F-7154F3F034FC}" srcOrd="2" destOrd="0" presId="urn:microsoft.com/office/officeart/2005/8/layout/bProcess3"/>
    <dgm:cxn modelId="{B39EAFE0-6D4C-4346-B58F-662A9C890C10}" type="presParOf" srcId="{2DE2A4F3-35E8-42E6-A0D3-336412A6BE61}" destId="{92D69D15-4F31-4E9D-8396-901ADC2F5A04}" srcOrd="3" destOrd="0" presId="urn:microsoft.com/office/officeart/2005/8/layout/bProcess3"/>
    <dgm:cxn modelId="{832037B1-B74D-41BF-BC60-5E7F15C0FB95}" type="presParOf" srcId="{92D69D15-4F31-4E9D-8396-901ADC2F5A04}" destId="{DFE932AD-DF0B-45C4-A7D0-DF00260102FE}" srcOrd="0" destOrd="0" presId="urn:microsoft.com/office/officeart/2005/8/layout/bProcess3"/>
    <dgm:cxn modelId="{0E54C648-D29F-485E-8DC6-2430D39D3DB7}" type="presParOf" srcId="{2DE2A4F3-35E8-42E6-A0D3-336412A6BE61}" destId="{3C10AB56-F284-4190-B134-4A1ECFA433D9}" srcOrd="4" destOrd="0" presId="urn:microsoft.com/office/officeart/2005/8/layout/bProcess3"/>
    <dgm:cxn modelId="{17E83123-BA55-476F-981E-6DACADF759DA}" type="presParOf" srcId="{2DE2A4F3-35E8-42E6-A0D3-336412A6BE61}" destId="{AC74995F-8944-4582-AC09-DE4D266020B5}" srcOrd="5" destOrd="0" presId="urn:microsoft.com/office/officeart/2005/8/layout/bProcess3"/>
    <dgm:cxn modelId="{8A2CBCCA-5A3E-4B69-9F6D-13143EAC4364}" type="presParOf" srcId="{AC74995F-8944-4582-AC09-DE4D266020B5}" destId="{A84D4B78-FBB8-4B8E-BB0F-ECAC539A2B84}" srcOrd="0" destOrd="0" presId="urn:microsoft.com/office/officeart/2005/8/layout/bProcess3"/>
    <dgm:cxn modelId="{0D22BD2F-69D8-4A56-934B-03914F8F29E8}" type="presParOf" srcId="{2DE2A4F3-35E8-42E6-A0D3-336412A6BE61}" destId="{C8F32B35-D339-4436-9D1F-0D90683D714E}" srcOrd="6" destOrd="0" presId="urn:microsoft.com/office/officeart/2005/8/layout/bProcess3"/>
    <dgm:cxn modelId="{31022FF0-F971-4DBD-B64C-40BF2AFD2B09}" type="presParOf" srcId="{2DE2A4F3-35E8-42E6-A0D3-336412A6BE61}" destId="{789A52AC-4D2D-433C-9BF6-3131ECA02959}" srcOrd="7" destOrd="0" presId="urn:microsoft.com/office/officeart/2005/8/layout/bProcess3"/>
    <dgm:cxn modelId="{0FE51925-7CBC-47B5-8D52-4179C8B233B5}" type="presParOf" srcId="{789A52AC-4D2D-433C-9BF6-3131ECA02959}" destId="{6B7A0EDA-B529-4A2D-9638-12D8C0BD6AE4}" srcOrd="0" destOrd="0" presId="urn:microsoft.com/office/officeart/2005/8/layout/bProcess3"/>
    <dgm:cxn modelId="{E46688ED-8F62-42B4-8D13-3020C04EF9B7}" type="presParOf" srcId="{2DE2A4F3-35E8-42E6-A0D3-336412A6BE61}" destId="{6628B330-AAEA-4575-AACB-86A39BBEAB40}" srcOrd="8" destOrd="0" presId="urn:microsoft.com/office/officeart/2005/8/layout/bProcess3"/>
  </dgm:cxnLst>
  <dgm:bg>
    <a:noFill/>
    <a:effectLst>
      <a:glow rad="63500">
        <a:schemeClr val="accent4">
          <a:satMod val="175000"/>
          <a:alpha val="40000"/>
        </a:schemeClr>
      </a:glow>
      <a:softEdge rad="76200"/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E8B777-0EC4-4F5B-9E1B-27465F4B5750}">
      <dsp:nvSpPr>
        <dsp:cNvPr id="0" name=""/>
        <dsp:cNvSpPr/>
      </dsp:nvSpPr>
      <dsp:spPr>
        <a:xfrm>
          <a:off x="2800434" y="1729491"/>
          <a:ext cx="6122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1220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090467" y="1771997"/>
        <a:ext cx="32140" cy="6428"/>
      </dsp:txXfrm>
    </dsp:sp>
    <dsp:sp modelId="{765C0308-CBDC-45F3-BDD1-50D8BF374E7F}">
      <dsp:nvSpPr>
        <dsp:cNvPr id="0" name=""/>
        <dsp:cNvSpPr/>
      </dsp:nvSpPr>
      <dsp:spPr>
        <a:xfrm>
          <a:off x="7424" y="936768"/>
          <a:ext cx="2794810" cy="1676886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ML Model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Developed a model using loan data to predict the approval of loans for individual applicants.</a:t>
          </a:r>
          <a:endParaRPr lang="en-IN" sz="1500" kern="1200" dirty="0"/>
        </a:p>
      </dsp:txBody>
      <dsp:txXfrm>
        <a:off x="7424" y="936768"/>
        <a:ext cx="2794810" cy="1676886"/>
      </dsp:txXfrm>
    </dsp:sp>
    <dsp:sp modelId="{92D69D15-4F31-4E9D-8396-901ADC2F5A04}">
      <dsp:nvSpPr>
        <dsp:cNvPr id="0" name=""/>
        <dsp:cNvSpPr/>
      </dsp:nvSpPr>
      <dsp:spPr>
        <a:xfrm>
          <a:off x="6238051" y="1729491"/>
          <a:ext cx="6122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1220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528084" y="1771997"/>
        <a:ext cx="32140" cy="6428"/>
      </dsp:txXfrm>
    </dsp:sp>
    <dsp:sp modelId="{C31E411E-3DBD-472F-B46F-7154F3F034FC}">
      <dsp:nvSpPr>
        <dsp:cNvPr id="0" name=""/>
        <dsp:cNvSpPr/>
      </dsp:nvSpPr>
      <dsp:spPr>
        <a:xfrm>
          <a:off x="3445041" y="936768"/>
          <a:ext cx="2794810" cy="1676886"/>
        </a:xfrm>
        <a:prstGeom prst="rect">
          <a:avLst/>
        </a:prstGeom>
        <a:solidFill>
          <a:srgbClr val="44699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Block Chain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User data is authenticated and stored within blocks on the blockchain.</a:t>
          </a:r>
          <a:endParaRPr lang="en-IN" sz="1500" kern="1200" dirty="0"/>
        </a:p>
      </dsp:txBody>
      <dsp:txXfrm>
        <a:off x="3445041" y="936768"/>
        <a:ext cx="2794810" cy="1676886"/>
      </dsp:txXfrm>
    </dsp:sp>
    <dsp:sp modelId="{AC74995F-8944-4582-AC09-DE4D266020B5}">
      <dsp:nvSpPr>
        <dsp:cNvPr id="0" name=""/>
        <dsp:cNvSpPr/>
      </dsp:nvSpPr>
      <dsp:spPr>
        <a:xfrm>
          <a:off x="1404829" y="2611854"/>
          <a:ext cx="6875233" cy="612206"/>
        </a:xfrm>
        <a:custGeom>
          <a:avLst/>
          <a:gdLst/>
          <a:ahLst/>
          <a:cxnLst/>
          <a:rect l="0" t="0" r="0" b="0"/>
          <a:pathLst>
            <a:path>
              <a:moveTo>
                <a:pt x="6875233" y="0"/>
              </a:moveTo>
              <a:lnTo>
                <a:pt x="6875233" y="323203"/>
              </a:lnTo>
              <a:lnTo>
                <a:pt x="0" y="323203"/>
              </a:lnTo>
              <a:lnTo>
                <a:pt x="0" y="612206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669816" y="2914743"/>
        <a:ext cx="345260" cy="6428"/>
      </dsp:txXfrm>
    </dsp:sp>
    <dsp:sp modelId="{3C10AB56-F284-4190-B134-4A1ECFA433D9}">
      <dsp:nvSpPr>
        <dsp:cNvPr id="0" name=""/>
        <dsp:cNvSpPr/>
      </dsp:nvSpPr>
      <dsp:spPr>
        <a:xfrm>
          <a:off x="6882658" y="936768"/>
          <a:ext cx="2794810" cy="1676886"/>
        </a:xfrm>
        <a:prstGeom prst="rect">
          <a:avLst/>
        </a:prstGeom>
        <a:solidFill>
          <a:srgbClr val="44699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Smart Contract 1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After the </a:t>
          </a:r>
          <a:r>
            <a:rPr lang="en-US" sz="1500" b="0" i="0" kern="1200" dirty="0" err="1"/>
            <a:t>Metamask</a:t>
          </a:r>
          <a:r>
            <a:rPr lang="en-US" sz="1500" b="0" i="0" kern="1200" dirty="0"/>
            <a:t> login occurs, the loan form is automatically filled with authenticated data retrieved from blocks stored in the blockchain.</a:t>
          </a:r>
          <a:endParaRPr lang="en-IN" sz="1500" kern="1200" dirty="0"/>
        </a:p>
      </dsp:txBody>
      <dsp:txXfrm>
        <a:off x="6882658" y="936768"/>
        <a:ext cx="2794810" cy="1676886"/>
      </dsp:txXfrm>
    </dsp:sp>
    <dsp:sp modelId="{789A52AC-4D2D-433C-9BF6-3131ECA02959}">
      <dsp:nvSpPr>
        <dsp:cNvPr id="0" name=""/>
        <dsp:cNvSpPr/>
      </dsp:nvSpPr>
      <dsp:spPr>
        <a:xfrm>
          <a:off x="2800434" y="4049184"/>
          <a:ext cx="6122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1220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090467" y="4091690"/>
        <a:ext cx="32140" cy="6428"/>
      </dsp:txXfrm>
    </dsp:sp>
    <dsp:sp modelId="{C8F32B35-D339-4436-9D1F-0D90683D714E}">
      <dsp:nvSpPr>
        <dsp:cNvPr id="0" name=""/>
        <dsp:cNvSpPr/>
      </dsp:nvSpPr>
      <dsp:spPr>
        <a:xfrm>
          <a:off x="7424" y="3256461"/>
          <a:ext cx="2794810" cy="1676886"/>
        </a:xfrm>
        <a:prstGeom prst="rect">
          <a:avLst/>
        </a:prstGeom>
        <a:solidFill>
          <a:srgbClr val="44699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Smart Contract 2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Upon the ML model's approval, the requested loan amount is transferred to the user's account in ethers.</a:t>
          </a:r>
          <a:endParaRPr lang="en-IN" sz="1500" kern="1200" dirty="0"/>
        </a:p>
      </dsp:txBody>
      <dsp:txXfrm>
        <a:off x="7424" y="3256461"/>
        <a:ext cx="2794810" cy="1676886"/>
      </dsp:txXfrm>
    </dsp:sp>
    <dsp:sp modelId="{6628B330-AAEA-4575-AACB-86A39BBEAB40}">
      <dsp:nvSpPr>
        <dsp:cNvPr id="0" name=""/>
        <dsp:cNvSpPr/>
      </dsp:nvSpPr>
      <dsp:spPr>
        <a:xfrm>
          <a:off x="3445041" y="3256461"/>
          <a:ext cx="2794810" cy="1676886"/>
        </a:xfrm>
        <a:prstGeom prst="rect">
          <a:avLst/>
        </a:prstGeom>
        <a:solidFill>
          <a:srgbClr val="44699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Integration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Utilizing the Next.js React framework, we integrated ML and Blockchain technologies and developed the frontend.</a:t>
          </a:r>
          <a:endParaRPr lang="en-IN" sz="1500" kern="1200" dirty="0"/>
        </a:p>
      </dsp:txBody>
      <dsp:txXfrm>
        <a:off x="3445041" y="3256461"/>
        <a:ext cx="2794810" cy="16768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A894A48D-3417-BE20-3062-A366096904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AC9ED954-709D-51DC-3EA0-0E06FE1D72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F57F2FB-2942-7663-E6DB-E3A976549D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D31FE42-8AA6-DC9C-5EE7-8737143C1DD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8D246-FB21-4ACB-9068-6447CC7872F8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id="{5F659C92-43C4-05C5-9170-5CF256AF9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4923A81-0599-8ECF-BDF0-A4898D468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F3159-94EB-4F6B-8273-09F1A6B01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712883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35818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4331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6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077670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placeholder 29" descr="People in an office discussing work over a laptop&#10;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75" r="1875"/>
          <a:stretch/>
        </p:blipFill>
        <p:spPr>
          <a:xfrm>
            <a:off x="6742557" y="821836"/>
            <a:ext cx="4405503" cy="5066346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6628295" cy="2057441"/>
          </a:xfrm>
        </p:spPr>
        <p:txBody>
          <a:bodyPr/>
          <a:lstStyle/>
          <a:p>
            <a:r>
              <a:rPr lang="en-US" dirty="0">
                <a:latin typeface="Bernard MT Condensed" panose="02050806060905020404" pitchFamily="18" charset="0"/>
              </a:rPr>
              <a:t>Loan Prediction System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ML </a:t>
            </a:r>
          </a:p>
          <a:p>
            <a:r>
              <a:rPr lang="en-US" dirty="0"/>
              <a:t>BLOCKCHAIN</a:t>
            </a:r>
          </a:p>
          <a:p>
            <a:endParaRPr lang="en-US" dirty="0"/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Statement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05515" y="3376066"/>
            <a:ext cx="3987782" cy="1294530"/>
          </a:xfrm>
        </p:spPr>
        <p:txBody>
          <a:bodyPr/>
          <a:lstStyle/>
          <a:p>
            <a:pPr algn="just"/>
            <a:r>
              <a:rPr lang="en-US" sz="2000" dirty="0"/>
              <a:t>Loan prediction using Machine Learning and secure transaction of sanctioned loan amount using Blockchain.</a:t>
            </a:r>
          </a:p>
          <a:p>
            <a:pPr algn="just"/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pic>
        <p:nvPicPr>
          <p:cNvPr id="12" name="Picture Placeholder 11" descr="People around a table on their laptops">
            <a:extLst>
              <a:ext uri="{FF2B5EF4-FFF2-40B4-BE49-F238E27FC236}">
                <a16:creationId xmlns:a16="http://schemas.microsoft.com/office/drawing/2014/main" id="{8C4B5C6A-45B4-1976-622A-4CEB4E3211B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84821" y="311581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CE5DE1C-24E7-3841-9376-89E91B4A476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653044" y="1159598"/>
            <a:ext cx="5162709" cy="1506166"/>
          </a:xfrm>
        </p:spPr>
        <p:txBody>
          <a:bodyPr/>
          <a:lstStyle/>
          <a:p>
            <a:pPr algn="l"/>
            <a:r>
              <a:rPr lang="en-US" sz="1600" b="1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Risk Assessment: 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Utilize ML algorithms , Blockchain Smart contracts to assess the creditworthiness of loan applicants based on their  income levels, debt-to-income ratios, and other relevant factors.</a:t>
            </a:r>
          </a:p>
          <a:p>
            <a:pPr algn="l"/>
            <a:r>
              <a:rPr lang="en-US" sz="1600" b="1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Automation: 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Automate the loan approval process by deploying predictive models that analyze vast amounts of data to expedite decision-making and reduce manual intervention.</a:t>
            </a:r>
          </a:p>
          <a:p>
            <a:pPr algn="l"/>
            <a:r>
              <a:rPr lang="en-US" sz="1600" b="1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Fraud Detection: 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 Blockchain Smart contract to detect and prevent fraudulent loan applications, thereby safeguarding the interests of lenders and minimizing financial losses.</a:t>
            </a:r>
          </a:p>
          <a:p>
            <a:pPr algn="l"/>
            <a:r>
              <a:rPr lang="en-US" sz="1600" b="1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Transparency: 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Leverage Blockchain technology to create an immutable record of loan transactions, enabling stakeholders to track the entire lending process in real-time and ensuring transparency at every stage.</a:t>
            </a:r>
          </a:p>
          <a:p>
            <a:pPr algn="l"/>
            <a:r>
              <a:rPr lang="en-US" sz="1600" b="1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Cost Efficiency: 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Streamline the lending process by eliminating redundant paperwork, reducing operational costs, and enhancing overall efficiency through the adoption of innovative technologies.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6C503-BABC-632E-06CA-12C8474920EB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9C4B8805-5FFC-C2A8-CBB8-30DFB67B5CBC}"/>
              </a:ext>
            </a:extLst>
          </p:cNvPr>
          <p:cNvSpPr/>
          <p:nvPr/>
        </p:nvSpPr>
        <p:spPr>
          <a:xfrm>
            <a:off x="10291482" y="0"/>
            <a:ext cx="1748118" cy="1577788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D7BD9F82-66DE-2BB2-0A3E-95684A653280}"/>
              </a:ext>
            </a:extLst>
          </p:cNvPr>
          <p:cNvSpPr/>
          <p:nvPr/>
        </p:nvSpPr>
        <p:spPr>
          <a:xfrm>
            <a:off x="11430000" y="1344706"/>
            <a:ext cx="690282" cy="645459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727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40">
          <a:fgClr>
            <a:schemeClr val="accent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65894-53EB-CED2-BBED-D757273A6215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4871B63-D91D-66EE-8890-F08FA492AF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3574334"/>
              </p:ext>
            </p:extLst>
          </p:nvPr>
        </p:nvGraphicFramePr>
        <p:xfrm>
          <a:off x="1368051" y="530366"/>
          <a:ext cx="9684893" cy="58701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4F16AD0-CA6B-46CC-DE23-72309EEB7101}"/>
              </a:ext>
            </a:extLst>
          </p:cNvPr>
          <p:cNvSpPr txBox="1"/>
          <p:nvPr/>
        </p:nvSpPr>
        <p:spPr>
          <a:xfrm>
            <a:off x="484632" y="530366"/>
            <a:ext cx="3760966" cy="58477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sz="3200" dirty="0">
                <a:latin typeface="MV Boli" panose="02000500030200090000" pitchFamily="2" charset="0"/>
                <a:ea typeface="微软雅黑"/>
                <a:cs typeface="MV Boli" panose="02000500030200090000" pitchFamily="2" charset="0"/>
              </a:rPr>
              <a:t>Project Work Flow</a:t>
            </a:r>
          </a:p>
        </p:txBody>
      </p:sp>
    </p:spTree>
    <p:extLst>
      <p:ext uri="{BB962C8B-B14F-4D97-AF65-F5344CB8AC3E}">
        <p14:creationId xmlns:p14="http://schemas.microsoft.com/office/powerpoint/2010/main" val="1946907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35DF8-0613-4C22-F12D-F92E5366F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74956"/>
            <a:ext cx="11320476" cy="477519"/>
          </a:xfrm>
        </p:spPr>
        <p:txBody>
          <a:bodyPr/>
          <a:lstStyle/>
          <a:p>
            <a:r>
              <a:rPr lang="en-US" sz="3200" dirty="0"/>
              <a:t>ATTRIBUTES:</a:t>
            </a:r>
            <a:endParaRPr lang="en-IN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C4CA7-EFEC-27EE-44C6-153F66C5F91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09574" y="752474"/>
            <a:ext cx="11197794" cy="59340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no_of_dependents :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The number of dependents for a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Inter"/>
              </a:rPr>
              <a:t>Applicant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typically refers to the number of individuals who rely on that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Inter"/>
              </a:rPr>
              <a:t>Applicant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for financial support or other forms of assistance.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02124"/>
                </a:solidFill>
                <a:latin typeface="Inter"/>
              </a:rPr>
              <a:t>e</a:t>
            </a:r>
            <a:r>
              <a:rPr lang="en-IN" sz="2000" i="0" dirty="0">
                <a:solidFill>
                  <a:srgbClr val="202124"/>
                </a:solidFill>
                <a:effectLst/>
                <a:latin typeface="Inter"/>
              </a:rPr>
              <a:t>ducation : what the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Inter"/>
              </a:rPr>
              <a:t>Applicant</a:t>
            </a:r>
            <a:r>
              <a:rPr lang="en-IN" sz="2000" i="0" dirty="0">
                <a:solidFill>
                  <a:srgbClr val="202124"/>
                </a:solidFill>
                <a:effectLst/>
                <a:latin typeface="Inter"/>
              </a:rPr>
              <a:t> studied.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202124"/>
                </a:solidFill>
                <a:effectLst/>
                <a:latin typeface="inherit"/>
              </a:rPr>
              <a:t>self_employed :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Inter"/>
              </a:rPr>
              <a:t>Employment Status of the Applicant.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202124"/>
                </a:solidFill>
                <a:effectLst/>
                <a:latin typeface="inherit"/>
              </a:rPr>
              <a:t>income_annum </a:t>
            </a:r>
            <a:r>
              <a:rPr lang="en-US" sz="2000" b="1" i="0" dirty="0">
                <a:solidFill>
                  <a:srgbClr val="202124"/>
                </a:solidFill>
                <a:effectLst/>
                <a:latin typeface="inherit"/>
              </a:rPr>
              <a:t>: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Inter"/>
              </a:rPr>
              <a:t>Annual Income of the Applicant.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i="0" dirty="0">
                <a:solidFill>
                  <a:srgbClr val="202124"/>
                </a:solidFill>
                <a:effectLst/>
                <a:latin typeface="inherit"/>
              </a:rPr>
              <a:t>loan_amount : how much amount the Applicant need.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202124"/>
                </a:solidFill>
                <a:effectLst/>
                <a:latin typeface="inherit"/>
              </a:rPr>
              <a:t>loan_term : month wise paying the loan amount.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i="0" dirty="0">
                <a:solidFill>
                  <a:srgbClr val="202124"/>
                </a:solidFill>
                <a:effectLst/>
                <a:latin typeface="inherit"/>
              </a:rPr>
              <a:t>cibil_score :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refers to a credit score provided by the Credit Information Bureau.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0" i="0" dirty="0" err="1">
                <a:solidFill>
                  <a:srgbClr val="0D0D0D"/>
                </a:solidFill>
                <a:effectLst/>
                <a:latin typeface="Söhne"/>
              </a:rPr>
              <a:t>residential_assets_value</a:t>
            </a:r>
            <a:r>
              <a:rPr lang="en-IN" sz="2000" b="0" i="0" dirty="0">
                <a:solidFill>
                  <a:srgbClr val="0D0D0D"/>
                </a:solidFill>
                <a:effectLst/>
                <a:latin typeface="Söhne"/>
              </a:rPr>
              <a:t> :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refers to the total value of residential properties owned by an individual.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0D0D0D"/>
                </a:solidFill>
                <a:effectLst/>
                <a:latin typeface="Söhne"/>
              </a:rPr>
              <a:t>commercial_ </a:t>
            </a:r>
            <a:r>
              <a:rPr lang="en-IN" sz="2000" b="0" i="0" dirty="0" err="1">
                <a:solidFill>
                  <a:srgbClr val="0D0D0D"/>
                </a:solidFill>
                <a:effectLst/>
                <a:latin typeface="Söhne"/>
              </a:rPr>
              <a:t>assets_value</a:t>
            </a:r>
            <a:r>
              <a:rPr lang="en-IN" sz="2000" b="0" i="0" dirty="0">
                <a:solidFill>
                  <a:srgbClr val="0D0D0D"/>
                </a:solidFill>
                <a:effectLst/>
                <a:latin typeface="Söhne"/>
              </a:rPr>
              <a:t> :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refers to the total value of commercial properties owned by an individual or a business entity.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i="0" dirty="0">
                <a:solidFill>
                  <a:srgbClr val="202124"/>
                </a:solidFill>
                <a:effectLst/>
                <a:latin typeface="Inter"/>
              </a:rPr>
              <a:t>luxury_assets_value :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refers to the total value of high-end or luxury items owned by an individual.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i="0" dirty="0">
                <a:solidFill>
                  <a:srgbClr val="202124"/>
                </a:solidFill>
                <a:effectLst/>
                <a:latin typeface="Inter"/>
              </a:rPr>
              <a:t>bank_asset_value :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refers to the total value of assets held by a bank.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i="0" dirty="0">
                <a:solidFill>
                  <a:srgbClr val="202124"/>
                </a:solidFill>
                <a:effectLst/>
                <a:latin typeface="Inter"/>
              </a:rPr>
              <a:t>loan_status : giving loan or not.</a:t>
            </a:r>
            <a:endParaRPr lang="en-IN" sz="2000" i="0" dirty="0">
              <a:solidFill>
                <a:srgbClr val="202124"/>
              </a:solidFill>
              <a:effectLst/>
              <a:latin typeface="inheri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i="0" dirty="0">
              <a:solidFill>
                <a:srgbClr val="202124"/>
              </a:solidFill>
              <a:effectLst/>
              <a:latin typeface="inheri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i="0" dirty="0">
              <a:solidFill>
                <a:srgbClr val="202124"/>
              </a:solidFill>
              <a:effectLst/>
              <a:latin typeface="inheri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i="0" dirty="0">
              <a:solidFill>
                <a:srgbClr val="202124"/>
              </a:solidFill>
              <a:effectLst/>
              <a:latin typeface="inherit"/>
            </a:endParaRPr>
          </a:p>
          <a:p>
            <a:endParaRPr lang="en-IN" sz="2000" i="0" dirty="0">
              <a:solidFill>
                <a:srgbClr val="202124"/>
              </a:solidFill>
              <a:effectLst/>
              <a:latin typeface="inheri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202124"/>
              </a:solidFill>
              <a:effectLst/>
              <a:latin typeface="In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i="0" dirty="0">
              <a:solidFill>
                <a:srgbClr val="202124"/>
              </a:solidFill>
              <a:effectLst/>
              <a:latin typeface="inheri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202124"/>
              </a:solidFill>
              <a:effectLst/>
              <a:latin typeface="In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202124"/>
              </a:solidFill>
              <a:effectLst/>
              <a:latin typeface="In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202124"/>
              </a:solidFill>
              <a:effectLst/>
              <a:latin typeface="In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202124"/>
              </a:solidFill>
              <a:effectLst/>
              <a:latin typeface="In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i="0" dirty="0">
              <a:solidFill>
                <a:srgbClr val="202124"/>
              </a:solidFill>
              <a:effectLst/>
              <a:latin typeface="inheri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i="0" dirty="0">
              <a:solidFill>
                <a:srgbClr val="202124"/>
              </a:solidFill>
              <a:effectLst/>
              <a:latin typeface="In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CE927-20F9-6820-9D58-1E19F7FCFDDC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>
          <a:xfrm>
            <a:off x="11682426" y="6492875"/>
            <a:ext cx="458592" cy="365125"/>
          </a:xfrm>
        </p:spPr>
        <p:txBody>
          <a:bodyPr/>
          <a:lstStyle/>
          <a:p>
            <a:fld id="{47FEACEE-25B4-4A2D-B147-27296E36371D}" type="slidenum">
              <a:rPr lang="en-US" altLang="zh-CN" smtClean="0"/>
              <a:pPr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93791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4" name="Picture Placeholder 13" descr="People working in office">
            <a:extLst>
              <a:ext uri="{FF2B5EF4-FFF2-40B4-BE49-F238E27FC236}">
                <a16:creationId xmlns:a16="http://schemas.microsoft.com/office/drawing/2014/main" id="{496155F4-61B2-441D-9F16-788866450DA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6" name="Picture Placeholder 15" descr="People in an office discussing work over a laptop&#10;">
            <a:extLst>
              <a:ext uri="{FF2B5EF4-FFF2-40B4-BE49-F238E27FC236}">
                <a16:creationId xmlns:a16="http://schemas.microsoft.com/office/drawing/2014/main" id="{BCD5762E-DD49-42B3-9CA8-46A4AD7193E2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8" name="Picture Placeholder 17" descr="Layout of website design sketches on white paper">
            <a:extLst>
              <a:ext uri="{FF2B5EF4-FFF2-40B4-BE49-F238E27FC236}">
                <a16:creationId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993E4D5-4AD0-4740-096D-6822944C8FF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28" name="Picture Placeholder 27" descr="Businesswoman reviewing sticky notes on a wall">
            <a:extLst>
              <a:ext uri="{FF2B5EF4-FFF2-40B4-BE49-F238E27FC236}">
                <a16:creationId xmlns:a16="http://schemas.microsoft.com/office/drawing/2014/main" id="{B746A775-E65C-70F6-9DB4-E51F7F2DAEC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Light Presentation_win32_v5" id="{045A9B2F-7300-4673-816B-F1EB3C673B2C}" vid="{27F8BD87-6984-44CA-8D4F-354B20CB0C1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515263-A3DE-4193-B6AA-5C449C9451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AD9BE2-6B3D-4616-B044-300A8177DEA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74CFA8B0-C7B8-4655-A378-2962C04794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129</TotalTime>
  <Words>469</Words>
  <Application>Microsoft Office PowerPoint</Application>
  <PresentationFormat>Widescreen</PresentationFormat>
  <Paragraphs>56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等线</vt:lpstr>
      <vt:lpstr>Abadi</vt:lpstr>
      <vt:lpstr>Arial</vt:lpstr>
      <vt:lpstr>Bernard MT Condensed</vt:lpstr>
      <vt:lpstr>Calibri</vt:lpstr>
      <vt:lpstr>inherit</vt:lpstr>
      <vt:lpstr>Inter</vt:lpstr>
      <vt:lpstr>MV Boli</vt:lpstr>
      <vt:lpstr>Posterama Text Black</vt:lpstr>
      <vt:lpstr>Posterama Text SemiBold</vt:lpstr>
      <vt:lpstr>Söhne</vt:lpstr>
      <vt:lpstr>Custom​​</vt:lpstr>
      <vt:lpstr>Loan Prediction System</vt:lpstr>
      <vt:lpstr>Project Statement</vt:lpstr>
      <vt:lpstr>Objectives</vt:lpstr>
      <vt:lpstr>PowerPoint Presentation</vt:lpstr>
      <vt:lpstr>ATTRIBUTES: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Prediction System</dc:title>
  <dc:creator>Yasaswi B</dc:creator>
  <cp:lastModifiedBy>SOMU LIKITHA</cp:lastModifiedBy>
  <cp:revision>2</cp:revision>
  <dcterms:created xsi:type="dcterms:W3CDTF">2024-02-27T14:34:44Z</dcterms:created>
  <dcterms:modified xsi:type="dcterms:W3CDTF">2024-02-27T17:33:45Z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