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90D7FE"/>
    <a:srgbClr val="02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FEBD-570E-469B-A2A8-DF6468AA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7D650-4BBB-4407-98B5-8F3C3675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3ED5B-6D8F-40CF-A0A2-BB1AA50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BDB7-D6EF-4A8D-A1B0-9D26812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87996-60AE-47DF-A2B6-FDF4D89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5678-E7ED-44B7-BCB0-DECC9FF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8F153-5C5C-4336-B561-BA62FA20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19512-1E0B-43FC-9167-2199CD42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63F86-51CD-4276-A908-0F89ECDC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5B989-F894-40EB-BD8F-3891D889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F581F-6F8C-4087-8C89-73E63BE4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8AC94-A299-485F-A9D5-437E7D17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F5DE8-66E6-48DF-A7B8-9FA66FB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CD000-ED0D-472B-9530-BB11B39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180A0-A0A4-481F-BFCD-8DEF2AFC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CD15-4603-438A-AD43-D167AA1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5027-9C2D-4F08-827A-9B4C7C21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FB64-2DD2-43EA-A6D0-3D799D4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5EE3-8F2C-47CB-B020-4C1EB301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CDA00-AD12-4559-8AC9-DAB29E07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03C3-1668-4F34-82BA-9F4969CB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5D9A5-05F5-443E-9539-F9513B98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05FF5-0C2D-47BE-B264-1969B96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85D07-57FC-4E15-9399-9B059FED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9B8C-3371-4D6C-AE3C-68831BDB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5133-77F4-4C42-9458-5D32320C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881A-77F1-4569-8F6F-074B47F0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41F4-50E2-4194-8016-ECFEAB56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3435-7118-4EE8-B36E-DD3428FA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B0C22-0F68-44BF-BA04-0A8A52EB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8CC-9993-47C0-B2F3-A98D01A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7E13-2B29-4018-B74A-1BFB7B2A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6AD17-3C4F-4614-B1AD-4609692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214CE-EBD9-411B-AD3E-F1766A91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6BAD3-37B1-4C32-B9D8-78E26187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C7F41-A59D-4815-B1C4-70C10804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B74E6-F749-47D6-9FA7-3EA87F41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C1CCD-9E74-4C2F-93CD-1D95134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AE00B-7402-40E1-8CDA-9954849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BCB8-4BA7-486C-8284-30BE19E2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4D96A-A24D-4A3D-A6AB-DD01D6F9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1C9F2-5727-48CE-AB65-D269FFA6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DCF21-5F31-41DA-BD38-0FA612D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FCDD5-BDE1-46AE-B318-E9054089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F53F0-E748-4C72-A406-5590484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F1980-98D4-44DD-948C-560178D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E4BB4-7C3E-4DF2-811D-370D52D9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29A46-B352-4DF7-8635-6D5FCA0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A476B-D05E-4BD3-8290-DB16CA0D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2877A-1A56-4BF2-ADA8-0CDA3F4C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F2F27-1744-4C8A-B529-CB4D2D6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96135-9DF6-41A0-AD51-7F0B5587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1DCD-6BE1-4DE7-95A0-810D854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B2971-34DF-4B54-8BC5-97CB1BC7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8301-096F-4835-BAA2-2FFC06FB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542-5BD1-48FE-B82B-B45BBAB7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16059-1F20-4A52-B215-18B0267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07D4B-AEB4-413C-9A9A-DA5B568D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C930B-C4C5-4560-B757-E0E8C34B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66563-5915-43D5-842B-F5397792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40B0-B660-4B44-82EC-29F584FCD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2631-09A3-4E8F-9473-99B384D9D256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FE75-1073-4B96-9FB6-6B8F1602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42F5A-3393-4C31-BE25-0FCA5A27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651760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决策树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982685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177143"/>
            <a:ext cx="0" cy="3291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19" y="1966705"/>
            <a:ext cx="3935017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计算不同特征计算父节点的不纯度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8" y="2986619"/>
            <a:ext cx="344535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计算分裂后不纯度的降低情况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19" y="4176518"/>
            <a:ext cx="4599050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选择不纯度降低最大的特征作为分裂节点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909920" y="5238433"/>
            <a:ext cx="4109189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重复</a:t>
            </a:r>
            <a:r>
              <a:rPr lang="en-US" altLang="zh-CN" dirty="0">
                <a:solidFill>
                  <a:schemeClr val="tx1"/>
                </a:solidFill>
              </a:rPr>
              <a:t>1-3</a:t>
            </a:r>
            <a:r>
              <a:rPr lang="zh-CN" altLang="en-US" dirty="0">
                <a:solidFill>
                  <a:schemeClr val="tx1"/>
                </a:solidFill>
              </a:rPr>
              <a:t>步，用剪枝策略防止过拟合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项目背景：根据天气、温度、湿度、身体素质来判断会不会出去打球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177143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191990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413675" y="54687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4386758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51678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实现方法：用不同特征选择信息增益最大的作为分裂节点，不断重复使数据能较好地分开。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2A00915-3661-42D1-9F16-ACF3ACEC0222}"/>
              </a:ext>
            </a:extLst>
          </p:cNvPr>
          <p:cNvCxnSpPr>
            <a:cxnSpLocks/>
          </p:cNvCxnSpPr>
          <p:nvPr/>
        </p:nvCxnSpPr>
        <p:spPr>
          <a:xfrm>
            <a:off x="6692536" y="2910815"/>
            <a:ext cx="0" cy="912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3EA073D-BA52-4F52-93EE-34D2D17074C4}"/>
              </a:ext>
            </a:extLst>
          </p:cNvPr>
          <p:cNvCxnSpPr>
            <a:cxnSpLocks/>
          </p:cNvCxnSpPr>
          <p:nvPr/>
        </p:nvCxnSpPr>
        <p:spPr>
          <a:xfrm>
            <a:off x="6692536" y="3347486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194C772-CC35-4039-A2E9-1A3C9DE39B5F}"/>
              </a:ext>
            </a:extLst>
          </p:cNvPr>
          <p:cNvCxnSpPr>
            <a:cxnSpLocks/>
          </p:cNvCxnSpPr>
          <p:nvPr/>
        </p:nvCxnSpPr>
        <p:spPr>
          <a:xfrm>
            <a:off x="6692536" y="381151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7CD91B-E1D3-42F2-B143-78BBEF03B550}"/>
              </a:ext>
            </a:extLst>
          </p:cNvPr>
          <p:cNvCxnSpPr>
            <a:cxnSpLocks/>
          </p:cNvCxnSpPr>
          <p:nvPr/>
        </p:nvCxnSpPr>
        <p:spPr>
          <a:xfrm>
            <a:off x="6692536" y="291081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D03FA07-5B1D-4F55-B09C-13BDD903CE62}"/>
              </a:ext>
            </a:extLst>
          </p:cNvPr>
          <p:cNvSpPr/>
          <p:nvPr/>
        </p:nvSpPr>
        <p:spPr>
          <a:xfrm>
            <a:off x="7019109" y="2707093"/>
            <a:ext cx="1396401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ID3</a:t>
            </a:r>
            <a:r>
              <a:rPr lang="zh-CN" altLang="en-US" sz="1400" dirty="0">
                <a:solidFill>
                  <a:schemeClr val="tx1"/>
                </a:solidFill>
              </a:rPr>
              <a:t>：信息增益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E18D5AF-8C9E-4A4E-A168-B02A939FD92F}"/>
              </a:ext>
            </a:extLst>
          </p:cNvPr>
          <p:cNvSpPr/>
          <p:nvPr/>
        </p:nvSpPr>
        <p:spPr>
          <a:xfrm>
            <a:off x="7019109" y="3144294"/>
            <a:ext cx="1652911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C4.5</a:t>
            </a:r>
            <a:r>
              <a:rPr lang="zh-CN" altLang="en-US" sz="1400" dirty="0">
                <a:solidFill>
                  <a:schemeClr val="tx1"/>
                </a:solidFill>
              </a:rPr>
              <a:t>：信息增益率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CC8FCDF-6D3F-4D18-83B7-3C97181B35D5}"/>
              </a:ext>
            </a:extLst>
          </p:cNvPr>
          <p:cNvSpPr/>
          <p:nvPr/>
        </p:nvSpPr>
        <p:spPr>
          <a:xfrm>
            <a:off x="7019109" y="3621923"/>
            <a:ext cx="1652911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CART</a:t>
            </a:r>
            <a:r>
              <a:rPr lang="zh-CN" altLang="en-US" sz="1400" dirty="0">
                <a:solidFill>
                  <a:schemeClr val="tx1"/>
                </a:solidFill>
              </a:rPr>
              <a:t>：基尼系数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32324C-FD3B-43D7-B44C-700D7190874E}"/>
              </a:ext>
            </a:extLst>
          </p:cNvPr>
          <p:cNvCxnSpPr>
            <a:cxnSpLocks/>
          </p:cNvCxnSpPr>
          <p:nvPr/>
        </p:nvCxnSpPr>
        <p:spPr>
          <a:xfrm>
            <a:off x="6855822" y="217714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4C13586-AAB0-43C3-81B2-B93F1F059F32}"/>
              </a:ext>
            </a:extLst>
          </p:cNvPr>
          <p:cNvCxnSpPr>
            <a:cxnSpLocks/>
          </p:cNvCxnSpPr>
          <p:nvPr/>
        </p:nvCxnSpPr>
        <p:spPr>
          <a:xfrm>
            <a:off x="7182396" y="1881632"/>
            <a:ext cx="0" cy="480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B556EDA-AF89-4DA5-849D-9E9855DE7FC4}"/>
              </a:ext>
            </a:extLst>
          </p:cNvPr>
          <p:cNvCxnSpPr>
            <a:cxnSpLocks/>
          </p:cNvCxnSpPr>
          <p:nvPr/>
        </p:nvCxnSpPr>
        <p:spPr>
          <a:xfrm>
            <a:off x="7182396" y="237391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2F9FA9B-B49D-415E-9E05-4771972F7B40}"/>
              </a:ext>
            </a:extLst>
          </p:cNvPr>
          <p:cNvCxnSpPr>
            <a:cxnSpLocks/>
          </p:cNvCxnSpPr>
          <p:nvPr/>
        </p:nvCxnSpPr>
        <p:spPr>
          <a:xfrm>
            <a:off x="7182396" y="188163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33EA48D-675C-43B8-907D-BA81506D332C}"/>
              </a:ext>
            </a:extLst>
          </p:cNvPr>
          <p:cNvSpPr/>
          <p:nvPr/>
        </p:nvSpPr>
        <p:spPr>
          <a:xfrm>
            <a:off x="7508970" y="1672515"/>
            <a:ext cx="758569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信息熵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280FD1D-D165-4F90-AB2E-440C53A1AB70}"/>
              </a:ext>
            </a:extLst>
          </p:cNvPr>
          <p:cNvSpPr/>
          <p:nvPr/>
        </p:nvSpPr>
        <p:spPr>
          <a:xfrm>
            <a:off x="7508971" y="2182892"/>
            <a:ext cx="982428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基尼系数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5E0FE5D-773F-4F16-B0DD-217A2C81CDD3}"/>
              </a:ext>
            </a:extLst>
          </p:cNvPr>
          <p:cNvCxnSpPr>
            <a:cxnSpLocks/>
          </p:cNvCxnSpPr>
          <p:nvPr/>
        </p:nvCxnSpPr>
        <p:spPr>
          <a:xfrm>
            <a:off x="6355269" y="319199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46E0E09A-1B83-45D0-B5E3-F3FD2150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638" y="1608394"/>
            <a:ext cx="2481104" cy="36921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4AA95A-A1B5-4254-B674-6AE37AA4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756" y="2651760"/>
            <a:ext cx="3091911" cy="36951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A7AAC048-24F9-46E9-854F-F47AD559B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756" y="2173410"/>
            <a:ext cx="2632814" cy="34402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AF71A362-860C-43D7-9CA5-44665FF6A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291" y="3102937"/>
            <a:ext cx="2151389" cy="402634"/>
          </a:xfrm>
          <a:prstGeom prst="rect">
            <a:avLst/>
          </a:prstGeom>
        </p:spPr>
      </p:pic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151B822-2FBD-4F06-925E-847D8450F48F}"/>
              </a:ext>
            </a:extLst>
          </p:cNvPr>
          <p:cNvCxnSpPr>
            <a:cxnSpLocks/>
          </p:cNvCxnSpPr>
          <p:nvPr/>
        </p:nvCxnSpPr>
        <p:spPr>
          <a:xfrm>
            <a:off x="7026553" y="544404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4CF08F3-213B-49AD-9A76-19D065C74A98}"/>
              </a:ext>
            </a:extLst>
          </p:cNvPr>
          <p:cNvCxnSpPr>
            <a:cxnSpLocks/>
          </p:cNvCxnSpPr>
          <p:nvPr/>
        </p:nvCxnSpPr>
        <p:spPr>
          <a:xfrm>
            <a:off x="7353127" y="4848976"/>
            <a:ext cx="0" cy="151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F02F1D6-0536-46E9-BCCB-C0D78557E3CA}"/>
              </a:ext>
            </a:extLst>
          </p:cNvPr>
          <p:cNvCxnSpPr>
            <a:cxnSpLocks/>
          </p:cNvCxnSpPr>
          <p:nvPr/>
        </p:nvCxnSpPr>
        <p:spPr>
          <a:xfrm>
            <a:off x="7353127" y="4848976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0B2603A-1E25-4CC8-9A6B-7E9EA8F35103}"/>
              </a:ext>
            </a:extLst>
          </p:cNvPr>
          <p:cNvSpPr/>
          <p:nvPr/>
        </p:nvSpPr>
        <p:spPr>
          <a:xfrm>
            <a:off x="7687146" y="4665997"/>
            <a:ext cx="93361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控制深度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85D6605-DA94-4B87-B4DE-BAF07C63AC9C}"/>
              </a:ext>
            </a:extLst>
          </p:cNvPr>
          <p:cNvSpPr/>
          <p:nvPr/>
        </p:nvSpPr>
        <p:spPr>
          <a:xfrm>
            <a:off x="7687146" y="5181132"/>
            <a:ext cx="1273658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叶子结点个数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7D3189-6AE9-4756-825E-6688D1C4CC12}"/>
              </a:ext>
            </a:extLst>
          </p:cNvPr>
          <p:cNvSpPr/>
          <p:nvPr/>
        </p:nvSpPr>
        <p:spPr>
          <a:xfrm>
            <a:off x="7700403" y="5693785"/>
            <a:ext cx="145781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叶子结点样本数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64EF216-AF9C-43CE-8C5C-F96C98787CE9}"/>
              </a:ext>
            </a:extLst>
          </p:cNvPr>
          <p:cNvSpPr/>
          <p:nvPr/>
        </p:nvSpPr>
        <p:spPr>
          <a:xfrm>
            <a:off x="7717309" y="6176094"/>
            <a:ext cx="941854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信息增益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E2158D8-2D5D-4D7A-A638-2B33AA800CB6}"/>
              </a:ext>
            </a:extLst>
          </p:cNvPr>
          <p:cNvCxnSpPr>
            <a:cxnSpLocks/>
          </p:cNvCxnSpPr>
          <p:nvPr/>
        </p:nvCxnSpPr>
        <p:spPr>
          <a:xfrm>
            <a:off x="7353127" y="537250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5F7ED09-9B59-4614-8D78-0AD8C215E8B4}"/>
              </a:ext>
            </a:extLst>
          </p:cNvPr>
          <p:cNvCxnSpPr>
            <a:cxnSpLocks/>
          </p:cNvCxnSpPr>
          <p:nvPr/>
        </p:nvCxnSpPr>
        <p:spPr>
          <a:xfrm>
            <a:off x="7365674" y="5853394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8EADF27-F5E6-44C3-959C-71A039E5554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7353127" y="6359073"/>
            <a:ext cx="36418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D9DDE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monyOS Sans风格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HarmonyOS Sans SC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Kelly</dc:creator>
  <cp:lastModifiedBy>Pan Kelly</cp:lastModifiedBy>
  <cp:revision>7</cp:revision>
  <dcterms:created xsi:type="dcterms:W3CDTF">2022-01-17T09:15:03Z</dcterms:created>
  <dcterms:modified xsi:type="dcterms:W3CDTF">2022-01-19T08:22:41Z</dcterms:modified>
</cp:coreProperties>
</file>