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523839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集成算法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854764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049222"/>
            <a:ext cx="0" cy="3873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20" y="1838784"/>
            <a:ext cx="1361634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bagging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3750819"/>
            <a:ext cx="140953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boosting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17365" y="5705155"/>
            <a:ext cx="140953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stacking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项目背景：使用一个模型不能得到满意的回归或者分类效果，可以综合多个模型来优化建模效果。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049222"/>
            <a:ext cx="496245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9561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21121" y="5915395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51678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实现方法：采用并行、串行或者堆叠的方法训练</a:t>
            </a:r>
            <a:r>
              <a:rPr lang="en-US" altLang="zh-CN" dirty="0"/>
              <a:t>n</a:t>
            </a:r>
            <a:r>
              <a:rPr lang="zh-CN" altLang="en-US" dirty="0"/>
              <a:t>个模型，使模型的损失越来越小。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4271554" y="204343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C13586-AAB0-43C3-81B2-B93F1F059F32}"/>
              </a:ext>
            </a:extLst>
          </p:cNvPr>
          <p:cNvCxnSpPr>
            <a:cxnSpLocks/>
          </p:cNvCxnSpPr>
          <p:nvPr/>
        </p:nvCxnSpPr>
        <p:spPr>
          <a:xfrm>
            <a:off x="4598128" y="1802954"/>
            <a:ext cx="0" cy="1030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556EDA-AF89-4DA5-849D-9E9855DE7FC4}"/>
              </a:ext>
            </a:extLst>
          </p:cNvPr>
          <p:cNvCxnSpPr>
            <a:cxnSpLocks/>
          </p:cNvCxnSpPr>
          <p:nvPr/>
        </p:nvCxnSpPr>
        <p:spPr>
          <a:xfrm>
            <a:off x="4604507" y="228226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F9FA9B-B49D-415E-9E05-4771972F7B40}"/>
              </a:ext>
            </a:extLst>
          </p:cNvPr>
          <p:cNvCxnSpPr>
            <a:cxnSpLocks/>
          </p:cNvCxnSpPr>
          <p:nvPr/>
        </p:nvCxnSpPr>
        <p:spPr>
          <a:xfrm>
            <a:off x="4604509" y="1801623"/>
            <a:ext cx="754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3EA48D-675C-43B8-907D-BA81506D332C}"/>
              </a:ext>
            </a:extLst>
          </p:cNvPr>
          <p:cNvSpPr/>
          <p:nvPr/>
        </p:nvSpPr>
        <p:spPr>
          <a:xfrm>
            <a:off x="4931082" y="1592506"/>
            <a:ext cx="238411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采用</a:t>
            </a:r>
            <a:r>
              <a:rPr lang="en-US" altLang="zh-CN" sz="1400" dirty="0" err="1">
                <a:solidFill>
                  <a:schemeClr val="tx1"/>
                </a:solidFill>
              </a:rPr>
              <a:t>boostrap</a:t>
            </a:r>
            <a:r>
              <a:rPr lang="zh-CN" altLang="en-US" sz="1400" dirty="0">
                <a:solidFill>
                  <a:schemeClr val="tx1"/>
                </a:solidFill>
              </a:rPr>
              <a:t>有放回抽样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80FD1D-D165-4F90-AB2E-440C53A1AB70}"/>
              </a:ext>
            </a:extLst>
          </p:cNvPr>
          <p:cNvSpPr/>
          <p:nvPr/>
        </p:nvSpPr>
        <p:spPr>
          <a:xfrm>
            <a:off x="4931081" y="2091234"/>
            <a:ext cx="2432013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训练多个基础模型求平均值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66ED1E-D406-46ED-9370-198A3A4F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5"/>
          <a:stretch/>
        </p:blipFill>
        <p:spPr>
          <a:xfrm>
            <a:off x="7647714" y="2030377"/>
            <a:ext cx="1596434" cy="487670"/>
          </a:xfrm>
          <a:prstGeom prst="rect">
            <a:avLst/>
          </a:prstGeom>
        </p:spPr>
      </p:pic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00BD729-9E4B-463C-9995-26AB5EE21F72}"/>
              </a:ext>
            </a:extLst>
          </p:cNvPr>
          <p:cNvCxnSpPr>
            <a:cxnSpLocks/>
          </p:cNvCxnSpPr>
          <p:nvPr/>
        </p:nvCxnSpPr>
        <p:spPr>
          <a:xfrm>
            <a:off x="4604507" y="2833219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7CCE07-CFA4-4562-9A65-1C4D52A7A83D}"/>
              </a:ext>
            </a:extLst>
          </p:cNvPr>
          <p:cNvSpPr/>
          <p:nvPr/>
        </p:nvSpPr>
        <p:spPr>
          <a:xfrm>
            <a:off x="4931082" y="2638298"/>
            <a:ext cx="219083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典型代表：随机森林算法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9B9BF7B-572C-4A64-A96C-FC5D5D959989}"/>
              </a:ext>
            </a:extLst>
          </p:cNvPr>
          <p:cNvCxnSpPr>
            <a:cxnSpLocks/>
          </p:cNvCxnSpPr>
          <p:nvPr/>
        </p:nvCxnSpPr>
        <p:spPr>
          <a:xfrm>
            <a:off x="4656718" y="3702410"/>
            <a:ext cx="0" cy="1372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A8F551-BDC6-420A-A121-A9B35E272F22}"/>
              </a:ext>
            </a:extLst>
          </p:cNvPr>
          <p:cNvCxnSpPr>
            <a:cxnSpLocks/>
          </p:cNvCxnSpPr>
          <p:nvPr/>
        </p:nvCxnSpPr>
        <p:spPr>
          <a:xfrm>
            <a:off x="4656718" y="4139081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E73BDDC-2F5F-44FD-B7BD-57C7A515B48C}"/>
              </a:ext>
            </a:extLst>
          </p:cNvPr>
          <p:cNvCxnSpPr>
            <a:cxnSpLocks/>
          </p:cNvCxnSpPr>
          <p:nvPr/>
        </p:nvCxnSpPr>
        <p:spPr>
          <a:xfrm>
            <a:off x="4656718" y="460310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3903C28-13C2-4DBB-99F5-538814E2EE53}"/>
              </a:ext>
            </a:extLst>
          </p:cNvPr>
          <p:cNvCxnSpPr>
            <a:cxnSpLocks/>
          </p:cNvCxnSpPr>
          <p:nvPr/>
        </p:nvCxnSpPr>
        <p:spPr>
          <a:xfrm>
            <a:off x="4656718" y="370241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FF15B7D-ABB5-4D08-AB78-9A58EAB4A10A}"/>
              </a:ext>
            </a:extLst>
          </p:cNvPr>
          <p:cNvCxnSpPr>
            <a:cxnSpLocks/>
          </p:cNvCxnSpPr>
          <p:nvPr/>
        </p:nvCxnSpPr>
        <p:spPr>
          <a:xfrm>
            <a:off x="4319451" y="398358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53DFF25-D3D0-4353-9A0C-16166D0BA258}"/>
              </a:ext>
            </a:extLst>
          </p:cNvPr>
          <p:cNvSpPr/>
          <p:nvPr/>
        </p:nvSpPr>
        <p:spPr>
          <a:xfrm>
            <a:off x="4981799" y="3526976"/>
            <a:ext cx="163694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采用固定的训练集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9622499-362A-44E7-9B6A-16EE5BA42919}"/>
              </a:ext>
            </a:extLst>
          </p:cNvPr>
          <p:cNvSpPr/>
          <p:nvPr/>
        </p:nvSpPr>
        <p:spPr>
          <a:xfrm>
            <a:off x="4981799" y="3963467"/>
            <a:ext cx="146401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训练第一批模型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1ED4B85-12FF-45C8-A1C0-42ED0A350040}"/>
              </a:ext>
            </a:extLst>
          </p:cNvPr>
          <p:cNvCxnSpPr>
            <a:cxnSpLocks/>
          </p:cNvCxnSpPr>
          <p:nvPr/>
        </p:nvCxnSpPr>
        <p:spPr>
          <a:xfrm>
            <a:off x="7105434" y="3900296"/>
            <a:ext cx="0" cy="46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923D1AD-D920-466E-9CF0-8ECF3286DC5A}"/>
              </a:ext>
            </a:extLst>
          </p:cNvPr>
          <p:cNvCxnSpPr>
            <a:cxnSpLocks/>
          </p:cNvCxnSpPr>
          <p:nvPr/>
        </p:nvCxnSpPr>
        <p:spPr>
          <a:xfrm>
            <a:off x="6455453" y="4109871"/>
            <a:ext cx="6499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FAF88C1-7127-4D9F-B455-3450861CC8E1}"/>
              </a:ext>
            </a:extLst>
          </p:cNvPr>
          <p:cNvCxnSpPr>
            <a:cxnSpLocks/>
          </p:cNvCxnSpPr>
          <p:nvPr/>
        </p:nvCxnSpPr>
        <p:spPr>
          <a:xfrm>
            <a:off x="7108052" y="390029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BDB9CC8-CDF0-412E-B930-BCD73B07F174}"/>
              </a:ext>
            </a:extLst>
          </p:cNvPr>
          <p:cNvCxnSpPr>
            <a:cxnSpLocks/>
          </p:cNvCxnSpPr>
          <p:nvPr/>
        </p:nvCxnSpPr>
        <p:spPr>
          <a:xfrm>
            <a:off x="7108052" y="436756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22B5699-237F-4FE7-B0FA-42BF916E578E}"/>
              </a:ext>
            </a:extLst>
          </p:cNvPr>
          <p:cNvSpPr/>
          <p:nvPr/>
        </p:nvSpPr>
        <p:spPr>
          <a:xfrm>
            <a:off x="7432007" y="3729656"/>
            <a:ext cx="2361092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增加弱分类器错分样本权重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1279B69-26A7-4619-9014-98FE0BB0586D}"/>
              </a:ext>
            </a:extLst>
          </p:cNvPr>
          <p:cNvSpPr/>
          <p:nvPr/>
        </p:nvSpPr>
        <p:spPr>
          <a:xfrm>
            <a:off x="7432007" y="4184589"/>
            <a:ext cx="202519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降低正确分类样本权重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F3EC04D-E8BA-47FC-B86C-169A268C2097}"/>
              </a:ext>
            </a:extLst>
          </p:cNvPr>
          <p:cNvSpPr/>
          <p:nvPr/>
        </p:nvSpPr>
        <p:spPr>
          <a:xfrm>
            <a:off x="4981798" y="4420126"/>
            <a:ext cx="219082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多轮迭代使模型损失最低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D7EB40B-6248-42D6-A3F4-6C15CC7BA450}"/>
              </a:ext>
            </a:extLst>
          </p:cNvPr>
          <p:cNvCxnSpPr>
            <a:cxnSpLocks/>
          </p:cNvCxnSpPr>
          <p:nvPr/>
        </p:nvCxnSpPr>
        <p:spPr>
          <a:xfrm>
            <a:off x="4656718" y="507476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5C628AC-0F6D-4FCD-872F-C7C9EF867EE3}"/>
              </a:ext>
            </a:extLst>
          </p:cNvPr>
          <p:cNvSpPr/>
          <p:nvPr/>
        </p:nvSpPr>
        <p:spPr>
          <a:xfrm>
            <a:off x="4981798" y="4891781"/>
            <a:ext cx="2871283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典型代表：</a:t>
            </a:r>
            <a:r>
              <a:rPr lang="en-US" altLang="zh-CN" sz="1400" dirty="0" err="1">
                <a:solidFill>
                  <a:schemeClr val="tx1"/>
                </a:solidFill>
              </a:rPr>
              <a:t>Adaboost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</a:rPr>
              <a:t>XGBoost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0313164-6639-432F-8B39-96341423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65" y="3116232"/>
            <a:ext cx="4345355" cy="555375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E7C0FFA-AC41-491D-A190-E7B2FB5E071D}"/>
              </a:ext>
            </a:extLst>
          </p:cNvPr>
          <p:cNvCxnSpPr>
            <a:cxnSpLocks/>
          </p:cNvCxnSpPr>
          <p:nvPr/>
        </p:nvCxnSpPr>
        <p:spPr>
          <a:xfrm>
            <a:off x="4330144" y="592267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AF82D03-A05F-4C05-BDDC-2E46EF1D16FD}"/>
              </a:ext>
            </a:extLst>
          </p:cNvPr>
          <p:cNvCxnSpPr>
            <a:cxnSpLocks/>
          </p:cNvCxnSpPr>
          <p:nvPr/>
        </p:nvCxnSpPr>
        <p:spPr>
          <a:xfrm>
            <a:off x="4670809" y="5686417"/>
            <a:ext cx="0" cy="503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CC59DE6-4F18-4AFF-AE2B-056BD1C22054}"/>
              </a:ext>
            </a:extLst>
          </p:cNvPr>
          <p:cNvCxnSpPr>
            <a:cxnSpLocks/>
          </p:cNvCxnSpPr>
          <p:nvPr/>
        </p:nvCxnSpPr>
        <p:spPr>
          <a:xfrm>
            <a:off x="4684901" y="569638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D4E44B-DE97-405A-B1C6-49D477CC7D21}"/>
              </a:ext>
            </a:extLst>
          </p:cNvPr>
          <p:cNvSpPr/>
          <p:nvPr/>
        </p:nvSpPr>
        <p:spPr>
          <a:xfrm>
            <a:off x="5008856" y="5525743"/>
            <a:ext cx="356601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将数据分成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份，用不同的分类器进行建模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72F84E62-5339-42B2-8E57-38E71A899A4E}"/>
              </a:ext>
            </a:extLst>
          </p:cNvPr>
          <p:cNvCxnSpPr>
            <a:cxnSpLocks/>
          </p:cNvCxnSpPr>
          <p:nvPr/>
        </p:nvCxnSpPr>
        <p:spPr>
          <a:xfrm>
            <a:off x="4684901" y="618961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DDF1F77-C270-4458-AD67-C2BCF7101B5A}"/>
              </a:ext>
            </a:extLst>
          </p:cNvPr>
          <p:cNvSpPr/>
          <p:nvPr/>
        </p:nvSpPr>
        <p:spPr>
          <a:xfrm>
            <a:off x="5008856" y="6018975"/>
            <a:ext cx="4596697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把上一步的结果作为特征，传入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个分类器作为最终结果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HarmonyOS Sans SC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10</cp:revision>
  <dcterms:created xsi:type="dcterms:W3CDTF">2022-01-17T09:15:03Z</dcterms:created>
  <dcterms:modified xsi:type="dcterms:W3CDTF">2022-01-27T11:11:52Z</dcterms:modified>
</cp:coreProperties>
</file>