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2618" y="282905"/>
            <a:ext cx="33187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830219"/>
            <a:ext cx="669991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77439" y="1959355"/>
            <a:ext cx="33356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Triggers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81F0221-289C-574C-B9B8-26AFDF9F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18" y="623557"/>
            <a:ext cx="3318763" cy="635000"/>
          </a:xfrm>
        </p:spPr>
        <p:txBody>
          <a:bodyPr/>
          <a:lstStyle/>
          <a:p>
            <a:r>
              <a:rPr lang="en-US" dirty="0"/>
              <a:t>  </a:t>
            </a:r>
            <a:endParaRPr lang="en-L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766684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last 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of all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10" dirty="0">
                <a:latin typeface="Calibri"/>
                <a:cs typeface="Calibri"/>
              </a:rPr>
              <a:t>work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‘ProductX’ </a:t>
            </a:r>
            <a:r>
              <a:rPr sz="2600" spc="-10" dirty="0">
                <a:latin typeface="Calibri"/>
                <a:cs typeface="Calibri"/>
              </a:rPr>
              <a:t>project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10" dirty="0">
                <a:latin typeface="Calibri"/>
                <a:cs typeface="Calibri"/>
              </a:rPr>
              <a:t>WORKS_ON1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5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1880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Dept_no, </a:t>
            </a:r>
            <a:r>
              <a:rPr sz="2600" spc="-55" dirty="0">
                <a:latin typeface="Calibri"/>
                <a:cs typeface="Calibri"/>
              </a:rPr>
              <a:t>Total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No.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dirty="0">
                <a:latin typeface="Calibri"/>
                <a:cs typeface="Calibri"/>
              </a:rPr>
              <a:t>salary </a:t>
            </a:r>
            <a:r>
              <a:rPr sz="2600" spc="-10" dirty="0">
                <a:latin typeface="Calibri"/>
                <a:cs typeface="Calibri"/>
              </a:rPr>
              <a:t>given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5" dirty="0">
                <a:latin typeface="Calibri"/>
                <a:cs typeface="Calibri"/>
              </a:rPr>
              <a:t>employees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336549"/>
            <a:ext cx="3561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Retrieve</a:t>
            </a:r>
            <a:r>
              <a:rPr spc="-4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652208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Retrieve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details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‘Research’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785" y="336549"/>
            <a:ext cx="258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40" dirty="0"/>
              <a:t>Triggers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62570" cy="489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 </a:t>
            </a:r>
            <a:r>
              <a:rPr sz="2600" spc="-5" dirty="0">
                <a:latin typeface="Calibri"/>
                <a:cs typeface="Calibri"/>
              </a:rPr>
              <a:t>automatic </a:t>
            </a:r>
            <a:r>
              <a:rPr sz="2600" dirty="0">
                <a:latin typeface="Calibri"/>
                <a:cs typeface="Calibri"/>
              </a:rPr>
              <a:t>actions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perform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certain </a:t>
            </a:r>
            <a:r>
              <a:rPr sz="2600" spc="-10" dirty="0">
                <a:latin typeface="Calibri"/>
                <a:cs typeface="Calibri"/>
              </a:rPr>
              <a:t>events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conditions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occur.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alternative </a:t>
            </a:r>
            <a:r>
              <a:rPr sz="2600" spc="-25" dirty="0">
                <a:latin typeface="Calibri"/>
                <a:cs typeface="Calibri"/>
              </a:rPr>
              <a:t>way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check the </a:t>
            </a:r>
            <a:r>
              <a:rPr sz="2600" spc="-5" dirty="0">
                <a:latin typeface="Calibri"/>
                <a:cs typeface="Calibri"/>
              </a:rPr>
              <a:t>integrity of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scheduled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4711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stored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executes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automatically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5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1384300" lvl="1" indent="-28257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160384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Can’t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invoke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explicitly.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379855" algn="l"/>
              </a:tabLst>
            </a:pPr>
            <a:r>
              <a:rPr sz="2600" spc="-30" dirty="0">
                <a:latin typeface="Calibri"/>
                <a:cs typeface="Calibri"/>
              </a:rPr>
              <a:t>Invoke	</a:t>
            </a:r>
            <a:r>
              <a:rPr sz="2600" spc="-5" dirty="0">
                <a:latin typeface="Calibri"/>
                <a:cs typeface="Calibri"/>
              </a:rPr>
              <a:t>automatically </a:t>
            </a:r>
            <a:r>
              <a:rPr sz="2600" spc="-10" dirty="0">
                <a:latin typeface="Calibri"/>
                <a:cs typeface="Calibri"/>
              </a:rPr>
              <a:t>after performing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required </a:t>
            </a:r>
            <a:r>
              <a:rPr sz="2600" dirty="0">
                <a:latin typeface="Calibri"/>
                <a:cs typeface="Calibri"/>
              </a:rPr>
              <a:t>action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assigned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Without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</a:t>
            </a:r>
            <a:r>
              <a:rPr sz="2600" dirty="0">
                <a:latin typeface="Calibri"/>
                <a:cs typeface="Calibri"/>
              </a:rPr>
              <a:t> trigger</a:t>
            </a:r>
            <a:r>
              <a:rPr sz="2600" spc="-10" dirty="0">
                <a:latin typeface="Calibri"/>
                <a:cs typeface="Calibri"/>
              </a:rPr>
              <a:t> would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spc="-15" dirty="0">
                <a:latin typeface="Calibri"/>
                <a:cs typeface="Calibri"/>
              </a:rPr>
              <a:t>exist.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3185" y="336549"/>
            <a:ext cx="258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40" dirty="0"/>
              <a:t>Triggers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085" y="336549"/>
            <a:ext cx="3900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25" dirty="0"/>
              <a:t> </a:t>
            </a:r>
            <a:r>
              <a:rPr spc="-35" dirty="0"/>
              <a:t>Trigger</a:t>
            </a:r>
            <a:r>
              <a:rPr spc="-15" dirty="0"/>
              <a:t> </a:t>
            </a:r>
            <a:r>
              <a:rPr spc="-35" dirty="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91234"/>
            <a:ext cx="4888230" cy="40805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&lt;trigger_name&gt;</a:t>
            </a:r>
            <a:endParaRPr sz="2800">
              <a:latin typeface="Calibri"/>
              <a:cs typeface="Calibri"/>
            </a:endParaRPr>
          </a:p>
          <a:p>
            <a:pPr marL="12700" marR="1886585">
              <a:lnSpc>
                <a:spcPct val="135700"/>
              </a:lnSpc>
            </a:pP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&lt;trigger_event&gt;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421765" algn="ctr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&lt;SQL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Statements&gt;</a:t>
            </a:r>
            <a:endParaRPr sz="2800">
              <a:latin typeface="Calibri"/>
              <a:cs typeface="Calibri"/>
            </a:endParaRPr>
          </a:p>
          <a:p>
            <a:pPr marL="1421765" algn="ctr">
              <a:lnSpc>
                <a:spcPct val="100000"/>
              </a:lnSpc>
              <a:spcBef>
                <a:spcPts val="1205"/>
              </a:spcBef>
            </a:pPr>
            <a:r>
              <a:rPr sz="2800" spc="-10" dirty="0">
                <a:latin typeface="Calibri"/>
                <a:cs typeface="Calibri"/>
              </a:rPr>
              <a:t>&lt;SQL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Statements&gt;</a:t>
            </a:r>
            <a:endParaRPr sz="2800">
              <a:latin typeface="Calibri"/>
              <a:cs typeface="Calibri"/>
            </a:endParaRPr>
          </a:p>
          <a:p>
            <a:pPr marL="960119" algn="ctr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336549"/>
            <a:ext cx="2840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Trigger </a:t>
            </a:r>
            <a:r>
              <a:rPr spc="-5" dirty="0"/>
              <a:t>Name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6762750" cy="1478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Better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follow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20" dirty="0">
                <a:latin typeface="Calibri"/>
                <a:cs typeface="Calibri"/>
              </a:rPr>
              <a:t>format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triggers.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[table_name]_[trigger_event]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100321"/>
            <a:ext cx="31877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11860" algn="l"/>
              </a:tabLst>
            </a:pPr>
            <a:r>
              <a:rPr sz="2600" dirty="0">
                <a:latin typeface="Calibri"/>
                <a:cs typeface="Calibri"/>
              </a:rPr>
              <a:t>Eg:	</a:t>
            </a:r>
            <a:r>
              <a:rPr sz="2600" spc="-5" dirty="0">
                <a:latin typeface="Calibri"/>
                <a:cs typeface="Calibri"/>
              </a:rPr>
              <a:t>Employee_Insert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886" y="314324"/>
            <a:ext cx="296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Trigger</a:t>
            </a:r>
            <a:r>
              <a:rPr spc="-55" dirty="0"/>
              <a:t> </a:t>
            </a:r>
            <a:r>
              <a:rPr spc="-35"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07033"/>
            <a:ext cx="8015605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spc="-10" dirty="0">
                <a:latin typeface="Calibri"/>
                <a:cs typeface="Calibri"/>
              </a:rPr>
              <a:t>event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causes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invoked.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40" dirty="0">
                <a:latin typeface="Calibri"/>
                <a:cs typeface="Calibri"/>
              </a:rPr>
              <a:t>INSERT, UPDATE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DELETE.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trigger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invoked</a:t>
            </a:r>
            <a:r>
              <a:rPr sz="2600" spc="-10" dirty="0">
                <a:latin typeface="Calibri"/>
                <a:cs typeface="Calibri"/>
              </a:rPr>
              <a:t> by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trigger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invoked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triggers,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event.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182" y="336549"/>
            <a:ext cx="3109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AFTER</a:t>
            </a:r>
            <a:r>
              <a:rPr spc="-50" dirty="0"/>
              <a:t> </a:t>
            </a:r>
            <a:r>
              <a:rPr spc="-40" dirty="0"/>
              <a:t>Triggers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573009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Specifies that </a:t>
            </a:r>
            <a:r>
              <a:rPr sz="2600" dirty="0">
                <a:latin typeface="Calibri"/>
                <a:cs typeface="Calibri"/>
              </a:rPr>
              <a:t>the trigger </a:t>
            </a:r>
            <a:r>
              <a:rPr sz="2600" spc="-5" dirty="0">
                <a:latin typeface="Calibri"/>
                <a:cs typeface="Calibri"/>
              </a:rPr>
              <a:t>should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20" dirty="0">
                <a:latin typeface="Calibri"/>
                <a:cs typeface="Calibri"/>
              </a:rPr>
              <a:t>executed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5" dirty="0">
                <a:latin typeface="Calibri"/>
                <a:cs typeface="Calibri"/>
              </a:rPr>
              <a:t>event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completed.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58692"/>
            <a:ext cx="7499350" cy="278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Trigger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activate </a:t>
            </a:r>
            <a:r>
              <a:rPr sz="2600" dirty="0">
                <a:latin typeface="Calibri"/>
                <a:cs typeface="Calibri"/>
              </a:rPr>
              <a:t>AFTER the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is made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780"/>
              </a:spcBef>
              <a:buFont typeface="Arial MT"/>
              <a:buChar char="–"/>
              <a:tabLst>
                <a:tab pos="2299335" algn="l"/>
                <a:tab pos="3370579" algn="l"/>
              </a:tabLst>
            </a:pPr>
            <a:r>
              <a:rPr sz="2800" spc="-5" dirty="0">
                <a:latin typeface="Calibri"/>
                <a:cs typeface="Calibri"/>
              </a:rPr>
              <a:t>AFTER	</a:t>
            </a:r>
            <a:r>
              <a:rPr sz="2800" spc="-10" dirty="0">
                <a:latin typeface="Calibri"/>
                <a:cs typeface="Calibri"/>
              </a:rPr>
              <a:t>INSERT</a:t>
            </a:r>
            <a:endParaRPr sz="28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2299335" algn="l"/>
              </a:tabLst>
            </a:pPr>
            <a:r>
              <a:rPr sz="2800" spc="-5" dirty="0">
                <a:latin typeface="Calibri"/>
                <a:cs typeface="Calibri"/>
              </a:rPr>
              <a:t>AFTER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UPDATE</a:t>
            </a:r>
            <a:endParaRPr sz="2800">
              <a:latin typeface="Calibri"/>
              <a:cs typeface="Calibri"/>
            </a:endParaRPr>
          </a:p>
          <a:p>
            <a:pPr marL="2298700" lvl="1" indent="-337185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2299335" algn="l"/>
                <a:tab pos="3370579" algn="l"/>
              </a:tabLst>
            </a:pPr>
            <a:r>
              <a:rPr sz="2800" spc="-5" dirty="0">
                <a:latin typeface="Calibri"/>
                <a:cs typeface="Calibri"/>
              </a:rPr>
              <a:t>AFTER	DELETE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336549"/>
            <a:ext cx="4980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INSERT</a:t>
            </a:r>
            <a:r>
              <a:rPr spc="-30" dirty="0"/>
              <a:t> </a:t>
            </a:r>
            <a:r>
              <a:rPr spc="-35" dirty="0"/>
              <a:t>Trigger</a:t>
            </a:r>
            <a:r>
              <a:rPr spc="-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1372641"/>
            <a:ext cx="501332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Employee_Insert</a:t>
            </a:r>
            <a:endParaRPr sz="2800">
              <a:latin typeface="Calibri"/>
              <a:cs typeface="Calibri"/>
            </a:endParaRPr>
          </a:p>
          <a:p>
            <a:pPr marL="12700" marR="2941320" algn="just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INSERT </a:t>
            </a:r>
            <a:r>
              <a:rPr sz="2800" b="1" spc="-6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043373"/>
            <a:ext cx="80067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write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advance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statement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within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TRIGGER.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 </a:t>
            </a:r>
            <a:r>
              <a:rPr spc="-10"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7168"/>
            <a:ext cx="8235950" cy="501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92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virtual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contains data </a:t>
            </a:r>
            <a:r>
              <a:rPr sz="2600" spc="-5" dirty="0">
                <a:latin typeface="Calibri"/>
                <a:cs typeface="Calibri"/>
              </a:rPr>
              <a:t>derived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result-set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way </a:t>
            </a:r>
            <a:r>
              <a:rPr sz="2600" spc="-5" dirty="0">
                <a:latin typeface="Calibri"/>
                <a:cs typeface="Calibri"/>
              </a:rPr>
              <a:t>of specifying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referred </a:t>
            </a:r>
            <a:r>
              <a:rPr sz="2600" spc="-25" dirty="0">
                <a:latin typeface="Calibri"/>
                <a:cs typeface="Calibri"/>
              </a:rPr>
              <a:t>frequently, </a:t>
            </a:r>
            <a:r>
              <a:rPr sz="2600" spc="-10" dirty="0">
                <a:latin typeface="Calibri"/>
                <a:cs typeface="Calibri"/>
              </a:rPr>
              <a:t>even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though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25" dirty="0">
                <a:latin typeface="Calibri"/>
                <a:cs typeface="Calibri"/>
              </a:rPr>
              <a:t> physically.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71374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join </a:t>
            </a:r>
            <a:r>
              <a:rPr sz="2600" dirty="0">
                <a:latin typeface="Calibri"/>
                <a:cs typeface="Calibri"/>
              </a:rPr>
              <a:t>multiple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together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 present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as if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coming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Views </a:t>
            </a:r>
            <a:r>
              <a:rPr sz="2600" spc="-5" dirty="0">
                <a:latin typeface="Calibri"/>
                <a:cs typeface="Calibri"/>
              </a:rPr>
              <a:t>simplify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complex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queries.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Hide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SQL</a:t>
            </a:r>
            <a:r>
              <a:rPr sz="2400" spc="-15" dirty="0">
                <a:latin typeface="Calibri"/>
                <a:cs typeface="Calibri"/>
              </a:rPr>
              <a:t> statements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68156" cy="4343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94460"/>
            <a:ext cx="6324600" cy="5189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576" y="336549"/>
            <a:ext cx="5166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UPDATE</a:t>
            </a:r>
            <a:r>
              <a:rPr spc="-10" dirty="0"/>
              <a:t> </a:t>
            </a:r>
            <a:r>
              <a:rPr spc="-40" dirty="0"/>
              <a:t>Trigger</a:t>
            </a:r>
            <a:r>
              <a:rPr spc="-1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906419"/>
            <a:ext cx="523875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Employee_Update</a:t>
            </a:r>
            <a:endParaRPr sz="2800">
              <a:latin typeface="Calibri"/>
              <a:cs typeface="Calibri"/>
            </a:endParaRPr>
          </a:p>
          <a:p>
            <a:pPr marL="12700" marR="3035300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55" dirty="0">
                <a:latin typeface="Calibri"/>
                <a:cs typeface="Calibri"/>
              </a:rPr>
              <a:t> UPDATE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336549"/>
            <a:ext cx="5017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DELETE</a:t>
            </a:r>
            <a:r>
              <a:rPr spc="-20" dirty="0"/>
              <a:t> </a:t>
            </a:r>
            <a:r>
              <a:rPr spc="-40" dirty="0"/>
              <a:t>Trigger</a:t>
            </a:r>
            <a:r>
              <a:rPr spc="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830219"/>
            <a:ext cx="512127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TRIGGER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Employee_Delete</a:t>
            </a:r>
            <a:endParaRPr sz="2800">
              <a:latin typeface="Calibri"/>
              <a:cs typeface="Calibri"/>
            </a:endParaRPr>
          </a:p>
          <a:p>
            <a:pPr marL="12700" marR="3021330" algn="just">
              <a:lnSpc>
                <a:spcPct val="120000"/>
              </a:lnSpc>
            </a:pP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AFTER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DELETE </a:t>
            </a:r>
            <a:r>
              <a:rPr sz="2800" b="1" spc="-6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6465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531352" cy="5105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 </a:t>
            </a:r>
            <a:r>
              <a:rPr spc="-10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0833"/>
            <a:ext cx="8301355" cy="207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38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data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reflects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up-to-date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engine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recreates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view's </a:t>
            </a:r>
            <a:r>
              <a:rPr sz="2400" spc="-10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statement,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view.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234434"/>
            <a:ext cx="784034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Views are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5" dirty="0">
                <a:latin typeface="Calibri"/>
                <a:cs typeface="Calibri"/>
              </a:rPr>
              <a:t>queries that </a:t>
            </a:r>
            <a:r>
              <a:rPr sz="2600" spc="-10" dirty="0">
                <a:latin typeface="Calibri"/>
                <a:cs typeface="Calibri"/>
              </a:rPr>
              <a:t>produce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result set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referenced.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views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001" y="244602"/>
            <a:ext cx="316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</a:t>
            </a:r>
            <a:r>
              <a:rPr spc="-55" dirty="0"/>
              <a:t> </a:t>
            </a:r>
            <a:r>
              <a:rPr spc="-10" dirty="0"/>
              <a:t>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33654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75" dirty="0"/>
              <a:t> </a:t>
            </a:r>
            <a:r>
              <a:rPr spc="-10"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152047"/>
            <a:ext cx="6281420" cy="497141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VIEW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&lt;view_name&gt;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marR="769620">
              <a:lnSpc>
                <a:spcPts val="4560"/>
              </a:lnSpc>
              <a:spcBef>
                <a:spcPts val="35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&lt;column1,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column2,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0"/>
              </a:spcBef>
            </a:pPr>
            <a:r>
              <a:rPr sz="2800" spc="-10" dirty="0">
                <a:latin typeface="Calibri"/>
                <a:cs typeface="Calibri"/>
              </a:rPr>
              <a:t>WHERE &lt;condition&gt;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libri"/>
              <a:cs typeface="Calibri"/>
            </a:endParaRPr>
          </a:p>
          <a:p>
            <a:pPr marL="2633345">
              <a:lnSpc>
                <a:spcPct val="100000"/>
              </a:lnSpc>
            </a:pPr>
            <a:r>
              <a:rPr sz="4000" b="1" spc="-30" dirty="0">
                <a:latin typeface="Calibri"/>
                <a:cs typeface="Calibri"/>
              </a:rPr>
              <a:t>Execute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View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&lt;view_name&gt;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7529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none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results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applying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arithmetic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operations,</a:t>
            </a:r>
            <a:r>
              <a:rPr sz="2600" spc="-5" dirty="0">
                <a:latin typeface="Calibri"/>
                <a:cs typeface="Calibri"/>
              </a:rPr>
              <a:t> do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1739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names </a:t>
            </a:r>
            <a:r>
              <a:rPr sz="2600" spc="-10" dirty="0">
                <a:latin typeface="Calibri"/>
                <a:cs typeface="Calibri"/>
              </a:rPr>
              <a:t>would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" dirty="0">
                <a:latin typeface="Calibri"/>
                <a:cs typeface="Calibri"/>
              </a:rPr>
              <a:t>names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default</a:t>
            </a:r>
            <a:r>
              <a:rPr sz="2600" spc="-5" dirty="0">
                <a:latin typeface="Calibri"/>
                <a:cs typeface="Calibri"/>
              </a:rPr>
              <a:t> case.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026609"/>
            <a:ext cx="822007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NOTE: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Can write 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advance SELECT </a:t>
            </a:r>
            <a:r>
              <a:rPr sz="2600" spc="-15" dirty="0">
                <a:solidFill>
                  <a:srgbClr val="C00000"/>
                </a:solidFill>
                <a:latin typeface="Calibri"/>
                <a:cs typeface="Calibri"/>
              </a:rPr>
              <a:t>statement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within the </a:t>
            </a:r>
            <a:r>
              <a:rPr sz="2600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C00000"/>
                </a:solidFill>
                <a:latin typeface="Calibri"/>
                <a:cs typeface="Calibri"/>
              </a:rPr>
              <a:t>VIEW.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1453" y="33654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75" dirty="0"/>
              <a:t> </a:t>
            </a:r>
            <a:r>
              <a:rPr spc="-10" dirty="0"/>
              <a:t>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457680"/>
            <a:ext cx="525653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0310">
              <a:lnSpc>
                <a:spcPct val="1200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</a:t>
            </a:r>
            <a:r>
              <a:rPr sz="2600" spc="-5" dirty="0">
                <a:latin typeface="Calibri"/>
                <a:cs typeface="Calibri"/>
              </a:rPr>
              <a:t>VIEW View_Employee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  <a:p>
            <a:pPr marL="926465" marR="2092960">
              <a:lnSpc>
                <a:spcPct val="12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ds: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*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View_Employee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749284" cy="441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9119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display employee </a:t>
            </a:r>
            <a:r>
              <a:rPr sz="2600" spc="-5" dirty="0">
                <a:latin typeface="Calibri"/>
                <a:cs typeface="Calibri"/>
              </a:rPr>
              <a:t>name, </a:t>
            </a:r>
            <a:r>
              <a:rPr sz="2600" spc="-10" dirty="0">
                <a:latin typeface="Calibri"/>
                <a:cs typeface="Calibri"/>
              </a:rPr>
              <a:t>project </a:t>
            </a:r>
            <a:r>
              <a:rPr sz="2600" spc="-5" dirty="0">
                <a:latin typeface="Calibri"/>
                <a:cs typeface="Calibri"/>
              </a:rPr>
              <a:t>name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works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200400"/>
            <a:ext cx="3505200" cy="2002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2346958"/>
            <a:ext cx="2209800" cy="441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715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 MT</vt:lpstr>
      <vt:lpstr>Calibri</vt:lpstr>
      <vt:lpstr>Office Theme</vt:lpstr>
      <vt:lpstr>  </vt:lpstr>
      <vt:lpstr>Database View</vt:lpstr>
      <vt:lpstr>Database View</vt:lpstr>
      <vt:lpstr>Database View</vt:lpstr>
      <vt:lpstr>Create View</vt:lpstr>
      <vt:lpstr>Create View</vt:lpstr>
      <vt:lpstr>Example</vt:lpstr>
      <vt:lpstr>Example</vt:lpstr>
      <vt:lpstr>Exercise</vt:lpstr>
      <vt:lpstr>Exercise</vt:lpstr>
      <vt:lpstr>Exercise</vt:lpstr>
      <vt:lpstr>Retrieve Records</vt:lpstr>
      <vt:lpstr>SQL Triggers</vt:lpstr>
      <vt:lpstr>SQL Triggers</vt:lpstr>
      <vt:lpstr>SQL Trigger Syntax</vt:lpstr>
      <vt:lpstr>Trigger Name</vt:lpstr>
      <vt:lpstr>Trigger Events</vt:lpstr>
      <vt:lpstr>AFTER Triggers</vt:lpstr>
      <vt:lpstr>INSERT Trigger Example</vt:lpstr>
      <vt:lpstr>Example</vt:lpstr>
      <vt:lpstr>Example</vt:lpstr>
      <vt:lpstr>UPDATE Trigger Example</vt:lpstr>
      <vt:lpstr>DELETE Trigger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Poorna Hettiarachchi</cp:lastModifiedBy>
  <cp:revision>2</cp:revision>
  <dcterms:created xsi:type="dcterms:W3CDTF">2021-11-15T03:06:18Z</dcterms:created>
  <dcterms:modified xsi:type="dcterms:W3CDTF">2021-11-15T10:29:10Z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2021-11-15T00:00:00Z</vt:filetime>
  </property>
</Properties>
</file>