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9751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5231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4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8150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45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7953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9968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5295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1595" y="336549"/>
            <a:ext cx="49408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7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0260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030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3520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796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970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3743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14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6932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2568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94" y="1600200"/>
            <a:ext cx="56426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PUSL2019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493962" y="2993389"/>
            <a:ext cx="4156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746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 </a:t>
            </a:r>
            <a:r>
              <a:rPr sz="3600" dirty="0">
                <a:latin typeface="Calibri"/>
                <a:cs typeface="Calibri"/>
              </a:rPr>
              <a:t>2  </a:t>
            </a:r>
            <a:r>
              <a:rPr sz="3600" spc="-15" dirty="0">
                <a:latin typeface="Calibri"/>
                <a:cs typeface="Calibri"/>
              </a:rPr>
              <a:t>Database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Architecture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6" y="336549"/>
            <a:ext cx="48627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Conceptual</a:t>
            </a:r>
            <a:r>
              <a:rPr spc="-40" dirty="0"/>
              <a:t> </a:t>
            </a:r>
            <a:r>
              <a:rPr spc="-5" dirty="0"/>
              <a:t>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1162810"/>
            <a:ext cx="5181600" cy="560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244805"/>
            <a:ext cx="67448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Internal </a:t>
            </a:r>
            <a:r>
              <a:rPr spc="-10" dirty="0"/>
              <a:t>View </a:t>
            </a:r>
            <a:r>
              <a:rPr spc="-20" dirty="0"/>
              <a:t>(Physical</a:t>
            </a:r>
            <a:r>
              <a:rPr spc="-5" dirty="0"/>
              <a:t> Level)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041005" cy="511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7439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representation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40" dirty="0">
                <a:latin typeface="Calibri"/>
                <a:cs typeface="Calibri"/>
              </a:rPr>
              <a:t>computer.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terms  of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spc="-15" dirty="0">
                <a:latin typeface="Calibri"/>
                <a:cs typeface="Calibri"/>
              </a:rPr>
              <a:t>formats, </a:t>
            </a:r>
            <a:r>
              <a:rPr sz="2600" spc="-5" dirty="0">
                <a:latin typeface="Calibri"/>
                <a:cs typeface="Calibri"/>
              </a:rPr>
              <a:t>file structures, </a:t>
            </a:r>
            <a:r>
              <a:rPr sz="2600" spc="-15" dirty="0">
                <a:latin typeface="Calibri"/>
                <a:cs typeface="Calibri"/>
              </a:rPr>
              <a:t>indexes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indexes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disk </a:t>
            </a:r>
            <a:r>
              <a:rPr sz="2600" spc="-10" dirty="0">
                <a:latin typeface="Calibri"/>
                <a:cs typeface="Calibri"/>
              </a:rPr>
              <a:t>drives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physical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addresses.</a:t>
            </a:r>
            <a:endParaRPr sz="2600">
              <a:latin typeface="Calibri"/>
              <a:cs typeface="Calibri"/>
            </a:endParaRPr>
          </a:p>
          <a:p>
            <a:pPr marL="355600" marR="839469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design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5" dirty="0">
                <a:latin typeface="Calibri"/>
                <a:cs typeface="Calibri"/>
              </a:rPr>
              <a:t>responsibility of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administrator(DBA).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542" y="336549"/>
            <a:ext cx="39692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Internal</a:t>
            </a:r>
            <a:r>
              <a:rPr spc="-35" dirty="0"/>
              <a:t> </a:t>
            </a:r>
            <a:r>
              <a:rPr spc="-5" dirty="0"/>
              <a:t>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2743200"/>
            <a:ext cx="8796528" cy="202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6" y="336549"/>
            <a:ext cx="38793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40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8187690" cy="5191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tools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techniques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describing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and  their </a:t>
            </a:r>
            <a:r>
              <a:rPr sz="2600" spc="-5" dirty="0">
                <a:latin typeface="Calibri"/>
                <a:cs typeface="Calibri"/>
              </a:rPr>
              <a:t>relationships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designing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Conceptual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sz="3500">
              <a:latin typeface="Calibri"/>
              <a:cs typeface="Calibri"/>
            </a:endParaRPr>
          </a:p>
          <a:p>
            <a:pPr marL="355600" marR="9779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Business </a:t>
            </a:r>
            <a:r>
              <a:rPr sz="2600" spc="-10" dirty="0">
                <a:latin typeface="Calibri"/>
                <a:cs typeface="Calibri"/>
              </a:rPr>
              <a:t>analyst </a:t>
            </a:r>
            <a:r>
              <a:rPr sz="2600" spc="-5" dirty="0">
                <a:latin typeface="Calibri"/>
                <a:cs typeface="Calibri"/>
              </a:rPr>
              <a:t>uses conceptual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logical model </a:t>
            </a:r>
            <a:r>
              <a:rPr sz="2600" spc="-25" dirty="0">
                <a:latin typeface="Calibri"/>
                <a:cs typeface="Calibri"/>
              </a:rPr>
              <a:t>for  </a:t>
            </a:r>
            <a:r>
              <a:rPr sz="2600" dirty="0">
                <a:latin typeface="Calibri"/>
                <a:cs typeface="Calibri"/>
              </a:rPr>
              <a:t>modeling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required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produced by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5" dirty="0">
                <a:latin typeface="Calibri"/>
                <a:cs typeface="Calibri"/>
              </a:rPr>
              <a:t>from 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business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angle.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118110" indent="-342900">
              <a:lnSpc>
                <a:spcPts val="28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designer </a:t>
            </a:r>
            <a:r>
              <a:rPr sz="2600" spc="-10" dirty="0">
                <a:latin typeface="Calibri"/>
                <a:cs typeface="Calibri"/>
              </a:rPr>
              <a:t>produces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dirty="0">
                <a:latin typeface="Calibri"/>
                <a:cs typeface="Calibri"/>
              </a:rPr>
              <a:t>model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determine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physically </a:t>
            </a:r>
            <a:r>
              <a:rPr sz="2600" spc="-5" dirty="0">
                <a:latin typeface="Calibri"/>
                <a:cs typeface="Calibri"/>
              </a:rPr>
              <a:t>implemented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 the </a:t>
            </a:r>
            <a:r>
              <a:rPr sz="2600" spc="-20" dirty="0">
                <a:latin typeface="Calibri"/>
                <a:cs typeface="Calibri"/>
              </a:rPr>
              <a:t>target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DBMS.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038" y="336549"/>
            <a:ext cx="44965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Conceptual</a:t>
            </a:r>
            <a:r>
              <a:rPr spc="-35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487284" cy="367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Identifies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highest-level </a:t>
            </a:r>
            <a:r>
              <a:rPr sz="2600" spc="-5" dirty="0">
                <a:latin typeface="Calibri"/>
                <a:cs typeface="Calibri"/>
              </a:rPr>
              <a:t>relationships between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Include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relationships among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742" y="336549"/>
            <a:ext cx="46550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44790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detail,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20" dirty="0">
                <a:latin typeface="Calibri"/>
                <a:cs typeface="Calibri"/>
              </a:rPr>
              <a:t>regard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how they 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5" dirty="0">
                <a:latin typeface="Calibri"/>
                <a:cs typeface="Calibri"/>
              </a:rPr>
              <a:t>implemented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Normalization </a:t>
            </a:r>
            <a:r>
              <a:rPr sz="2600" spc="-10" dirty="0">
                <a:latin typeface="Calibri"/>
                <a:cs typeface="Calibri"/>
              </a:rPr>
              <a:t>occurs at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536319"/>
            <a:ext cx="8351520" cy="341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Both </a:t>
            </a:r>
            <a:r>
              <a:rPr sz="2600" spc="-5" dirty="0">
                <a:latin typeface="Calibri"/>
                <a:cs typeface="Calibri"/>
              </a:rPr>
              <a:t>Conceptual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Logical </a:t>
            </a:r>
            <a:r>
              <a:rPr sz="2600" spc="-10" dirty="0">
                <a:latin typeface="Calibri"/>
                <a:cs typeface="Calibri"/>
              </a:rPr>
              <a:t>levels are entirely  </a:t>
            </a:r>
            <a:r>
              <a:rPr sz="2600" b="1" spc="-10" dirty="0">
                <a:latin typeface="Calibri"/>
                <a:cs typeface="Calibri"/>
              </a:rPr>
              <a:t>independent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considerations (implementation  details)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target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336549"/>
            <a:ext cx="37696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21930" cy="430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Represents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model </a:t>
            </a:r>
            <a:r>
              <a:rPr sz="2600" dirty="0">
                <a:latin typeface="Calibri"/>
                <a:cs typeface="Calibri"/>
              </a:rPr>
              <a:t>will be </a:t>
            </a:r>
            <a:r>
              <a:rPr sz="2600" spc="-5" dirty="0">
                <a:latin typeface="Calibri"/>
                <a:cs typeface="Calibri"/>
              </a:rPr>
              <a:t>built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Shows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structures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filed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30" dirty="0">
                <a:latin typeface="Calibri"/>
                <a:cs typeface="Calibri"/>
              </a:rPr>
              <a:t> keys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30" dirty="0">
                <a:latin typeface="Calibri"/>
                <a:cs typeface="Calibri"/>
              </a:rPr>
              <a:t>keys </a:t>
            </a:r>
            <a:r>
              <a:rPr sz="2400" spc="-5" dirty="0">
                <a:latin typeface="Calibri"/>
                <a:cs typeface="Calibri"/>
              </a:rPr>
              <a:t>(used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relationships)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389888"/>
            <a:ext cx="7604759" cy="501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2456" y="336549"/>
            <a:ext cx="37269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40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4" y="282905"/>
            <a:ext cx="42390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</a:t>
            </a:r>
            <a:r>
              <a:rPr spc="-5" dirty="0"/>
              <a:t> 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553959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description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(layout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expected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frequently.</a:t>
            </a:r>
            <a:endParaRPr sz="26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Schema </a:t>
            </a: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usually needed </a:t>
            </a:r>
            <a:r>
              <a:rPr sz="2600" dirty="0">
                <a:latin typeface="Calibri"/>
                <a:cs typeface="Calibri"/>
              </a:rPr>
              <a:t>as the  </a:t>
            </a:r>
            <a:r>
              <a:rPr sz="2600" spc="-10" dirty="0">
                <a:latin typeface="Calibri"/>
                <a:cs typeface="Calibri"/>
              </a:rPr>
              <a:t>requirements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applications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Described </a:t>
            </a:r>
            <a:r>
              <a:rPr sz="2600" spc="-5" dirty="0">
                <a:latin typeface="Calibri"/>
                <a:cs typeface="Calibri"/>
              </a:rPr>
              <a:t>using SQL </a:t>
            </a:r>
            <a:r>
              <a:rPr sz="2600" spc="-40" dirty="0">
                <a:latin typeface="Calibri"/>
                <a:cs typeface="Calibri"/>
              </a:rPr>
              <a:t>CREATE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336549"/>
            <a:ext cx="312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Lesson</a:t>
            </a:r>
            <a:r>
              <a:rPr spc="-5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44193"/>
            <a:ext cx="730059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spc="-10" dirty="0">
                <a:latin typeface="Calibri"/>
                <a:cs typeface="Calibri"/>
              </a:rPr>
              <a:t>levels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Modelling?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Models?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Database Schema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Instance?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Dictionary?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two levels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321005"/>
            <a:ext cx="22669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</a:t>
            </a:r>
            <a:r>
              <a:rPr spc="-55" dirty="0"/>
              <a:t>s</a:t>
            </a:r>
            <a:r>
              <a:rPr spc="-50" dirty="0"/>
              <a:t>t</a:t>
            </a:r>
            <a:r>
              <a:rPr spc="-5" dirty="0"/>
              <a:t>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1500" cy="415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DB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as DB </a:t>
            </a:r>
            <a:r>
              <a:rPr sz="2600" spc="-20" dirty="0">
                <a:latin typeface="Calibri"/>
                <a:cs typeface="Calibri"/>
              </a:rPr>
              <a:t>state, </a:t>
            </a:r>
            <a:r>
              <a:rPr sz="2600" spc="-5" dirty="0">
                <a:latin typeface="Calibri"/>
                <a:cs typeface="Calibri"/>
              </a:rPr>
              <a:t>snapshot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frequently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0" dirty="0">
                <a:latin typeface="Calibri"/>
                <a:cs typeface="Calibri"/>
              </a:rPr>
              <a:t>Changes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time when insert, </a:t>
            </a:r>
            <a:r>
              <a:rPr sz="2400" spc="-10" dirty="0">
                <a:latin typeface="Calibri"/>
                <a:cs typeface="Calibri"/>
              </a:rPr>
              <a:t>update, delete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libri"/>
              <a:cs typeface="Calibri"/>
            </a:endParaRPr>
          </a:p>
          <a:p>
            <a:pPr marL="756285" marR="79883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database instances can correspond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557" y="412402"/>
            <a:ext cx="50488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Schema and</a:t>
            </a:r>
            <a:r>
              <a:rPr spc="-25" dirty="0"/>
              <a:t> </a:t>
            </a:r>
            <a:r>
              <a:rPr spc="-15" dirty="0"/>
              <a:t>Instance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47412"/>
            <a:ext cx="6968490" cy="101726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variable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458937"/>
            <a:ext cx="5163185" cy="10185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Instance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29900"/>
            <a:ext cx="6589199" cy="128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30833"/>
            <a:ext cx="8491855" cy="502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62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Consists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basic definitions </a:t>
            </a:r>
            <a:r>
              <a:rPr sz="2600" dirty="0">
                <a:latin typeface="Calibri"/>
                <a:cs typeface="Calibri"/>
              </a:rPr>
              <a:t>or the </a:t>
            </a:r>
            <a:r>
              <a:rPr sz="2600" spc="-15" dirty="0">
                <a:latin typeface="Calibri"/>
                <a:cs typeface="Calibri"/>
              </a:rPr>
              <a:t>organization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its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in 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dirty="0">
                <a:latin typeface="Calibri"/>
                <a:cs typeface="Calibri"/>
              </a:rPr>
              <a:t>and 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relationships that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Indexes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quickly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schema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speciﬁed 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is 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frequently.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1324355"/>
            <a:ext cx="8810244" cy="504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07033"/>
            <a:ext cx="8322945" cy="391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1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Most </a:t>
            </a:r>
            <a:r>
              <a:rPr sz="2600" dirty="0">
                <a:latin typeface="Calibri"/>
                <a:cs typeface="Calibri"/>
              </a:rPr>
              <a:t>DBMS </a:t>
            </a:r>
            <a:r>
              <a:rPr sz="2600" spc="-20" dirty="0">
                <a:latin typeface="Calibri"/>
                <a:cs typeface="Calibri"/>
              </a:rPr>
              <a:t>keep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dictionary hidden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15" dirty="0">
                <a:latin typeface="Calibri"/>
                <a:cs typeface="Calibri"/>
              </a:rPr>
              <a:t>users </a:t>
            </a:r>
            <a:r>
              <a:rPr sz="2600" spc="-10" dirty="0">
                <a:latin typeface="Calibri"/>
                <a:cs typeface="Calibri"/>
              </a:rPr>
              <a:t>to  </a:t>
            </a:r>
            <a:r>
              <a:rPr sz="2600" spc="-15" dirty="0">
                <a:latin typeface="Calibri"/>
                <a:cs typeface="Calibri"/>
              </a:rPr>
              <a:t>prevent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accidentally </a:t>
            </a:r>
            <a:r>
              <a:rPr sz="2600" spc="-10" dirty="0">
                <a:latin typeface="Calibri"/>
                <a:cs typeface="Calibri"/>
              </a:rPr>
              <a:t>destroying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939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dictionaries </a:t>
            </a:r>
            <a:r>
              <a:rPr sz="2600" dirty="0">
                <a:latin typeface="Calibri"/>
                <a:cs typeface="Calibri"/>
              </a:rPr>
              <a:t>do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contain any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database,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bookkeeping information </a:t>
            </a:r>
            <a:r>
              <a:rPr sz="2600" spc="-15" dirty="0">
                <a:latin typeface="Calibri"/>
                <a:cs typeface="Calibri"/>
              </a:rPr>
              <a:t>(Data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15" dirty="0">
                <a:latin typeface="Calibri"/>
                <a:cs typeface="Calibri"/>
              </a:rPr>
              <a:t>Data) 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managing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Without a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20" dirty="0">
                <a:latin typeface="Calibri"/>
                <a:cs typeface="Calibri"/>
              </a:rPr>
              <a:t>dictionary, </a:t>
            </a:r>
            <a:r>
              <a:rPr sz="2600" dirty="0">
                <a:latin typeface="Calibri"/>
                <a:cs typeface="Calibri"/>
              </a:rPr>
              <a:t>a DBMS </a:t>
            </a:r>
            <a:r>
              <a:rPr sz="2600" spc="-5" dirty="0">
                <a:latin typeface="Calibri"/>
                <a:cs typeface="Calibri"/>
              </a:rPr>
              <a:t>cannot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15" dirty="0">
                <a:latin typeface="Calibri"/>
                <a:cs typeface="Calibri"/>
              </a:rPr>
              <a:t>data from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636" y="374649"/>
            <a:ext cx="64857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336549"/>
            <a:ext cx="469811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70" dirty="0"/>
              <a:t> </a:t>
            </a:r>
            <a:r>
              <a:rPr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06055" cy="4069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capacity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schema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dirty="0">
                <a:latin typeface="Calibri"/>
                <a:cs typeface="Calibri"/>
              </a:rPr>
              <a:t>of the 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15" dirty="0">
                <a:latin typeface="Calibri"/>
                <a:cs typeface="Calibri"/>
              </a:rPr>
              <a:t>affecting 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schema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next </a:t>
            </a:r>
            <a:r>
              <a:rPr sz="2600" spc="-5" dirty="0">
                <a:latin typeface="Calibri"/>
                <a:cs typeface="Calibri"/>
              </a:rPr>
              <a:t>higher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Upper </a:t>
            </a:r>
            <a:r>
              <a:rPr sz="2600" spc="-10" dirty="0">
                <a:latin typeface="Calibri"/>
                <a:cs typeface="Calibri"/>
              </a:rPr>
              <a:t>levels are </a:t>
            </a:r>
            <a:r>
              <a:rPr sz="2600" spc="-15" dirty="0">
                <a:latin typeface="Calibri"/>
                <a:cs typeface="Calibri"/>
              </a:rPr>
              <a:t>unaffected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lower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levels.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two </a:t>
            </a:r>
            <a:r>
              <a:rPr sz="2600" dirty="0">
                <a:latin typeface="Calibri"/>
                <a:cs typeface="Calibri"/>
              </a:rPr>
              <a:t>kinds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5" dirty="0">
                <a:latin typeface="Calibri"/>
                <a:cs typeface="Calibri"/>
              </a:rPr>
              <a:t>Logical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15" dirty="0">
                <a:latin typeface="Calibri"/>
                <a:cs typeface="Calibri"/>
              </a:rPr>
              <a:t>Physical data </a:t>
            </a:r>
            <a:r>
              <a:rPr sz="2600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336549"/>
            <a:ext cx="65919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30" dirty="0"/>
              <a:t>Data</a:t>
            </a:r>
            <a:r>
              <a:rPr spc="15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marR="7004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pc="-5" dirty="0"/>
              <a:t>The capacity </a:t>
            </a:r>
            <a:r>
              <a:rPr spc="-10" dirty="0"/>
              <a:t>to </a:t>
            </a:r>
            <a:r>
              <a:rPr spc="-5" dirty="0"/>
              <a:t>change </a:t>
            </a:r>
            <a:r>
              <a:rPr dirty="0"/>
              <a:t>the </a:t>
            </a:r>
            <a:r>
              <a:rPr spc="-5" dirty="0"/>
              <a:t>conceptual schema </a:t>
            </a:r>
            <a:r>
              <a:rPr dirty="0"/>
              <a:t>without  changing the </a:t>
            </a:r>
            <a:r>
              <a:rPr spc="-10" dirty="0"/>
              <a:t>external </a:t>
            </a:r>
            <a:r>
              <a:rPr spc="-5" dirty="0"/>
              <a:t>schema or application</a:t>
            </a:r>
            <a:r>
              <a:rPr spc="-60" dirty="0"/>
              <a:t> </a:t>
            </a:r>
            <a:r>
              <a:rPr spc="-10" dirty="0"/>
              <a:t>programs.</a:t>
            </a:r>
          </a:p>
          <a:p>
            <a:pPr marL="64135">
              <a:lnSpc>
                <a:spcPct val="100000"/>
              </a:lnSpc>
              <a:buFont typeface="Arial"/>
              <a:buChar char="•"/>
            </a:pPr>
            <a:endParaRPr spc="-10" dirty="0"/>
          </a:p>
          <a:p>
            <a:pPr marL="419734" marR="612140" indent="-3429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pc="-5" dirty="0"/>
              <a:t>After </a:t>
            </a:r>
            <a:r>
              <a:rPr dirty="0"/>
              <a:t>a </a:t>
            </a:r>
            <a:r>
              <a:rPr spc="-5" dirty="0"/>
              <a:t>logical </a:t>
            </a:r>
            <a:r>
              <a:rPr spc="-15" dirty="0"/>
              <a:t>reorganization, </a:t>
            </a:r>
            <a:r>
              <a:rPr spc="-5" dirty="0"/>
              <a:t>application </a:t>
            </a:r>
            <a:r>
              <a:rPr spc="-15" dirty="0"/>
              <a:t>programs </a:t>
            </a:r>
            <a:r>
              <a:rPr spc="-5" dirty="0"/>
              <a:t>that  </a:t>
            </a:r>
            <a:r>
              <a:rPr spc="-20" dirty="0"/>
              <a:t>reference </a:t>
            </a:r>
            <a:r>
              <a:rPr dirty="0"/>
              <a:t>the </a:t>
            </a:r>
            <a:r>
              <a:rPr spc="-10" dirty="0"/>
              <a:t>external </a:t>
            </a:r>
            <a:r>
              <a:rPr spc="-5" dirty="0"/>
              <a:t>schema must </a:t>
            </a:r>
            <a:r>
              <a:rPr spc="-10" dirty="0"/>
              <a:t>work </a:t>
            </a:r>
            <a:r>
              <a:rPr dirty="0"/>
              <a:t>as</a:t>
            </a:r>
            <a:r>
              <a:rPr spc="-75" dirty="0"/>
              <a:t> </a:t>
            </a:r>
            <a:r>
              <a:rPr spc="-20" dirty="0"/>
              <a:t>before.</a:t>
            </a:r>
          </a:p>
          <a:p>
            <a:pPr marL="64135">
              <a:lnSpc>
                <a:spcPct val="100000"/>
              </a:lnSpc>
              <a:buFont typeface="Arial"/>
              <a:buChar char="•"/>
            </a:pPr>
            <a:endParaRPr spc="-20" dirty="0"/>
          </a:p>
          <a:p>
            <a:pPr marL="419734" marR="5080" indent="-3429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Eg: addition </a:t>
            </a:r>
            <a:r>
              <a:rPr spc="-5" dirty="0"/>
              <a:t>or </a:t>
            </a:r>
            <a:r>
              <a:rPr spc="-15" dirty="0"/>
              <a:t>removal </a:t>
            </a:r>
            <a:r>
              <a:rPr spc="-5" dirty="0"/>
              <a:t>of new entities, </a:t>
            </a:r>
            <a:r>
              <a:rPr spc="-10" dirty="0"/>
              <a:t>attributes,  constraints, </a:t>
            </a:r>
            <a:r>
              <a:rPr spc="-5" dirty="0"/>
              <a:t>relationships, should be possible </a:t>
            </a:r>
            <a:r>
              <a:rPr dirty="0"/>
              <a:t>without </a:t>
            </a:r>
            <a:r>
              <a:rPr spc="-10" dirty="0"/>
              <a:t>having  </a:t>
            </a:r>
            <a:r>
              <a:rPr spc="-15" dirty="0"/>
              <a:t>to </a:t>
            </a:r>
            <a:r>
              <a:rPr spc="-5" dirty="0"/>
              <a:t>change </a:t>
            </a:r>
            <a:r>
              <a:rPr spc="-10" dirty="0"/>
              <a:t>existing external </a:t>
            </a:r>
            <a:r>
              <a:rPr spc="-5" dirty="0"/>
              <a:t>schemas or </a:t>
            </a:r>
            <a:r>
              <a:rPr spc="-10" dirty="0"/>
              <a:t>having </a:t>
            </a:r>
            <a:r>
              <a:rPr spc="-15" dirty="0"/>
              <a:t>to </a:t>
            </a:r>
            <a:r>
              <a:rPr spc="-10" dirty="0"/>
              <a:t>rewrite  </a:t>
            </a:r>
            <a:r>
              <a:rPr spc="-5" dirty="0"/>
              <a:t>application</a:t>
            </a:r>
            <a:r>
              <a:rPr spc="-15" dirty="0"/>
              <a:t> programs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28" y="336549"/>
            <a:ext cx="66640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 </a:t>
            </a:r>
            <a:r>
              <a:rPr spc="-30" dirty="0"/>
              <a:t>Data</a:t>
            </a:r>
            <a:r>
              <a:rPr spc="10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904480" cy="394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780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capacity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internal schema </a:t>
            </a:r>
            <a:r>
              <a:rPr sz="2600" dirty="0">
                <a:latin typeface="Calibri"/>
                <a:cs typeface="Calibri"/>
              </a:rPr>
              <a:t>without  changing the </a:t>
            </a:r>
            <a:r>
              <a:rPr sz="2600" spc="-5" dirty="0">
                <a:latin typeface="Calibri"/>
                <a:cs typeface="Calibri"/>
              </a:rPr>
              <a:t>conceptual schema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external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schema.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internal schema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needed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  some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5" dirty="0">
                <a:latin typeface="Calibri"/>
                <a:cs typeface="Calibri"/>
              </a:rPr>
              <a:t>files </a:t>
            </a:r>
            <a:r>
              <a:rPr sz="2600" spc="-15" dirty="0">
                <a:latin typeface="Calibri"/>
                <a:cs typeface="Calibri"/>
              </a:rPr>
              <a:t>were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reorganized.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756285" marR="22225" indent="-287020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0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storage </a:t>
            </a:r>
            <a:r>
              <a:rPr sz="2600" dirty="0">
                <a:latin typeface="Calibri"/>
                <a:cs typeface="Calibri"/>
              </a:rPr>
              <a:t>media,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spc="-15" dirty="0">
                <a:latin typeface="Calibri"/>
                <a:cs typeface="Calibri"/>
              </a:rPr>
              <a:t>organization (indexed,  </a:t>
            </a:r>
            <a:r>
              <a:rPr sz="2600" spc="-5" dirty="0">
                <a:latin typeface="Calibri"/>
                <a:cs typeface="Calibri"/>
              </a:rPr>
              <a:t>sequential,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random)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336549"/>
            <a:ext cx="4136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0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5175" y="1752600"/>
            <a:ext cx="866089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33" y="336549"/>
            <a:ext cx="357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Lesson</a:t>
            </a:r>
            <a:r>
              <a:rPr spc="-5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74419"/>
            <a:ext cx="730059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spc="-10" dirty="0">
                <a:latin typeface="Calibri"/>
                <a:cs typeface="Calibri"/>
              </a:rPr>
              <a:t>levels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Modelling?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Database Schema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Instance?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Dictionary?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two levels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04215"/>
            <a:ext cx="6982968" cy="6379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4321302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42007" y="838200"/>
            <a:ext cx="49408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</a:t>
            </a:r>
            <a:r>
              <a:rPr spc="-45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595" y="1981200"/>
            <a:ext cx="4681220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30" dirty="0">
                <a:latin typeface="Calibri"/>
                <a:cs typeface="Calibri"/>
              </a:rPr>
              <a:t>ANSI-SPARC </a:t>
            </a:r>
            <a:r>
              <a:rPr sz="2800" spc="-15" dirty="0">
                <a:latin typeface="Calibri"/>
                <a:cs typeface="Calibri"/>
              </a:rPr>
              <a:t>Architecture 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Schema </a:t>
            </a:r>
            <a:r>
              <a:rPr sz="2800" spc="-5" dirty="0">
                <a:latin typeface="Calibri"/>
                <a:cs typeface="Calibri"/>
              </a:rPr>
              <a:t>(3 Tier)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57200"/>
            <a:ext cx="70951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 Schema (3 Tier)</a:t>
            </a:r>
            <a:r>
              <a:rPr spc="-50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39594"/>
            <a:ext cx="489521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spc="-10" dirty="0">
                <a:latin typeface="Calibri"/>
                <a:cs typeface="Calibri"/>
              </a:rPr>
              <a:t>View (View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Conceptual View (Logical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Internal View </a:t>
            </a:r>
            <a:r>
              <a:rPr sz="2800" spc="-20" dirty="0">
                <a:latin typeface="Calibri"/>
                <a:cs typeface="Calibri"/>
              </a:rPr>
              <a:t>(Physical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321005"/>
            <a:ext cx="564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External Level </a:t>
            </a:r>
            <a:r>
              <a:rPr spc="-10" dirty="0"/>
              <a:t>(View</a:t>
            </a:r>
            <a:r>
              <a:rPr spc="15" dirty="0"/>
              <a:t> </a:t>
            </a:r>
            <a:r>
              <a:rPr spc="-10" dirty="0"/>
              <a:t>Level)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846695" cy="4783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users’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database. This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describes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part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relevant to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user.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0" dirty="0">
                <a:latin typeface="Calibri"/>
                <a:cs typeface="Calibri"/>
              </a:rPr>
              <a:t>users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see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Application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hide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 marL="355600" marR="68453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hide some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(eg: Salary)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security  </a:t>
            </a:r>
            <a:r>
              <a:rPr sz="2600" spc="-5" dirty="0">
                <a:latin typeface="Calibri"/>
                <a:cs typeface="Calibri"/>
              </a:rPr>
              <a:t>purposes.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4845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external </a:t>
            </a:r>
            <a:r>
              <a:rPr sz="2600" spc="-10" dirty="0">
                <a:latin typeface="Calibri"/>
                <a:cs typeface="Calibri"/>
              </a:rPr>
              <a:t>views 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provided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different  </a:t>
            </a:r>
            <a:r>
              <a:rPr sz="2600" spc="-10" dirty="0">
                <a:latin typeface="Calibri"/>
                <a:cs typeface="Calibri"/>
              </a:rPr>
              <a:t>categories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views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442" y="336549"/>
            <a:ext cx="40835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External</a:t>
            </a:r>
            <a:r>
              <a:rPr spc="-30" dirty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219200"/>
            <a:ext cx="789127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0881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9431"/>
            <a:ext cx="8187055" cy="49612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265" marR="4460875" indent="-342265" algn="r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600" spc="-5" dirty="0">
                <a:latin typeface="Calibri"/>
                <a:cs typeface="Calibri"/>
              </a:rPr>
              <a:t>External </a:t>
            </a:r>
            <a:r>
              <a:rPr sz="2600" spc="-10" dirty="0">
                <a:latin typeface="Calibri"/>
                <a:cs typeface="Calibri"/>
              </a:rPr>
              <a:t>Views </a:t>
            </a: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to:</a:t>
            </a:r>
            <a:endParaRPr sz="2600">
              <a:latin typeface="Calibri"/>
              <a:cs typeface="Calibri"/>
            </a:endParaRPr>
          </a:p>
          <a:p>
            <a:pPr marL="287020" marR="4512310" lvl="1" indent="-287020" algn="r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Hide </a:t>
            </a:r>
            <a:r>
              <a:rPr sz="2400" spc="-10" dirty="0">
                <a:latin typeface="Calibri"/>
                <a:cs typeface="Calibri"/>
              </a:rPr>
              <a:t>unauthorized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25" dirty="0">
                <a:latin typeface="Calibri"/>
                <a:cs typeface="Calibri"/>
              </a:rPr>
              <a:t>salary,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dob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8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0" dirty="0">
                <a:latin typeface="Calibri"/>
                <a:cs typeface="Calibri"/>
              </a:rPr>
              <a:t>view employee name, designation, department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25" dirty="0">
                <a:latin typeface="Calibri"/>
                <a:cs typeface="Calibri"/>
              </a:rPr>
              <a:t>taken 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employee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department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Derive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5" dirty="0">
                <a:latin typeface="Calibri"/>
                <a:cs typeface="Calibri"/>
              </a:rPr>
              <a:t>age </a:t>
            </a:r>
            <a:r>
              <a:rPr sz="2200" spc="-10" dirty="0">
                <a:latin typeface="Calibri"/>
                <a:cs typeface="Calibri"/>
              </a:rPr>
              <a:t>derived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DOB or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NIC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unit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0" dirty="0">
                <a:latin typeface="Calibri"/>
                <a:cs typeface="Calibri"/>
              </a:rPr>
              <a:t>show </a:t>
            </a:r>
            <a:r>
              <a:rPr sz="2200" i="1" spc="-10" dirty="0">
                <a:latin typeface="Calibri"/>
                <a:cs typeface="Calibri"/>
              </a:rPr>
              <a:t>age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years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months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458110"/>
            <a:ext cx="4582795" cy="11715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5" dirty="0">
                <a:latin typeface="Calibri"/>
                <a:cs typeface="Calibri"/>
              </a:rPr>
              <a:t>update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employee</a:t>
            </a:r>
            <a:r>
              <a:rPr sz="2200" i="1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read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department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336549"/>
            <a:ext cx="71855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15" dirty="0"/>
              <a:t>level </a:t>
            </a:r>
            <a:r>
              <a:rPr spc="-5" dirty="0"/>
              <a:t>(Conceptual</a:t>
            </a:r>
            <a:r>
              <a:rPr spc="20" dirty="0"/>
              <a:t> </a:t>
            </a:r>
            <a:r>
              <a:rPr spc="-10" dirty="0"/>
              <a:t>View)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58150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community view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database. This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describes  what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relationships  </a:t>
            </a:r>
            <a:r>
              <a:rPr sz="2600" dirty="0">
                <a:latin typeface="Calibri"/>
                <a:cs typeface="Calibri"/>
              </a:rPr>
              <a:t>among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Defines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logical structure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entire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0629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database,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relationships </a:t>
            </a:r>
            <a:r>
              <a:rPr sz="2600" dirty="0">
                <a:latin typeface="Calibri"/>
                <a:cs typeface="Calibri"/>
              </a:rPr>
              <a:t>among 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2908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Defines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types,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0" dirty="0">
                <a:latin typeface="Calibri"/>
                <a:cs typeface="Calibri"/>
              </a:rPr>
              <a:t>sizes,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25" dirty="0">
                <a:latin typeface="Calibri"/>
                <a:cs typeface="Calibri"/>
              </a:rPr>
              <a:t>keys,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 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{6561C219-A3B7-9244-92BA-B27CBF68E1FD}tf10001069</Template>
  <TotalTime>5</TotalTime>
  <Words>1123</Words>
  <Application>Microsoft Office PowerPoint</Application>
  <PresentationFormat>On-screen Show (4:3)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PUSL2019</vt:lpstr>
      <vt:lpstr>Lesson Outline</vt:lpstr>
      <vt:lpstr>PowerPoint Presentation</vt:lpstr>
      <vt:lpstr>Database Architecture</vt:lpstr>
      <vt:lpstr>3 Schema (3 Tier) Architecture</vt:lpstr>
      <vt:lpstr>External Level (View Level)</vt:lpstr>
      <vt:lpstr>External Schema</vt:lpstr>
      <vt:lpstr>PowerPoint Presentation</vt:lpstr>
      <vt:lpstr>Logical level (Conceptual View)</vt:lpstr>
      <vt:lpstr>Conceptual Schema</vt:lpstr>
      <vt:lpstr>Internal View (Physical Level)</vt:lpstr>
      <vt:lpstr>Internal Schema</vt:lpstr>
      <vt:lpstr>Data Modelling</vt:lpstr>
      <vt:lpstr>Conceptual Model</vt:lpstr>
      <vt:lpstr>Logical Data Model</vt:lpstr>
      <vt:lpstr>PowerPoint Presentation</vt:lpstr>
      <vt:lpstr>Physical Model</vt:lpstr>
      <vt:lpstr>Data Modelling</vt:lpstr>
      <vt:lpstr>Database Schema</vt:lpstr>
      <vt:lpstr>Instance</vt:lpstr>
      <vt:lpstr>Schema and Instance</vt:lpstr>
      <vt:lpstr>Data Dictionary (Meta Data)</vt:lpstr>
      <vt:lpstr>Data Dictionary (Meta Data)</vt:lpstr>
      <vt:lpstr>Data Dictionary (Meta Data)</vt:lpstr>
      <vt:lpstr>Data Independence</vt:lpstr>
      <vt:lpstr>Logical Data Independence</vt:lpstr>
      <vt:lpstr>Physical Data Independence</vt:lpstr>
      <vt:lpstr>Data Independence</vt:lpstr>
      <vt:lpstr>Lesson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2</cp:revision>
  <dcterms:created xsi:type="dcterms:W3CDTF">2020-09-15T03:08:21Z</dcterms:created>
  <dcterms:modified xsi:type="dcterms:W3CDTF">2023-10-09T05:52:20Z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