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9958" y="253111"/>
            <a:ext cx="624408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30833"/>
            <a:ext cx="8376919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07335" y="1963039"/>
            <a:ext cx="3629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393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9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Relational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Mapping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6A92F9-07A9-904E-9CD8-B268FF10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697" y="260349"/>
            <a:ext cx="2469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Foreign</a:t>
            </a:r>
            <a:r>
              <a:rPr spc="-60" dirty="0"/>
              <a:t> </a:t>
            </a:r>
            <a:r>
              <a:rPr spc="-4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45133"/>
            <a:ext cx="67925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008631"/>
            <a:ext cx="6693407" cy="4392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5509"/>
            <a:ext cx="8290559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atomic.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 values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drawn.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achieved </a:t>
            </a:r>
            <a:r>
              <a:rPr sz="2400" spc="-5" dirty="0">
                <a:latin typeface="Calibri"/>
                <a:cs typeface="Calibri"/>
              </a:rPr>
              <a:t>using: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(eg: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DATE,</a:t>
            </a:r>
            <a:r>
              <a:rPr sz="2400" spc="-5" dirty="0">
                <a:latin typeface="Calibri"/>
                <a:cs typeface="Calibri"/>
              </a:rPr>
              <a:t> NUMBER)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user-defined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restriction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allowable</a:t>
            </a:r>
            <a:r>
              <a:rPr sz="2400" spc="-10" dirty="0"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69111"/>
            <a:ext cx="8087995" cy="13493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two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896538"/>
            <a:ext cx="7818120" cy="13493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Entity Integrity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null.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unique.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8268970" cy="310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Referential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291465" lvl="1" indent="-287020">
              <a:lnSpc>
                <a:spcPct val="100000"/>
              </a:lnSpc>
              <a:spcBef>
                <a:spcPts val="18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tuple in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relation that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relation must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Ensures that where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table,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value must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10" dirty="0">
                <a:latin typeface="Calibri"/>
                <a:cs typeface="Calibri"/>
              </a:rPr>
              <a:t>match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candidate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(usually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 </a:t>
            </a:r>
            <a:r>
              <a:rPr sz="2400" spc="-25" dirty="0">
                <a:latin typeface="Calibri"/>
                <a:cs typeface="Calibri"/>
              </a:rPr>
              <a:t>key)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home table or be </a:t>
            </a:r>
            <a:r>
              <a:rPr sz="2400" spc="-10" dirty="0">
                <a:latin typeface="Calibri"/>
                <a:cs typeface="Calibri"/>
              </a:rPr>
              <a:t>completely </a:t>
            </a:r>
            <a:r>
              <a:rPr sz="2400" spc="-5" dirty="0">
                <a:latin typeface="Calibri"/>
                <a:cs typeface="Calibri"/>
              </a:rPr>
              <a:t> null.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2211400"/>
            <a:ext cx="715772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7170" marR="5080" indent="-274510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Convert </a:t>
            </a:r>
            <a:r>
              <a:rPr spc="-5" dirty="0"/>
              <a:t>of </a:t>
            </a:r>
            <a:r>
              <a:rPr spc="-15" dirty="0"/>
              <a:t>ER </a:t>
            </a:r>
            <a:r>
              <a:rPr spc="-5" dirty="0"/>
              <a:t>Model </a:t>
            </a:r>
            <a:r>
              <a:rPr spc="-20" dirty="0"/>
              <a:t>to </a:t>
            </a:r>
            <a:r>
              <a:rPr spc="-15" dirty="0"/>
              <a:t>Relational </a:t>
            </a:r>
            <a:r>
              <a:rPr spc="-890" dirty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260349"/>
            <a:ext cx="684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5" dirty="0"/>
              <a:t>Regular</a:t>
            </a:r>
            <a:r>
              <a:rPr spc="10" dirty="0"/>
              <a:t> </a:t>
            </a:r>
            <a:r>
              <a:rPr spc="-15" dirty="0"/>
              <a:t>Entity</a:t>
            </a:r>
            <a:r>
              <a:rPr spc="25" dirty="0"/>
              <a:t> </a:t>
            </a:r>
            <a:r>
              <a:rPr spc="-3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4757"/>
            <a:ext cx="7996555" cy="360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 </a:t>
            </a:r>
            <a:r>
              <a:rPr sz="2400" spc="-10" dirty="0">
                <a:latin typeface="Calibri"/>
                <a:cs typeface="Calibri"/>
              </a:rPr>
              <a:t>(strong)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dirty="0">
                <a:latin typeface="Calibri"/>
                <a:cs typeface="Calibri"/>
              </a:rPr>
              <a:t>Underline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chosen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primary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294640" marR="725805" indent="-281940">
              <a:lnSpc>
                <a:spcPct val="100000"/>
              </a:lnSpc>
              <a:spcBef>
                <a:spcPts val="1989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composite attributes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5" dirty="0">
                <a:latin typeface="Calibri"/>
                <a:cs typeface="Calibri"/>
              </a:rPr>
              <a:t>Omit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16" y="260349"/>
            <a:ext cx="643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40" dirty="0"/>
              <a:t>Weak</a:t>
            </a:r>
            <a:r>
              <a:rPr spc="-15" dirty="0"/>
              <a:t> </a:t>
            </a:r>
            <a:r>
              <a:rPr spc="-10" dirty="0"/>
              <a:t>Entity</a:t>
            </a:r>
            <a:r>
              <a:rPr spc="10" dirty="0"/>
              <a:t> </a:t>
            </a:r>
            <a:r>
              <a:rPr spc="-3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60080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weak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 marL="294640" marR="5715" indent="-28194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Add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strong </a:t>
            </a:r>
            <a:r>
              <a:rPr sz="2600" spc="-5" dirty="0">
                <a:latin typeface="Calibri"/>
                <a:cs typeface="Calibri"/>
              </a:rPr>
              <a:t>entity (owner entity)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4640" marR="5080" indent="-2819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</a:t>
            </a:r>
            <a:r>
              <a:rPr sz="2600" spc="-5" dirty="0">
                <a:latin typeface="Calibri"/>
                <a:cs typeface="Calibri"/>
              </a:rPr>
              <a:t> entity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(primary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entity)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260349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Binary</a:t>
            </a:r>
            <a:r>
              <a:rPr spc="10" dirty="0"/>
              <a:t> </a:t>
            </a:r>
            <a:r>
              <a:rPr spc="-5" dirty="0"/>
              <a:t>1:1</a:t>
            </a:r>
            <a:r>
              <a:rPr spc="-25" dirty="0"/>
              <a:t> </a:t>
            </a:r>
            <a:r>
              <a:rPr spc="-15" dirty="0"/>
              <a:t>Relation</a:t>
            </a:r>
            <a:r>
              <a:rPr spc="10" dirty="0"/>
              <a:t> </a:t>
            </a:r>
            <a:r>
              <a:rPr spc="-2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06740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27635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1:1 </a:t>
            </a:r>
            <a:r>
              <a:rPr sz="2600" spc="-5" dirty="0">
                <a:latin typeface="Calibri"/>
                <a:cs typeface="Calibri"/>
              </a:rPr>
              <a:t>relationships, select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side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spc="-15" dirty="0">
                <a:latin typeface="Calibri"/>
                <a:cs typeface="Calibri"/>
              </a:rPr>
              <a:t>(better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choose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participation).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Indicate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as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selected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1587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simple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1:1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chosen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293878"/>
            <a:ext cx="7962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1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Binary</a:t>
            </a:r>
            <a:r>
              <a:rPr sz="3600" spc="-15" dirty="0"/>
              <a:t> </a:t>
            </a:r>
            <a:r>
              <a:rPr sz="3600" dirty="0"/>
              <a:t>1:N</a:t>
            </a:r>
            <a:r>
              <a:rPr sz="3600" spc="-10" dirty="0"/>
              <a:t> Relationship</a:t>
            </a:r>
            <a:r>
              <a:rPr sz="3600" spc="15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77225" cy="261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1:M </a:t>
            </a:r>
            <a:r>
              <a:rPr sz="2600" spc="-5" dirty="0">
                <a:latin typeface="Calibri"/>
                <a:cs typeface="Calibri"/>
              </a:rPr>
              <a:t>relationship,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71501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ONE side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selected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52260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1:M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293878"/>
            <a:ext cx="812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5" dirty="0"/>
              <a:t> </a:t>
            </a:r>
            <a:r>
              <a:rPr sz="3600" dirty="0"/>
              <a:t>Binary</a:t>
            </a:r>
            <a:r>
              <a:rPr sz="3600" spc="-15" dirty="0"/>
              <a:t> </a:t>
            </a:r>
            <a:r>
              <a:rPr sz="3600" spc="-5" dirty="0"/>
              <a:t>M:N</a:t>
            </a:r>
            <a:r>
              <a:rPr sz="3600" spc="-10" dirty="0"/>
              <a:t> Relationship</a:t>
            </a:r>
            <a:r>
              <a:rPr sz="3600" spc="-5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5309" cy="3319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M:N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spc="-5" dirty="0">
                <a:latin typeface="Calibri"/>
                <a:cs typeface="Calibri"/>
              </a:rPr>
              <a:t>of both relations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4762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M:N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936" y="260349"/>
            <a:ext cx="474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5" dirty="0"/>
              <a:t> </a:t>
            </a:r>
            <a:r>
              <a:rPr spc="-30" dirty="0"/>
              <a:t>Data</a:t>
            </a:r>
            <a:r>
              <a:rPr spc="-1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72" y="1383233"/>
            <a:ext cx="8305165" cy="435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items </a:t>
            </a:r>
            <a:r>
              <a:rPr sz="2600" spc="-20" dirty="0">
                <a:latin typeface="Calibri"/>
                <a:cs typeface="Calibri"/>
              </a:rPr>
              <a:t>organized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formally-described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reassembled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ways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reorganize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marR="233679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invented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20" dirty="0">
                <a:latin typeface="Calibri"/>
                <a:cs typeface="Calibri"/>
              </a:rPr>
              <a:t>F.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Codd</a:t>
            </a:r>
            <a:r>
              <a:rPr sz="2600" spc="-15" dirty="0">
                <a:latin typeface="Calibri"/>
                <a:cs typeface="Calibri"/>
              </a:rPr>
              <a:t> at</a:t>
            </a:r>
            <a:r>
              <a:rPr sz="2600" dirty="0">
                <a:latin typeface="Calibri"/>
                <a:cs typeface="Calibri"/>
              </a:rPr>
              <a:t> IBM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1970.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marR="16002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Model </a:t>
            </a:r>
            <a:r>
              <a:rPr sz="2600" spc="-10" dirty="0">
                <a:latin typeface="Calibri"/>
                <a:cs typeface="Calibri"/>
              </a:rPr>
              <a:t>represents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DB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" dirty="0">
                <a:latin typeface="Calibri"/>
                <a:cs typeface="Calibri"/>
              </a:rPr>
              <a:t>collection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multiple tuples and each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atomic</a:t>
            </a:r>
            <a:r>
              <a:rPr sz="2600" spc="-5" dirty="0">
                <a:latin typeface="Calibri"/>
                <a:cs typeface="Calibri"/>
              </a:rPr>
              <a:t> value.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100" y="4701540"/>
            <a:ext cx="1624965" cy="9525"/>
          </a:xfrm>
          <a:custGeom>
            <a:avLst/>
            <a:gdLst/>
            <a:ahLst/>
            <a:cxnLst/>
            <a:rect l="l" t="t" r="r" b="b"/>
            <a:pathLst>
              <a:path w="1624964" h="9525">
                <a:moveTo>
                  <a:pt x="1624584" y="0"/>
                </a:moveTo>
                <a:lnTo>
                  <a:pt x="0" y="0"/>
                </a:lnTo>
                <a:lnTo>
                  <a:pt x="0" y="9143"/>
                </a:lnTo>
                <a:lnTo>
                  <a:pt x="1624584" y="9143"/>
                </a:lnTo>
                <a:lnTo>
                  <a:pt x="1624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359" y="4701540"/>
            <a:ext cx="2105025" cy="9525"/>
          </a:xfrm>
          <a:custGeom>
            <a:avLst/>
            <a:gdLst/>
            <a:ahLst/>
            <a:cxnLst/>
            <a:rect l="l" t="t" r="r" b="b"/>
            <a:pathLst>
              <a:path w="2105025" h="9525">
                <a:moveTo>
                  <a:pt x="2104643" y="0"/>
                </a:moveTo>
                <a:lnTo>
                  <a:pt x="0" y="0"/>
                </a:lnTo>
                <a:lnTo>
                  <a:pt x="0" y="9143"/>
                </a:lnTo>
                <a:lnTo>
                  <a:pt x="2104643" y="9143"/>
                </a:lnTo>
                <a:lnTo>
                  <a:pt x="21046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4204" y="4701539"/>
            <a:ext cx="1760220" cy="24765"/>
          </a:xfrm>
          <a:custGeom>
            <a:avLst/>
            <a:gdLst/>
            <a:ahLst/>
            <a:cxnLst/>
            <a:rect l="l" t="t" r="r" b="b"/>
            <a:pathLst>
              <a:path w="1760220" h="24764">
                <a:moveTo>
                  <a:pt x="1545336" y="0"/>
                </a:moveTo>
                <a:lnTo>
                  <a:pt x="0" y="0"/>
                </a:lnTo>
                <a:lnTo>
                  <a:pt x="0" y="9144"/>
                </a:lnTo>
                <a:lnTo>
                  <a:pt x="1545336" y="9144"/>
                </a:lnTo>
                <a:lnTo>
                  <a:pt x="1545336" y="0"/>
                </a:lnTo>
                <a:close/>
              </a:path>
              <a:path w="1760220" h="24764">
                <a:moveTo>
                  <a:pt x="1760207" y="15240"/>
                </a:moveTo>
                <a:lnTo>
                  <a:pt x="333743" y="15240"/>
                </a:lnTo>
                <a:lnTo>
                  <a:pt x="333743" y="24384"/>
                </a:lnTo>
                <a:lnTo>
                  <a:pt x="1760207" y="24384"/>
                </a:lnTo>
                <a:lnTo>
                  <a:pt x="1760207" y="1524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942" y="293878"/>
            <a:ext cx="658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 </a:t>
            </a:r>
            <a:r>
              <a:rPr sz="3600" dirty="0"/>
              <a:t>of</a:t>
            </a:r>
            <a:r>
              <a:rPr sz="3600" spc="-10" dirty="0"/>
              <a:t> Multivalued</a:t>
            </a:r>
            <a:r>
              <a:rPr sz="3600" spc="-5" dirty="0"/>
              <a:t> </a:t>
            </a:r>
            <a:r>
              <a:rPr sz="3600" spc="-15" dirty="0"/>
              <a:t>attributes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87055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multivalued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227329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and the multi </a:t>
            </a:r>
            <a:r>
              <a:rPr sz="2600" spc="-5" dirty="0">
                <a:latin typeface="Calibri"/>
                <a:cs typeface="Calibri"/>
              </a:rPr>
              <a:t>valued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(Composite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7493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5" dirty="0">
                <a:latin typeface="Calibri"/>
                <a:cs typeface="Calibri"/>
              </a:rPr>
              <a:t>multivalued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composite, </a:t>
            </a:r>
            <a:r>
              <a:rPr sz="2600" dirty="0">
                <a:latin typeface="Calibri"/>
                <a:cs typeface="Calibri"/>
              </a:rPr>
              <a:t>include its </a:t>
            </a:r>
            <a:r>
              <a:rPr sz="2600" spc="-5" dirty="0">
                <a:latin typeface="Calibri"/>
                <a:cs typeface="Calibri"/>
              </a:rPr>
              <a:t>simple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486" y="293878"/>
            <a:ext cx="702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dirty="0"/>
              <a:t> of</a:t>
            </a:r>
            <a:r>
              <a:rPr sz="3600" spc="-10" dirty="0"/>
              <a:t> </a:t>
            </a:r>
            <a:r>
              <a:rPr sz="3600" dirty="0"/>
              <a:t>N-ary</a:t>
            </a:r>
            <a:r>
              <a:rPr sz="3600" spc="-15" dirty="0"/>
              <a:t> </a:t>
            </a:r>
            <a:r>
              <a:rPr sz="3600" spc="-10" dirty="0"/>
              <a:t>Relationship</a:t>
            </a:r>
            <a:r>
              <a:rPr sz="3600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9120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77724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n-ary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0" dirty="0">
                <a:latin typeface="Calibri"/>
                <a:cs typeface="Calibri"/>
              </a:rPr>
              <a:t>(where </a:t>
            </a:r>
            <a:r>
              <a:rPr sz="2600" spc="-5" dirty="0">
                <a:latin typeface="Calibri"/>
                <a:cs typeface="Calibri"/>
              </a:rPr>
              <a:t>n&gt;2), </a:t>
            </a: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28575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represent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n-ary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  <a:p>
            <a:pPr marL="241300" marR="372745" indent="-2286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2" y="293878"/>
            <a:ext cx="6279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-30" dirty="0"/>
              <a:t> </a:t>
            </a:r>
            <a:r>
              <a:rPr sz="3600" spc="-15" dirty="0"/>
              <a:t>Recursive</a:t>
            </a:r>
            <a:r>
              <a:rPr sz="3600" spc="-45" dirty="0"/>
              <a:t> </a:t>
            </a:r>
            <a:r>
              <a:rPr sz="3600" spc="-10" dirty="0"/>
              <a:t>Relationships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036" y="1295400"/>
            <a:ext cx="5181600" cy="3611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036" y="5827776"/>
            <a:ext cx="6434327" cy="384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0647" y="5127116"/>
            <a:ext cx="688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1147"/>
            <a:ext cx="8001000" cy="6816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84986"/>
            <a:ext cx="8839200" cy="6496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255778"/>
            <a:ext cx="738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-45" dirty="0"/>
              <a:t> </a:t>
            </a:r>
            <a:r>
              <a:rPr sz="3600" spc="-10" dirty="0"/>
              <a:t>Specialization/Generalization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9433"/>
            <a:ext cx="8687435" cy="387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four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subclasses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B: 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dirty="0">
                <a:latin typeface="Calibri"/>
                <a:cs typeface="Calibri"/>
              </a:rPr>
              <a:t> type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1241" y="1775586"/>
            <a:ext cx="6343650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9430" algn="l"/>
              </a:tabLst>
            </a:pPr>
            <a:r>
              <a:rPr sz="2800" spc="-10" dirty="0">
                <a:latin typeface="Calibri"/>
                <a:cs typeface="Calibri"/>
              </a:rPr>
              <a:t>Sub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	: S1,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S2, S3 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72285" algn="l"/>
              </a:tabLst>
            </a:pPr>
            <a:r>
              <a:rPr sz="2800" spc="-10" dirty="0">
                <a:latin typeface="Calibri"/>
                <a:cs typeface="Calibri"/>
              </a:rPr>
              <a:t>Super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	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6360"/>
              </a:lnSpc>
              <a:spcBef>
                <a:spcPts val="515"/>
              </a:spcBef>
            </a:pPr>
            <a:r>
              <a:rPr sz="2800" spc="-20" dirty="0">
                <a:latin typeface="Calibri"/>
                <a:cs typeface="Calibri"/>
              </a:rPr>
              <a:t>Attributes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C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{K, a1,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a2, </a:t>
            </a:r>
            <a:r>
              <a:rPr sz="2800" dirty="0">
                <a:latin typeface="Calibri"/>
                <a:cs typeface="Calibri"/>
              </a:rPr>
              <a:t>a3,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 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 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 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}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 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260349"/>
            <a:ext cx="190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7720965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superclass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(total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partial,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disjoint</a:t>
            </a:r>
            <a:r>
              <a:rPr sz="2600" spc="-5" dirty="0">
                <a:latin typeface="Calibri"/>
                <a:cs typeface="Calibri"/>
              </a:rPr>
              <a:t> or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overlapping).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260349"/>
            <a:ext cx="190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6948170" cy="147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200" spc="-30" dirty="0">
                <a:latin typeface="Calibri"/>
                <a:cs typeface="Calibri"/>
              </a:rPr>
              <a:t>Attrs(L)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{K,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a1,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an}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PK(L)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794836"/>
            <a:ext cx="7900670" cy="180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b="1" dirty="0">
                <a:latin typeface="Calibri"/>
                <a:cs typeface="Calibri"/>
              </a:rPr>
              <a:t>Li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b="1" dirty="0">
                <a:latin typeface="Calibri"/>
                <a:cs typeface="Calibri"/>
              </a:rPr>
              <a:t>Si</a:t>
            </a:r>
            <a:r>
              <a:rPr sz="2600" dirty="0">
                <a:latin typeface="Calibri"/>
                <a:cs typeface="Calibri"/>
              </a:rPr>
              <a:t>, 1 </a:t>
            </a:r>
            <a:r>
              <a:rPr sz="2600" spc="-5" dirty="0">
                <a:latin typeface="Calibri"/>
                <a:cs typeface="Calibri"/>
              </a:rPr>
              <a:t>≤i≤m,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Attrs(Li)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{K}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Si}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PK(Li)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0102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only.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marR="1403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disjoint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overlapping,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entity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duplicated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several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305" y="336549"/>
            <a:ext cx="188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55" dirty="0"/>
              <a:t> </a:t>
            </a:r>
            <a:r>
              <a:rPr spc="-3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7922259" cy="4764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209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establish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identify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ensure that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within 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 </a:t>
            </a:r>
            <a:r>
              <a:rPr sz="2600" dirty="0">
                <a:latin typeface="Calibri"/>
                <a:cs typeface="Calibri"/>
              </a:rPr>
              <a:t>identified </a:t>
            </a:r>
            <a:r>
              <a:rPr sz="2600" spc="-5" dirty="0">
                <a:latin typeface="Calibri"/>
                <a:cs typeface="Calibri"/>
              </a:rPr>
              <a:t>by combination of one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buChar char="-"/>
              <a:tabLst>
                <a:tab pos="2070100" algn="l"/>
                <a:tab pos="2070735" algn="l"/>
              </a:tabLst>
            </a:pP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25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20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30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spc="-10" dirty="0">
                <a:latin typeface="Calibri"/>
                <a:cs typeface="Calibri"/>
              </a:rPr>
              <a:t>Foreign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07007"/>
            <a:ext cx="8121015" cy="180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Si,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≤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 ≤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m, 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Attrs(Li)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Si}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{K,a1,...,an}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PK(Li)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305" y="336549"/>
            <a:ext cx="188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19720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 disjoint,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potential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generating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NULL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926" y="336549"/>
            <a:ext cx="186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29309"/>
            <a:ext cx="8349615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-5" dirty="0">
                <a:latin typeface="Calibri"/>
                <a:cs typeface="Calibri"/>
              </a:rPr>
              <a:t> 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Attrs(L)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{K,a1,...,an}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3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S1}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𝖴</a:t>
            </a:r>
            <a:r>
              <a:rPr sz="2800" spc="45" dirty="0">
                <a:latin typeface="Calibri"/>
                <a:cs typeface="Calibri"/>
              </a:rPr>
              <a:t>...</a:t>
            </a:r>
            <a:r>
              <a:rPr sz="2800" spc="45" dirty="0">
                <a:latin typeface="Cambria Math"/>
                <a:cs typeface="Cambria Math"/>
              </a:rPr>
              <a:t>𝖴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Sm}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{t}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PK(L)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437126"/>
            <a:ext cx="80410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discriminating)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subclass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which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belongs,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any.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926" y="336549"/>
            <a:ext cx="186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336549"/>
            <a:ext cx="19202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8719"/>
            <a:ext cx="61696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0" dirty="0">
                <a:latin typeface="Calibri"/>
                <a:cs typeface="Calibri"/>
              </a:rPr>
              <a:t> 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590925"/>
            <a:ext cx="80987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overlapping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also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disjoint </a:t>
            </a:r>
            <a:r>
              <a:rPr sz="2600" spc="-5" dirty="0">
                <a:latin typeface="Calibri"/>
                <a:cs typeface="Calibri"/>
              </a:rPr>
              <a:t>specialization).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336549"/>
            <a:ext cx="19202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07007"/>
            <a:ext cx="8180705" cy="177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schema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 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Attrs(L)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{K,a1,...,an}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libri"/>
                <a:cs typeface="Calibri"/>
              </a:rPr>
              <a:t>{attributes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S1}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spc="30" dirty="0">
                <a:latin typeface="Calibri"/>
                <a:cs typeface="Calibri"/>
              </a:rPr>
              <a:t>...</a:t>
            </a:r>
            <a:r>
              <a:rPr sz="2600" spc="30" dirty="0">
                <a:latin typeface="Cambria Math"/>
                <a:cs typeface="Cambria Math"/>
              </a:rPr>
              <a:t>𝖴 </a:t>
            </a:r>
            <a:r>
              <a:rPr sz="2600" spc="-10" dirty="0">
                <a:latin typeface="Calibri"/>
                <a:cs typeface="Calibri"/>
              </a:rPr>
              <a:t>{attributes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Sm}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libri"/>
                <a:cs typeface="Calibri"/>
              </a:rPr>
              <a:t>{t1,t2,...,tm}</a:t>
            </a:r>
            <a:r>
              <a:rPr sz="2600" dirty="0">
                <a:latin typeface="Calibri"/>
                <a:cs typeface="Calibri"/>
              </a:rPr>
              <a:t> and PK(L)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773929"/>
            <a:ext cx="743394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ti,1 ≤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 ≤ m,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Boolean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type </a:t>
            </a:r>
            <a:r>
              <a:rPr sz="2600" b="1" spc="-15" dirty="0">
                <a:latin typeface="Calibri"/>
                <a:cs typeface="Calibri"/>
              </a:rPr>
              <a:t>attribute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(0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or 1)</a:t>
            </a:r>
            <a:endParaRPr sz="2600">
              <a:latin typeface="Calibri"/>
              <a:cs typeface="Calibri"/>
            </a:endParaRPr>
          </a:p>
          <a:p>
            <a:pPr marL="77470" algn="ctr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indicating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whether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5" dirty="0">
                <a:latin typeface="Calibri"/>
                <a:cs typeface="Calibri"/>
              </a:rPr>
              <a:t> belongs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242061"/>
            <a:ext cx="697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Specialization</a:t>
            </a:r>
            <a:r>
              <a:rPr spc="30" dirty="0"/>
              <a:t> </a:t>
            </a:r>
            <a:r>
              <a:rPr spc="-20" dirty="0"/>
              <a:t>Lattice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65985" y="1156157"/>
            <a:ext cx="4663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(Multiple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Inheritance)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82495"/>
            <a:ext cx="7976870" cy="3949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32385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subclasses must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attribute;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otherwise, the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spc="-10" dirty="0">
                <a:latin typeface="Calibri"/>
                <a:cs typeface="Calibri"/>
              </a:rPr>
              <a:t>would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modeled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(union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options discussed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step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 subclass, subject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restrictions discussed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step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30162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inherits all 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222249"/>
            <a:ext cx="781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</a:t>
            </a:r>
            <a:r>
              <a:rPr spc="-20" dirty="0"/>
              <a:t>(Categories)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292465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25" dirty="0">
                <a:latin typeface="Calibri"/>
                <a:cs typeface="Calibri"/>
              </a:rPr>
              <a:t>keys,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customary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surrogate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correspond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defining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different, </a:t>
            </a:r>
            <a:r>
              <a:rPr sz="2600" spc="-5" dirty="0">
                <a:latin typeface="Calibri"/>
                <a:cs typeface="Calibri"/>
              </a:rPr>
              <a:t>so cannot use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of them </a:t>
            </a:r>
            <a:r>
              <a:rPr sz="2600" spc="-15" dirty="0">
                <a:latin typeface="Calibri"/>
                <a:cs typeface="Calibri"/>
              </a:rPr>
              <a:t>exclusively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identify all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3524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correspond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and include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214359" cy="481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include the </a:t>
            </a:r>
            <a:r>
              <a:rPr sz="2600" spc="-20" dirty="0">
                <a:latin typeface="Calibri"/>
                <a:cs typeface="Calibri"/>
              </a:rPr>
              <a:t>surrogate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relation corresponding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category,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correspondence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values between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marR="8890" indent="-3429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 particular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member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would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its </a:t>
            </a:r>
            <a:r>
              <a:rPr sz="2600" spc="-5" dirty="0">
                <a:latin typeface="Calibri"/>
                <a:cs typeface="Calibri"/>
              </a:rPr>
              <a:t>corresponding </a:t>
            </a:r>
            <a:r>
              <a:rPr sz="2600" dirty="0">
                <a:latin typeface="Calibri"/>
                <a:cs typeface="Calibri"/>
              </a:rPr>
              <a:t>tuple in the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10" dirty="0">
                <a:latin typeface="Calibri"/>
                <a:cs typeface="Calibri"/>
              </a:rPr>
              <a:t>relation, </a:t>
            </a:r>
            <a:r>
              <a:rPr sz="2600" dirty="0">
                <a:latin typeface="Calibri"/>
                <a:cs typeface="Calibri"/>
              </a:rPr>
              <a:t>and 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would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spc="-25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category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177" y="222249"/>
            <a:ext cx="793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(Categories</a:t>
            </a:r>
            <a:r>
              <a:rPr spc="15" dirty="0"/>
              <a:t> 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1718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also </a:t>
            </a:r>
            <a:r>
              <a:rPr sz="2600" spc="-10" dirty="0">
                <a:latin typeface="Calibri"/>
                <a:cs typeface="Calibri"/>
              </a:rPr>
              <a:t>recommended to </a:t>
            </a:r>
            <a:r>
              <a:rPr sz="2600" dirty="0">
                <a:latin typeface="Calibri"/>
                <a:cs typeface="Calibri"/>
              </a:rPr>
              <a:t>add a type </a:t>
            </a:r>
            <a:r>
              <a:rPr sz="2600" spc="-10" dirty="0">
                <a:latin typeface="Calibri"/>
                <a:cs typeface="Calibri"/>
              </a:rPr>
              <a:t>attribute 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 relation to indicate </a:t>
            </a:r>
            <a:r>
              <a:rPr sz="2600" dirty="0">
                <a:latin typeface="Calibri"/>
                <a:cs typeface="Calibri"/>
              </a:rPr>
              <a:t>the particular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belongs.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898468"/>
            <a:ext cx="76593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70" dirty="0">
                <a:latin typeface="Calibri"/>
                <a:cs typeface="Calibri"/>
              </a:rPr>
              <a:t>key,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177" y="222249"/>
            <a:ext cx="793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(Categories</a:t>
            </a:r>
            <a:r>
              <a:rPr spc="15" dirty="0"/>
              <a:t> 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67" y="1066800"/>
            <a:ext cx="4648200" cy="56525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336549"/>
            <a:ext cx="2123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</a:t>
            </a:r>
            <a:r>
              <a:rPr spc="-65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7487"/>
            <a:ext cx="8018145" cy="3615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 marR="747395" indent="-3492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61315" marR="5080" indent="-349250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2600" spc="-5" dirty="0">
                <a:latin typeface="Calibri"/>
                <a:cs typeface="Calibri"/>
              </a:rPr>
              <a:t>The set of </a:t>
            </a:r>
            <a:r>
              <a:rPr sz="2600" b="1" dirty="0">
                <a:latin typeface="Calibri"/>
                <a:cs typeface="Calibri"/>
              </a:rPr>
              <a:t>all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{StudentID,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CourseID}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55" dirty="0"/>
              <a:t> </a:t>
            </a:r>
            <a:r>
              <a:rPr spc="-3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29309"/>
            <a:ext cx="6128385" cy="499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187960" marR="5080" indent="33020">
              <a:lnSpc>
                <a:spcPct val="230100"/>
              </a:lnSpc>
              <a:spcBef>
                <a:spcPts val="320"/>
              </a:spcBef>
              <a:tabLst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Eg:	</a:t>
            </a:r>
            <a:r>
              <a:rPr sz="2400" spc="-10" dirty="0">
                <a:latin typeface="Calibri"/>
                <a:cs typeface="Calibri"/>
              </a:rPr>
              <a:t>Student {StudentID, </a:t>
            </a:r>
            <a:r>
              <a:rPr sz="2400" dirty="0">
                <a:latin typeface="Calibri"/>
                <a:cs typeface="Calibri"/>
              </a:rPr>
              <a:t>Name, </a:t>
            </a:r>
            <a:r>
              <a:rPr sz="2400" spc="-5" dirty="0">
                <a:latin typeface="Calibri"/>
                <a:cs typeface="Calibri"/>
              </a:rPr>
              <a:t>NIC, </a:t>
            </a:r>
            <a:r>
              <a:rPr sz="2400" spc="-10" dirty="0">
                <a:latin typeface="Calibri"/>
                <a:cs typeface="Calibri"/>
              </a:rPr>
              <a:t>CourseID}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 </a:t>
            </a:r>
            <a:r>
              <a:rPr sz="2400" spc="-20" dirty="0">
                <a:latin typeface="Calibri"/>
                <a:cs typeface="Calibri"/>
              </a:rPr>
              <a:t>Keys: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2200" spc="-10" dirty="0">
                <a:latin typeface="Calibri"/>
                <a:cs typeface="Calibri"/>
              </a:rPr>
              <a:t>{StudentID}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10" dirty="0">
                <a:latin typeface="Calibri"/>
                <a:cs typeface="Calibri"/>
              </a:rPr>
              <a:t> CourseID}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5" dirty="0">
                <a:latin typeface="Calibri"/>
                <a:cs typeface="Calibri"/>
              </a:rPr>
              <a:t> Name,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CourseID}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CourseID}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8078470" cy="4429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3840" marR="420370" indent="-23177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irreducible (cannot </a:t>
            </a:r>
            <a:r>
              <a:rPr sz="2600" spc="-15" dirty="0">
                <a:latin typeface="Calibri"/>
                <a:cs typeface="Calibri"/>
              </a:rPr>
              <a:t>separate)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spc="-25" dirty="0">
                <a:latin typeface="Calibri"/>
                <a:cs typeface="Calibri"/>
              </a:rPr>
              <a:t>Even </a:t>
            </a:r>
            <a:r>
              <a:rPr sz="2600" dirty="0">
                <a:latin typeface="Calibri"/>
                <a:cs typeface="Calibri"/>
              </a:rPr>
              <a:t>if one or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10" dirty="0">
                <a:latin typeface="Calibri"/>
                <a:cs typeface="Calibri"/>
              </a:rPr>
              <a:t>attributes are excluded,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remaining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still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tuple.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43840" marR="998219" indent="-231775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field 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least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fields 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subset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super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spc="-20" dirty="0">
                <a:latin typeface="Calibri"/>
                <a:cs typeface="Calibri"/>
              </a:rPr>
              <a:t>Every</a:t>
            </a:r>
            <a:r>
              <a:rPr sz="2600" spc="-10" dirty="0">
                <a:latin typeface="Calibri"/>
                <a:cs typeface="Calibri"/>
              </a:rPr>
              <a:t> 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least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94460"/>
            <a:ext cx="8001000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85950"/>
            <a:ext cx="8141334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10100"/>
              </a:lnSpc>
              <a:spcBef>
                <a:spcPts val="10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candidate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25" dirty="0">
                <a:latin typeface="Calibri"/>
                <a:cs typeface="Calibri"/>
              </a:rPr>
              <a:t>keys. </a:t>
            </a:r>
            <a:r>
              <a:rPr sz="2600" dirty="0">
                <a:latin typeface="Calibri"/>
                <a:cs typeface="Calibri"/>
              </a:rPr>
              <a:t>But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keys.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reducible.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4263390"/>
            <a:ext cx="194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{StudentID}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???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994605"/>
            <a:ext cx="2860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{StudentID,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FirstName}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{StudentID,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CourseID}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{FirstName,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LastName}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0" y="4295902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Candidate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416" y="5193283"/>
            <a:ext cx="2807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Keys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Candidate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260349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Primary</a:t>
            </a:r>
            <a:r>
              <a:rPr spc="-35" dirty="0"/>
              <a:t> </a:t>
            </a:r>
            <a:r>
              <a:rPr spc="-4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78618"/>
            <a:ext cx="8273415" cy="191071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candidate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chosen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spcBef>
                <a:spcPts val="124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spc="-5" dirty="0">
                <a:latin typeface="Calibri"/>
                <a:cs typeface="Calibri"/>
              </a:rPr>
              <a:t>Should select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candidate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with minimum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attributes.</a:t>
            </a:r>
            <a:endParaRPr sz="26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860" y="3221734"/>
            <a:ext cx="5714999" cy="3512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1905</Words>
  <Application>Microsoft Macintosh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 MT</vt:lpstr>
      <vt:lpstr>Calibri</vt:lpstr>
      <vt:lpstr>Cambria Math</vt:lpstr>
      <vt:lpstr>Office Theme</vt:lpstr>
      <vt:lpstr>PowerPoint Presentation</vt:lpstr>
      <vt:lpstr>Relational Data Model</vt:lpstr>
      <vt:lpstr>Key Attributes</vt:lpstr>
      <vt:lpstr>Super Key</vt:lpstr>
      <vt:lpstr>Key Attributes</vt:lpstr>
      <vt:lpstr>Candidate Key</vt:lpstr>
      <vt:lpstr>Candidate Key</vt:lpstr>
      <vt:lpstr>Candidate Key</vt:lpstr>
      <vt:lpstr>Primary Key</vt:lpstr>
      <vt:lpstr>Foreign Key</vt:lpstr>
      <vt:lpstr>Relational Model Constraints</vt:lpstr>
      <vt:lpstr>Relational Model Constraints</vt:lpstr>
      <vt:lpstr>Relational Model Constraints</vt:lpstr>
      <vt:lpstr>Convert of ER Model to Relational  Schema</vt:lpstr>
      <vt:lpstr>Mapping of Regular Entity Types</vt:lpstr>
      <vt:lpstr>Mapping of Weak Entity Types</vt:lpstr>
      <vt:lpstr>Mapping of Binary 1:1 Relation Types</vt:lpstr>
      <vt:lpstr>Mapping of Binary 1:N Relationship Types</vt:lpstr>
      <vt:lpstr>Mapping of Binary M:N Relationship Types</vt:lpstr>
      <vt:lpstr>Mapping of Multivalued attributes</vt:lpstr>
      <vt:lpstr>Mapping of N-ary Relationship Types</vt:lpstr>
      <vt:lpstr>Mapping Recursive Relationships</vt:lpstr>
      <vt:lpstr>PowerPoint Presentation</vt:lpstr>
      <vt:lpstr>PowerPoint Presentation</vt:lpstr>
      <vt:lpstr>Mapping Specialization/Generalization</vt:lpstr>
      <vt:lpstr>PowerPoint Presentation</vt:lpstr>
      <vt:lpstr>Option A</vt:lpstr>
      <vt:lpstr>Option A</vt:lpstr>
      <vt:lpstr>Option B</vt:lpstr>
      <vt:lpstr>Option B</vt:lpstr>
      <vt:lpstr>Option C</vt:lpstr>
      <vt:lpstr>Option C</vt:lpstr>
      <vt:lpstr>Option D</vt:lpstr>
      <vt:lpstr>Option D</vt:lpstr>
      <vt:lpstr>Mapping of Specialization Lattice</vt:lpstr>
      <vt:lpstr>Mapping of Union Types (Categories)</vt:lpstr>
      <vt:lpstr>Mapping of Union Types (Categories )</vt:lpstr>
      <vt:lpstr>Mapping of Union Types (Categories )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Saravanabavan Nasiketha</cp:lastModifiedBy>
  <cp:revision>1</cp:revision>
  <dcterms:created xsi:type="dcterms:W3CDTF">2021-11-15T02:56:54Z</dcterms:created>
  <dcterms:modified xsi:type="dcterms:W3CDTF">2021-11-15T02:57:26Z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2021-11-15T00:00:00Z</vt:filetime>
  </property>
</Properties>
</file>