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0621" y="2681173"/>
            <a:ext cx="3762756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612519"/>
            <a:ext cx="8376919" cy="345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9795" y="1118911"/>
            <a:ext cx="48044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Databases</a:t>
            </a:r>
            <a:br>
              <a:rPr lang="en-US" sz="4000" spc="-10" dirty="0"/>
            </a:b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696082" y="2590800"/>
            <a:ext cx="36969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Manipulation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SQL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05" dirty="0"/>
              <a:t>x</a:t>
            </a:r>
            <a:r>
              <a:rPr sz="4000" spc="-10" dirty="0"/>
              <a:t>e</a:t>
            </a:r>
            <a:r>
              <a:rPr sz="4000" spc="-65" dirty="0"/>
              <a:t>r</a:t>
            </a:r>
            <a:r>
              <a:rPr sz="4000" spc="-10" dirty="0"/>
              <a:t>cise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2740" y="1191208"/>
            <a:ext cx="8209915" cy="48221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06400" marR="30480" indent="-342900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the ssn and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of male </a:t>
            </a:r>
            <a:r>
              <a:rPr sz="2600" spc="-5" dirty="0">
                <a:latin typeface="Calibri"/>
                <a:cs typeface="Calibri"/>
              </a:rPr>
              <a:t>employees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 </a:t>
            </a:r>
            <a:r>
              <a:rPr sz="2600" dirty="0">
                <a:latin typeface="Calibri"/>
                <a:cs typeface="Calibri"/>
              </a:rPr>
              <a:t>5 and </a:t>
            </a:r>
            <a:r>
              <a:rPr sz="2600" spc="-10" dirty="0">
                <a:latin typeface="Calibri"/>
                <a:cs typeface="Calibri"/>
              </a:rPr>
              <a:t>female </a:t>
            </a:r>
            <a:r>
              <a:rPr sz="2600" spc="-5" dirty="0">
                <a:latin typeface="Calibri"/>
                <a:cs typeface="Calibri"/>
              </a:rPr>
              <a:t>employees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406400" marR="198755" indent="-342900">
              <a:lnSpc>
                <a:spcPts val="281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dirty="0">
                <a:latin typeface="Calibri"/>
                <a:cs typeface="Calibri"/>
              </a:rPr>
              <a:t>the ssn,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and DOB </a:t>
            </a:r>
            <a:r>
              <a:rPr sz="2600" spc="-5" dirty="0">
                <a:latin typeface="Calibri"/>
                <a:cs typeface="Calibri"/>
              </a:rPr>
              <a:t>of employees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15" dirty="0">
                <a:latin typeface="Calibri"/>
                <a:cs typeface="Calibri"/>
              </a:rPr>
              <a:t>were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born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1960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-1970.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406400" marR="854710" indent="-342900">
              <a:lnSpc>
                <a:spcPts val="281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surnames of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surname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vowel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550" spc="15" baseline="26143" dirty="0">
                <a:latin typeface="Calibri"/>
                <a:cs typeface="Calibri"/>
              </a:rPr>
              <a:t>nd</a:t>
            </a:r>
            <a:r>
              <a:rPr sz="2550" spc="292" baseline="26143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letter.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406400" marR="133985" indent="-342900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names of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‘John,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Alicia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Ramesh’.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194" y="336549"/>
            <a:ext cx="215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ORDER</a:t>
            </a:r>
            <a:r>
              <a:rPr sz="4000" spc="-75" dirty="0"/>
              <a:t> </a:t>
            </a:r>
            <a:r>
              <a:rPr sz="4000" spc="-70" dirty="0"/>
              <a:t>BY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366634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arrange </a:t>
            </a:r>
            <a:r>
              <a:rPr sz="2600" spc="-5" dirty="0">
                <a:latin typeface="Calibri"/>
                <a:cs typeface="Calibri"/>
              </a:rPr>
              <a:t>(sort)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according to </a:t>
            </a:r>
            <a:r>
              <a:rPr sz="2600" dirty="0">
                <a:latin typeface="Calibri"/>
                <a:cs typeface="Calibri"/>
              </a:rPr>
              <a:t>specific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criteria.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ASC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-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ascending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(Default)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libri"/>
                <a:cs typeface="Calibri"/>
              </a:rPr>
              <a:t>DESC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-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descending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89" y="336549"/>
            <a:ext cx="3970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Order</a:t>
            </a:r>
            <a:r>
              <a:rPr sz="4000" spc="-20" dirty="0"/>
              <a:t> </a:t>
            </a: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spc="-20" dirty="0"/>
              <a:t>Execution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5394" y="1806067"/>
            <a:ext cx="4208145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220000"/>
              </a:lnSpc>
            </a:pPr>
            <a:r>
              <a:rPr sz="3200" spc="-10" dirty="0">
                <a:latin typeface="Calibri"/>
                <a:cs typeface="Calibri"/>
              </a:rPr>
              <a:t>FROM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&lt;table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 </a:t>
            </a:r>
            <a:r>
              <a:rPr sz="3200" spc="-5" dirty="0">
                <a:latin typeface="Calibri"/>
                <a:cs typeface="Calibri"/>
              </a:rPr>
              <a:t>&lt;condition&gt;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ORDER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05" dirty="0"/>
              <a:t>x</a:t>
            </a:r>
            <a:r>
              <a:rPr sz="4000" spc="-10" dirty="0"/>
              <a:t>e</a:t>
            </a:r>
            <a:r>
              <a:rPr sz="4000" spc="-65" dirty="0"/>
              <a:t>r</a:t>
            </a:r>
            <a:r>
              <a:rPr sz="4000" spc="-10" dirty="0"/>
              <a:t>cise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4626102"/>
            <a:ext cx="7973059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ascending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surname.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ascending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salary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descending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surname.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3162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665" y="336549"/>
            <a:ext cx="222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GROUP</a:t>
            </a:r>
            <a:r>
              <a:rPr sz="4000" spc="-85" dirty="0"/>
              <a:t> </a:t>
            </a:r>
            <a:r>
              <a:rPr sz="4000" spc="-70" dirty="0"/>
              <a:t>BY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8030845" cy="442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clause 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group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result-set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one 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columns.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Often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aggregate</a:t>
            </a:r>
            <a:r>
              <a:rPr sz="2600" spc="-5" dirty="0">
                <a:latin typeface="Calibri"/>
                <a:cs typeface="Calibri"/>
              </a:rPr>
              <a:t> functions.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alibri"/>
              <a:cs typeface="Calibri"/>
            </a:endParaRPr>
          </a:p>
          <a:p>
            <a:pPr marL="2240915" marR="2127250">
              <a:lnSpc>
                <a:spcPct val="153600"/>
              </a:lnSpc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&lt;Field_names&gt;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&lt;Table_Name&gt;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GROUP </a:t>
            </a:r>
            <a:r>
              <a:rPr sz="2800" b="1" spc="-50" dirty="0">
                <a:latin typeface="Calibri"/>
                <a:cs typeface="Calibri"/>
              </a:rPr>
              <a:t>BY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226" y="282905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10" dirty="0"/>
              <a:t>x</a:t>
            </a:r>
            <a:r>
              <a:rPr sz="4000" spc="-10" dirty="0"/>
              <a:t>e</a:t>
            </a:r>
            <a:r>
              <a:rPr sz="4000" spc="-70" dirty="0"/>
              <a:t>r</a:t>
            </a:r>
            <a:r>
              <a:rPr sz="4000" spc="-10" dirty="0"/>
              <a:t>cise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073907" y="1286255"/>
            <a:ext cx="4051300" cy="3904615"/>
            <a:chOff x="3073907" y="1286255"/>
            <a:chExt cx="4051300" cy="3904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3051" y="1295399"/>
              <a:ext cx="4032504" cy="3886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78479" y="1290827"/>
              <a:ext cx="4041775" cy="3895725"/>
            </a:xfrm>
            <a:custGeom>
              <a:avLst/>
              <a:gdLst/>
              <a:ahLst/>
              <a:cxnLst/>
              <a:rect l="l" t="t" r="r" b="b"/>
              <a:pathLst>
                <a:path w="4041775" h="3895725">
                  <a:moveTo>
                    <a:pt x="0" y="3895344"/>
                  </a:moveTo>
                  <a:lnTo>
                    <a:pt x="4041648" y="3895344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89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1299464"/>
            <a:ext cx="182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Payment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53923" y="5237784"/>
            <a:ext cx="7274559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together.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260349"/>
            <a:ext cx="17202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</a:t>
            </a:r>
            <a:r>
              <a:rPr sz="4000" spc="-210" dirty="0"/>
              <a:t>A</a:t>
            </a:r>
            <a:r>
              <a:rPr sz="4000" spc="-10" dirty="0"/>
              <a:t>VING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109584" cy="438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432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Often used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GROUP </a:t>
            </a:r>
            <a:r>
              <a:rPr sz="2600" spc="-35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apply a </a:t>
            </a:r>
            <a:r>
              <a:rPr sz="2600" spc="-5" dirty="0">
                <a:latin typeface="Calibri"/>
                <a:cs typeface="Calibri"/>
              </a:rPr>
              <a:t>filter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columns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appear in the </a:t>
            </a:r>
            <a:r>
              <a:rPr sz="2600" spc="-5" dirty="0">
                <a:latin typeface="Calibri"/>
                <a:cs typeface="Calibri"/>
              </a:rPr>
              <a:t>GROUP </a:t>
            </a:r>
            <a:r>
              <a:rPr sz="2600" spc="-40" dirty="0">
                <a:latin typeface="Calibri"/>
                <a:cs typeface="Calibri"/>
              </a:rPr>
              <a:t>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marR="4984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26739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GROUP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BY	</a:t>
            </a:r>
            <a:r>
              <a:rPr sz="2600" dirty="0">
                <a:latin typeface="Calibri"/>
                <a:cs typeface="Calibri"/>
              </a:rPr>
              <a:t>clause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omitted,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behaves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Notice: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row.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226" y="282905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10" dirty="0"/>
              <a:t>x</a:t>
            </a:r>
            <a:r>
              <a:rPr sz="4000" spc="-10" dirty="0"/>
              <a:t>e</a:t>
            </a:r>
            <a:r>
              <a:rPr sz="4000" spc="-70" dirty="0"/>
              <a:t>r</a:t>
            </a:r>
            <a:r>
              <a:rPr sz="4000" spc="-10" dirty="0"/>
              <a:t>cise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073907" y="1133855"/>
            <a:ext cx="4051300" cy="3904615"/>
            <a:chOff x="3073907" y="1133855"/>
            <a:chExt cx="4051300" cy="3904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3051" y="1142999"/>
              <a:ext cx="4032504" cy="3886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78479" y="1138427"/>
              <a:ext cx="4041775" cy="3895725"/>
            </a:xfrm>
            <a:custGeom>
              <a:avLst/>
              <a:gdLst/>
              <a:ahLst/>
              <a:cxnLst/>
              <a:rect l="l" t="t" r="r" b="b"/>
              <a:pathLst>
                <a:path w="4041775" h="3895725">
                  <a:moveTo>
                    <a:pt x="0" y="3895344"/>
                  </a:moveTo>
                  <a:lnTo>
                    <a:pt x="4041648" y="3895344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89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1299464"/>
            <a:ext cx="182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Payment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53923" y="4982006"/>
            <a:ext cx="7663180" cy="155067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maximum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‘E002’.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amount </a:t>
            </a: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20000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descending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394" y="1545463"/>
            <a:ext cx="59055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  <a:p>
            <a:pPr marL="12700" marR="2591435">
              <a:lnSpc>
                <a:spcPts val="6909"/>
              </a:lnSpc>
              <a:spcBef>
                <a:spcPts val="740"/>
              </a:spcBef>
            </a:pPr>
            <a:r>
              <a:rPr sz="3200" spc="-10" dirty="0">
                <a:latin typeface="Calibri"/>
                <a:cs typeface="Calibri"/>
              </a:rPr>
              <a:t>FROM &lt;table list&gt;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&lt;condition&gt;</a:t>
            </a:r>
            <a:endParaRPr sz="3200">
              <a:latin typeface="Calibri"/>
              <a:cs typeface="Calibri"/>
            </a:endParaRPr>
          </a:p>
          <a:p>
            <a:pPr marL="12700" marR="253365">
              <a:lnSpc>
                <a:spcPts val="6909"/>
              </a:lnSpc>
            </a:pPr>
            <a:r>
              <a:rPr sz="3200" spc="-10" dirty="0">
                <a:latin typeface="Calibri"/>
                <a:cs typeface="Calibri"/>
              </a:rPr>
              <a:t>GROUP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&lt;grouping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attribute(s)&gt;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HAVING</a:t>
            </a:r>
            <a:r>
              <a:rPr sz="3200" spc="6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&lt;group condition&gt; </a:t>
            </a:r>
            <a:r>
              <a:rPr sz="3200" spc="-5" dirty="0">
                <a:latin typeface="Calibri"/>
                <a:cs typeface="Calibri"/>
              </a:rPr>
              <a:t> ORDER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8889" y="336549"/>
            <a:ext cx="3970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Order</a:t>
            </a:r>
            <a:r>
              <a:rPr sz="4000" spc="-20" dirty="0"/>
              <a:t> </a:t>
            </a: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spc="-20" dirty="0"/>
              <a:t>Execution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729" y="336549"/>
            <a:ext cx="3484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SQL</a:t>
            </a:r>
            <a:r>
              <a:rPr sz="4000" spc="-40" dirty="0"/>
              <a:t> </a:t>
            </a:r>
            <a:r>
              <a:rPr sz="4000" spc="-5" dirty="0"/>
              <a:t>Sub</a:t>
            </a:r>
            <a:r>
              <a:rPr sz="4000" spc="-35" dirty="0"/>
              <a:t> </a:t>
            </a:r>
            <a:r>
              <a:rPr sz="4000" spc="-5" dirty="0"/>
              <a:t>Queries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00059" cy="4069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(Inner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query/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Nested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query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-5" dirty="0">
                <a:latin typeface="Calibri"/>
                <a:cs typeface="Calibri"/>
              </a:rPr>
              <a:t>SQL </a:t>
            </a:r>
            <a:r>
              <a:rPr sz="2600" dirty="0">
                <a:latin typeface="Calibri"/>
                <a:cs typeface="Calibri"/>
              </a:rPr>
              <a:t>query and embedded within the WHERE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Enclose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parentheses.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Can’t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apply 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containing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text.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336549"/>
            <a:ext cx="6798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0" dirty="0">
                <a:latin typeface="Calibri"/>
                <a:cs typeface="Calibri"/>
              </a:rPr>
              <a:t>Operators</a:t>
            </a:r>
            <a:r>
              <a:rPr sz="4000" b="0" spc="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used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in</a:t>
            </a:r>
            <a:r>
              <a:rPr sz="4000" b="0" spc="-10" dirty="0">
                <a:latin typeface="Calibri"/>
                <a:cs typeface="Calibri"/>
              </a:rPr>
              <a:t> WHERE</a:t>
            </a:r>
            <a:r>
              <a:rPr sz="4000" b="0" spc="-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Clause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1219200"/>
            <a:ext cx="8302752" cy="5478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661153"/>
            <a:ext cx="799084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ssn, </a:t>
            </a:r>
            <a:r>
              <a:rPr sz="2600" spc="-5" dirty="0">
                <a:latin typeface="Calibri"/>
                <a:cs typeface="Calibri"/>
              </a:rPr>
              <a:t>fname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surname of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10" dirty="0">
                <a:latin typeface="Calibri"/>
                <a:cs typeface="Calibri"/>
              </a:rPr>
              <a:t>employee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‘333445555’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3162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1570" y="336549"/>
            <a:ext cx="4413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Return</a:t>
            </a:r>
            <a:r>
              <a:rPr sz="4000" spc="-10" dirty="0"/>
              <a:t> </a:t>
            </a:r>
            <a:r>
              <a:rPr sz="4000" spc="-5" dirty="0"/>
              <a:t>a</a:t>
            </a:r>
            <a:r>
              <a:rPr sz="4000" spc="-15" dirty="0"/>
              <a:t> </a:t>
            </a:r>
            <a:r>
              <a:rPr sz="4000" spc="-5" dirty="0"/>
              <a:t>single</a:t>
            </a:r>
            <a:r>
              <a:rPr sz="4000" spc="-10" dirty="0"/>
              <a:t> </a:t>
            </a:r>
            <a:r>
              <a:rPr sz="4000" spc="-15" dirty="0"/>
              <a:t>value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661153"/>
            <a:ext cx="8255634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ssn, </a:t>
            </a:r>
            <a:r>
              <a:rPr sz="2600" spc="-5" dirty="0">
                <a:latin typeface="Calibri"/>
                <a:cs typeface="Calibri"/>
              </a:rPr>
              <a:t>fname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Department </a:t>
            </a:r>
            <a:r>
              <a:rPr sz="2600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10" dirty="0">
                <a:latin typeface="Calibri"/>
                <a:cs typeface="Calibri"/>
              </a:rPr>
              <a:t>employee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‘Houston’.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3162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1329" y="336549"/>
            <a:ext cx="4567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Return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15" dirty="0"/>
              <a:t>list</a:t>
            </a:r>
            <a:r>
              <a:rPr sz="4000" dirty="0"/>
              <a:t> </a:t>
            </a:r>
            <a:r>
              <a:rPr sz="4000" spc="-5" dirty="0"/>
              <a:t>of</a:t>
            </a:r>
            <a:r>
              <a:rPr sz="4000" spc="-10" dirty="0"/>
              <a:t> </a:t>
            </a:r>
            <a:r>
              <a:rPr sz="4000" spc="-15" dirty="0"/>
              <a:t>values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001" y="336549"/>
            <a:ext cx="3716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Built-in</a:t>
            </a:r>
            <a:r>
              <a:rPr sz="4000" spc="-3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5611495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SQL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dirty="0">
                <a:latin typeface="Calibri"/>
                <a:cs typeface="Calibri"/>
              </a:rPr>
              <a:t>built-in</a:t>
            </a:r>
            <a:r>
              <a:rPr sz="2600" spc="-5" dirty="0">
                <a:latin typeface="Calibri"/>
                <a:cs typeface="Calibri"/>
              </a:rPr>
              <a:t> functions.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6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10" dirty="0">
                <a:latin typeface="Calibri"/>
                <a:cs typeface="Calibri"/>
              </a:rPr>
              <a:t>Numeric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20" dirty="0">
                <a:latin typeface="Calibri"/>
                <a:cs typeface="Calibri"/>
              </a:rPr>
              <a:t>Conversion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10" dirty="0">
                <a:latin typeface="Calibri"/>
                <a:cs typeface="Calibri"/>
              </a:rPr>
              <a:t>Advanced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572500" cy="5105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2833" y="336549"/>
            <a:ext cx="3335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String</a:t>
            </a:r>
            <a:r>
              <a:rPr sz="4000" spc="-30" dirty="0"/>
              <a:t> </a:t>
            </a:r>
            <a:r>
              <a:rPr sz="4000" spc="-10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752600"/>
            <a:ext cx="9017507" cy="4191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2833" y="336549"/>
            <a:ext cx="3335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String</a:t>
            </a:r>
            <a:r>
              <a:rPr sz="4000" spc="-30" dirty="0"/>
              <a:t> </a:t>
            </a:r>
            <a:r>
              <a:rPr sz="4000" spc="-10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985" y="336549"/>
            <a:ext cx="397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Numeric</a:t>
            </a:r>
            <a:r>
              <a:rPr sz="4000" spc="-40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8506968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177" y="336549"/>
            <a:ext cx="3169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Date</a:t>
            </a:r>
            <a:r>
              <a:rPr sz="4000" spc="-5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8839200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41" y="336549"/>
            <a:ext cx="4525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Conversion</a:t>
            </a:r>
            <a:r>
              <a:rPr sz="4000" spc="-50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2438400"/>
            <a:ext cx="8638032" cy="144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336549"/>
            <a:ext cx="425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Advanced</a:t>
            </a:r>
            <a:r>
              <a:rPr sz="4000" spc="-50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4337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05" dirty="0"/>
              <a:t> </a:t>
            </a:r>
            <a:r>
              <a:rPr spc="-18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905" y="336549"/>
            <a:ext cx="601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AND,</a:t>
            </a:r>
            <a:r>
              <a:rPr sz="4000" spc="-15" dirty="0"/>
              <a:t> </a:t>
            </a:r>
            <a:r>
              <a:rPr sz="4000" spc="-5" dirty="0"/>
              <a:t>OR</a:t>
            </a:r>
            <a:r>
              <a:rPr sz="4000" spc="-20" dirty="0"/>
              <a:t> </a:t>
            </a:r>
            <a:r>
              <a:rPr sz="4000" spc="-5" dirty="0"/>
              <a:t>and</a:t>
            </a:r>
            <a:r>
              <a:rPr sz="4000" spc="-10" dirty="0"/>
              <a:t> </a:t>
            </a:r>
            <a:r>
              <a:rPr sz="4000" spc="-30" dirty="0"/>
              <a:t>NOT Operators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58150" cy="4630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162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 clause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combined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these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operators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filter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20" dirty="0">
                <a:latin typeface="Calibri"/>
                <a:cs typeface="Calibri"/>
              </a:rPr>
              <a:t>operators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filter </a:t>
            </a:r>
            <a:r>
              <a:rPr sz="2600" spc="-15" dirty="0">
                <a:latin typeface="Calibri"/>
                <a:cs typeface="Calibri"/>
              </a:rPr>
              <a:t>records </a:t>
            </a:r>
            <a:r>
              <a:rPr sz="2600" spc="-5" dirty="0">
                <a:latin typeface="Calibri"/>
                <a:cs typeface="Calibri"/>
              </a:rPr>
              <a:t>based 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all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TRUE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OR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record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any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TRUE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record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5" dirty="0">
                <a:latin typeface="Calibri"/>
                <a:cs typeface="Calibri"/>
              </a:rPr>
              <a:t> TRUE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336549"/>
            <a:ext cx="617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Combining</a:t>
            </a:r>
            <a:r>
              <a:rPr sz="4000" spc="-5" dirty="0"/>
              <a:t> </a:t>
            </a:r>
            <a:r>
              <a:rPr sz="4000" spc="-25" dirty="0"/>
              <a:t>AND,</a:t>
            </a:r>
            <a:r>
              <a:rPr sz="4000" spc="5" dirty="0"/>
              <a:t> </a:t>
            </a:r>
            <a:r>
              <a:rPr sz="4000" spc="-5" dirty="0"/>
              <a:t>OR</a:t>
            </a:r>
            <a:r>
              <a:rPr sz="4000" spc="-20" dirty="0"/>
              <a:t> </a:t>
            </a:r>
            <a:r>
              <a:rPr sz="4000" spc="-10" dirty="0"/>
              <a:t>and</a:t>
            </a:r>
            <a:r>
              <a:rPr sz="4000" spc="-5" dirty="0"/>
              <a:t> </a:t>
            </a:r>
            <a:r>
              <a:rPr sz="4000" spc="-35" dirty="0"/>
              <a:t>NOT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9808"/>
            <a:ext cx="8291195" cy="4640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3840" marR="297815" indent="-23177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combine </a:t>
            </a:r>
            <a:r>
              <a:rPr sz="2600" spc="-20" dirty="0">
                <a:latin typeface="Calibri"/>
                <a:cs typeface="Calibri"/>
              </a:rPr>
              <a:t>AND, </a:t>
            </a:r>
            <a:r>
              <a:rPr sz="2600" dirty="0">
                <a:latin typeface="Calibri"/>
                <a:cs typeface="Calibri"/>
              </a:rPr>
              <a:t>OR and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spc="-20" dirty="0">
                <a:latin typeface="Calibri"/>
                <a:cs typeface="Calibri"/>
              </a:rPr>
              <a:t>operators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</a:t>
            </a:r>
            <a:r>
              <a:rPr sz="2600" dirty="0">
                <a:latin typeface="Calibri"/>
                <a:cs typeface="Calibri"/>
              </a:rPr>
              <a:t>WHERE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3840" marR="909955" indent="-231775">
              <a:lnSpc>
                <a:spcPts val="2810"/>
              </a:lnSpc>
              <a:buFont typeface="Arial MT"/>
              <a:buChar char="•"/>
              <a:tabLst>
                <a:tab pos="244475" algn="l"/>
              </a:tabLst>
            </a:pP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parenthesis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“</a:t>
            </a:r>
            <a:r>
              <a:rPr sz="2600" b="1" dirty="0">
                <a:latin typeface="Calibri"/>
                <a:cs typeface="Calibri"/>
              </a:rPr>
              <a:t>(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”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establish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precedence.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3840" marR="5080" indent="-231775">
              <a:lnSpc>
                <a:spcPts val="2810"/>
              </a:lnSpc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parenthesis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evaluation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be;</a:t>
            </a:r>
            <a:endParaRPr sz="2600">
              <a:latin typeface="Calibri"/>
              <a:cs typeface="Calibri"/>
            </a:endParaRPr>
          </a:p>
          <a:p>
            <a:pPr marL="695325" lvl="1" indent="-28257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695960" algn="l"/>
              </a:tabLst>
            </a:pPr>
            <a:r>
              <a:rPr sz="2400" b="1" spc="-20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695325" lvl="1" indent="-28257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695960" algn="l"/>
              </a:tabLst>
            </a:pPr>
            <a:r>
              <a:rPr sz="2400" b="1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5325" lvl="1" indent="-28257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695960" algn="l"/>
              </a:tabLst>
            </a:pPr>
            <a:r>
              <a:rPr sz="2400" b="1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308" y="336549"/>
            <a:ext cx="4124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BETWEEN</a:t>
            </a:r>
            <a:r>
              <a:rPr sz="4000" spc="-85" dirty="0"/>
              <a:t> </a:t>
            </a:r>
            <a:r>
              <a:rPr sz="4000" spc="-25" dirty="0"/>
              <a:t>Operator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15605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selects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given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range.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text,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BETWEEN</a:t>
            </a:r>
            <a:r>
              <a:rPr sz="2600" spc="-15" dirty="0">
                <a:latin typeface="Calibri"/>
                <a:cs typeface="Calibri"/>
              </a:rPr>
              <a:t> operator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inclusive: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193283"/>
            <a:ext cx="707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6235" algn="l"/>
              </a:tabLst>
            </a:pPr>
            <a:r>
              <a:rPr sz="2800" b="1" spc="-5" dirty="0">
                <a:latin typeface="Calibri"/>
                <a:cs typeface="Calibri"/>
              </a:rPr>
              <a:t>BETWEEN	</a:t>
            </a:r>
            <a:r>
              <a:rPr sz="2800" spc="-15" dirty="0">
                <a:latin typeface="Calibri"/>
                <a:cs typeface="Calibri"/>
              </a:rPr>
              <a:t>&lt;lowest_value&gt;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&lt;highest_value&gt;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336549"/>
            <a:ext cx="2924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LIKE</a:t>
            </a:r>
            <a:r>
              <a:rPr sz="4000" spc="-55" dirty="0"/>
              <a:t> </a:t>
            </a:r>
            <a:r>
              <a:rPr sz="4000" spc="-30" dirty="0"/>
              <a:t>Operator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9808"/>
            <a:ext cx="8255634" cy="45605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in a </a:t>
            </a:r>
            <a:r>
              <a:rPr sz="2600" spc="-5" dirty="0">
                <a:latin typeface="Calibri"/>
                <a:cs typeface="Calibri"/>
              </a:rPr>
              <a:t>WHERE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to search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specified </a:t>
            </a:r>
            <a:r>
              <a:rPr sz="2600" spc="-15" dirty="0">
                <a:latin typeface="Calibri"/>
                <a:cs typeface="Calibri"/>
              </a:rPr>
              <a:t>pattern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field.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355600" marR="86360" indent="-342900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wildcard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characters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conjunction </a:t>
            </a:r>
            <a:r>
              <a:rPr sz="2600" dirty="0">
                <a:latin typeface="Calibri"/>
                <a:cs typeface="Calibri"/>
              </a:rPr>
              <a:t> with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LIKE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operator to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substitute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character(s)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90"/>
              </a:spcBef>
            </a:pPr>
            <a:r>
              <a:rPr sz="2600" b="1" dirty="0">
                <a:latin typeface="Calibri"/>
                <a:cs typeface="Calibri"/>
              </a:rPr>
              <a:t>%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(Percentage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sign):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15"/>
              </a:spcBef>
            </a:pPr>
            <a:r>
              <a:rPr sz="2600" spc="-15" dirty="0">
                <a:latin typeface="Calibri"/>
                <a:cs typeface="Calibri"/>
              </a:rPr>
              <a:t>Represents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zero,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10" dirty="0">
                <a:latin typeface="Calibri"/>
                <a:cs typeface="Calibri"/>
              </a:rPr>
              <a:t> characters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85"/>
              </a:spcBef>
            </a:pPr>
            <a:r>
              <a:rPr sz="2600" b="1" dirty="0">
                <a:latin typeface="Calibri"/>
                <a:cs typeface="Calibri"/>
              </a:rPr>
              <a:t>_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(Underscore):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15"/>
              </a:spcBef>
            </a:pPr>
            <a:r>
              <a:rPr sz="2600" spc="-15" dirty="0">
                <a:latin typeface="Calibri"/>
                <a:cs typeface="Calibri"/>
              </a:rPr>
              <a:t>Represents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336549"/>
            <a:ext cx="4886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Character</a:t>
            </a:r>
            <a:r>
              <a:rPr sz="4000" spc="-5" dirty="0"/>
              <a:t> </a:t>
            </a:r>
            <a:r>
              <a:rPr sz="4000" spc="-15" dirty="0"/>
              <a:t>List Wildcard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34020" cy="3118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4455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ranges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(list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characters)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not </a:t>
            </a:r>
            <a:r>
              <a:rPr sz="2600" spc="-10" dirty="0">
                <a:latin typeface="Calibri"/>
                <a:cs typeface="Calibri"/>
              </a:rPr>
              <a:t>match.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[charlist]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 </a:t>
            </a:r>
            <a:r>
              <a:rPr sz="2600" spc="-5" dirty="0">
                <a:latin typeface="Calibri"/>
                <a:cs typeface="Calibri"/>
              </a:rPr>
              <a:t>Defines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ranges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8483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[^charlist]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[!charlist]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ranges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314" y="336549"/>
            <a:ext cx="2519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</a:t>
            </a:r>
            <a:r>
              <a:rPr sz="4000" spc="-60" dirty="0"/>
              <a:t> </a:t>
            </a:r>
            <a:r>
              <a:rPr sz="4000" spc="-30" dirty="0"/>
              <a:t>Operator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29905" cy="4011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Allows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dirty="0">
                <a:latin typeface="Calibri"/>
                <a:cs typeface="Calibri"/>
              </a:rPr>
              <a:t> 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operator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shorthand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dirty="0">
                <a:latin typeface="Calibri"/>
                <a:cs typeface="Calibri"/>
              </a:rPr>
              <a:t> multiple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conditions.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Calibri"/>
              <a:cs typeface="Calibri"/>
            </a:endParaRPr>
          </a:p>
          <a:p>
            <a:pPr marL="2240915" marR="2345690">
              <a:lnSpc>
                <a:spcPct val="117900"/>
              </a:lnSpc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spc="-5" dirty="0">
                <a:latin typeface="Calibri"/>
                <a:cs typeface="Calibri"/>
              </a:rPr>
              <a:t>&lt;Field </a:t>
            </a:r>
            <a:r>
              <a:rPr sz="2800" spc="-10" dirty="0">
                <a:latin typeface="Calibri"/>
                <a:cs typeface="Calibri"/>
              </a:rPr>
              <a:t>names&gt;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&lt;Table_Name&gt;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 </a:t>
            </a:r>
            <a:r>
              <a:rPr sz="2800" spc="-10" dirty="0">
                <a:latin typeface="Calibri"/>
                <a:cs typeface="Calibri"/>
              </a:rPr>
              <a:t>&lt;Field_Name&gt; 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(&lt;Value1,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Value2&gt;,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05" dirty="0"/>
              <a:t>x</a:t>
            </a:r>
            <a:r>
              <a:rPr sz="4000" spc="-10" dirty="0"/>
              <a:t>e</a:t>
            </a:r>
            <a:r>
              <a:rPr sz="4000" spc="-65" dirty="0"/>
              <a:t>r</a:t>
            </a:r>
            <a:r>
              <a:rPr sz="4000" spc="-10" dirty="0"/>
              <a:t>cise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3999" cy="3162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849</Words>
  <Application>Microsoft Office PowerPoint</Application>
  <PresentationFormat>On-screen Show (4:3)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 MT</vt:lpstr>
      <vt:lpstr>Calibri</vt:lpstr>
      <vt:lpstr>Office Theme</vt:lpstr>
      <vt:lpstr>Databases </vt:lpstr>
      <vt:lpstr>Operators used in WHERE Clause</vt:lpstr>
      <vt:lpstr>AND, OR and NOT Operators</vt:lpstr>
      <vt:lpstr>Combining AND, OR and NOT</vt:lpstr>
      <vt:lpstr>BETWEEN Operator</vt:lpstr>
      <vt:lpstr>LIKE Operator</vt:lpstr>
      <vt:lpstr>Character List Wildcard</vt:lpstr>
      <vt:lpstr>IN Operator</vt:lpstr>
      <vt:lpstr>Exercise</vt:lpstr>
      <vt:lpstr>Exercise</vt:lpstr>
      <vt:lpstr>ORDER BY</vt:lpstr>
      <vt:lpstr>Order of Execution</vt:lpstr>
      <vt:lpstr>Exercise</vt:lpstr>
      <vt:lpstr>GROUP BY</vt:lpstr>
      <vt:lpstr>Exercise</vt:lpstr>
      <vt:lpstr>HAVING</vt:lpstr>
      <vt:lpstr>Exercise</vt:lpstr>
      <vt:lpstr>Order of Execution</vt:lpstr>
      <vt:lpstr>SQL Sub Queries</vt:lpstr>
      <vt:lpstr>Return a single value</vt:lpstr>
      <vt:lpstr>Return a list of values</vt:lpstr>
      <vt:lpstr>Built-in Functions</vt:lpstr>
      <vt:lpstr>String functions</vt:lpstr>
      <vt:lpstr>String functions</vt:lpstr>
      <vt:lpstr>Numeric Functions</vt:lpstr>
      <vt:lpstr>Date Functions</vt:lpstr>
      <vt:lpstr>Conversion Functions</vt:lpstr>
      <vt:lpstr>Advanced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2</cp:revision>
  <dcterms:created xsi:type="dcterms:W3CDTF">2021-11-12T03:15:58Z</dcterms:created>
  <dcterms:modified xsi:type="dcterms:W3CDTF">2023-11-22T16:23:32Z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2021-11-12T00:00:00Z</vt:filetime>
  </property>
</Properties>
</file>