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9144000" cy="6858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3540" y="1380402"/>
            <a:ext cx="2726055" cy="379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0228" y="1380402"/>
            <a:ext cx="2726054" cy="379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2385" y="168910"/>
            <a:ext cx="245922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2260469"/>
            <a:ext cx="7018655" cy="309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8230" y="1353464"/>
            <a:ext cx="6450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Databases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133600" y="2590800"/>
            <a:ext cx="43158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8365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Relational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Algebra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229" y="336549"/>
            <a:ext cx="3105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60" dirty="0"/>
              <a:t> </a:t>
            </a:r>
            <a:r>
              <a:rPr spc="-10" dirty="0"/>
              <a:t>Projection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0444" y="1377822"/>
            <a:ext cx="6136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7" baseline="5092" dirty="0">
                <a:latin typeface="Symbol"/>
                <a:cs typeface="Symbol"/>
              </a:rPr>
              <a:t></a:t>
            </a:r>
            <a:r>
              <a:rPr sz="2900" spc="10" dirty="0">
                <a:latin typeface="Courier New"/>
                <a:cs typeface="Courier New"/>
              </a:rPr>
              <a:t>P</a:t>
            </a:r>
            <a:r>
              <a:rPr sz="2900" spc="5" dirty="0">
                <a:latin typeface="Courier New"/>
                <a:cs typeface="Courier New"/>
              </a:rPr>
              <a:t>N</a:t>
            </a:r>
            <a:r>
              <a:rPr sz="2900" spc="10" dirty="0">
                <a:latin typeface="Courier New"/>
                <a:cs typeface="Courier New"/>
              </a:rPr>
              <a:t>A</a:t>
            </a:r>
            <a:r>
              <a:rPr sz="2900" spc="5" dirty="0">
                <a:latin typeface="Courier New"/>
                <a:cs typeface="Courier New"/>
              </a:rPr>
              <a:t>M</a:t>
            </a:r>
            <a:r>
              <a:rPr sz="2900" spc="10" dirty="0">
                <a:latin typeface="Courier New"/>
                <a:cs typeface="Courier New"/>
              </a:rPr>
              <a:t>E</a:t>
            </a:r>
            <a:r>
              <a:rPr sz="2900" spc="25" dirty="0">
                <a:latin typeface="Courier New"/>
                <a:cs typeface="Courier New"/>
              </a:rPr>
              <a:t>,</a:t>
            </a:r>
            <a:r>
              <a:rPr sz="2900" spc="10" dirty="0">
                <a:latin typeface="Courier New"/>
                <a:cs typeface="Courier New"/>
              </a:rPr>
              <a:t>PR</a:t>
            </a:r>
            <a:r>
              <a:rPr sz="2900" spc="20" dirty="0">
                <a:latin typeface="Courier New"/>
                <a:cs typeface="Courier New"/>
              </a:rPr>
              <a:t>I</a:t>
            </a:r>
            <a:r>
              <a:rPr sz="2900" spc="10" dirty="0">
                <a:latin typeface="Courier New"/>
                <a:cs typeface="Courier New"/>
              </a:rPr>
              <a:t>C</a:t>
            </a:r>
            <a:r>
              <a:rPr sz="2900" spc="20" dirty="0">
                <a:latin typeface="Courier New"/>
                <a:cs typeface="Courier New"/>
              </a:rPr>
              <a:t>E</a:t>
            </a:r>
            <a:r>
              <a:rPr sz="6600" spc="-7" baseline="6944" dirty="0">
                <a:latin typeface="Courier New"/>
                <a:cs typeface="Courier New"/>
              </a:rPr>
              <a:t>(Produc</a:t>
            </a:r>
            <a:r>
              <a:rPr sz="6600" baseline="6944" dirty="0">
                <a:latin typeface="Courier New"/>
                <a:cs typeface="Courier New"/>
              </a:rPr>
              <a:t>t)</a:t>
            </a:r>
            <a:endParaRPr sz="6600" baseline="694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3285" y="3536276"/>
            <a:ext cx="3018155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SELECT pname, </a:t>
            </a:r>
            <a:r>
              <a:rPr sz="2800" spc="-5" dirty="0">
                <a:latin typeface="Calibri"/>
                <a:cs typeface="Calibri"/>
              </a:rPr>
              <a:t>price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388" y="1219200"/>
            <a:ext cx="7804784" cy="4231005"/>
            <a:chOff x="818388" y="1219200"/>
            <a:chExt cx="7804784" cy="4231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219200"/>
              <a:ext cx="7495032" cy="42306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23516" y="1255776"/>
              <a:ext cx="1321435" cy="4150360"/>
            </a:xfrm>
            <a:custGeom>
              <a:avLst/>
              <a:gdLst/>
              <a:ahLst/>
              <a:cxnLst/>
              <a:rect l="l" t="t" r="r" b="b"/>
              <a:pathLst>
                <a:path w="1321435" h="4150360">
                  <a:moveTo>
                    <a:pt x="1321308" y="0"/>
                  </a:moveTo>
                  <a:lnTo>
                    <a:pt x="0" y="0"/>
                  </a:lnTo>
                  <a:lnTo>
                    <a:pt x="0" y="4149852"/>
                  </a:lnTo>
                  <a:lnTo>
                    <a:pt x="1321308" y="4149852"/>
                  </a:lnTo>
                  <a:lnTo>
                    <a:pt x="1321308" y="0"/>
                  </a:lnTo>
                  <a:close/>
                </a:path>
              </a:pathLst>
            </a:custGeom>
            <a:solidFill>
              <a:srgbClr val="7E7E7E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3516" y="1255776"/>
              <a:ext cx="1321435" cy="4150360"/>
            </a:xfrm>
            <a:custGeom>
              <a:avLst/>
              <a:gdLst/>
              <a:ahLst/>
              <a:cxnLst/>
              <a:rect l="l" t="t" r="r" b="b"/>
              <a:pathLst>
                <a:path w="1321435" h="4150360">
                  <a:moveTo>
                    <a:pt x="0" y="4149852"/>
                  </a:moveTo>
                  <a:lnTo>
                    <a:pt x="1321308" y="4149852"/>
                  </a:lnTo>
                  <a:lnTo>
                    <a:pt x="1321308" y="0"/>
                  </a:lnTo>
                  <a:lnTo>
                    <a:pt x="0" y="0"/>
                  </a:lnTo>
                  <a:lnTo>
                    <a:pt x="0" y="41498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484" y="1937004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7792211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7792211" y="478536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484" y="1937004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0" y="478536"/>
                  </a:moveTo>
                  <a:lnTo>
                    <a:pt x="7792211" y="478536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4484" y="3555492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7792211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7792211" y="478536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484" y="3555492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0" y="478536"/>
                  </a:moveTo>
                  <a:lnTo>
                    <a:pt x="7792211" y="478536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4484" y="4753355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7792211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7792211" y="478536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4484" y="4753355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0" y="478536"/>
                  </a:moveTo>
                  <a:lnTo>
                    <a:pt x="7792211" y="478536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540" y="5658408"/>
            <a:ext cx="6348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colour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products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0573" y="232664"/>
            <a:ext cx="16376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</a:t>
            </a:r>
            <a:r>
              <a:rPr sz="3600" spc="-65" dirty="0"/>
              <a:t>x</a:t>
            </a:r>
            <a:r>
              <a:rPr sz="3600" dirty="0"/>
              <a:t>ample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134" y="336549"/>
            <a:ext cx="8267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501266"/>
            <a:ext cx="8353425" cy="2701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6600" spc="7" baseline="6944" dirty="0">
                <a:latin typeface="Symbol"/>
                <a:cs typeface="Symbol"/>
              </a:rPr>
              <a:t></a:t>
            </a:r>
            <a:r>
              <a:rPr sz="2900" spc="5" dirty="0">
                <a:latin typeface="Courier New"/>
                <a:cs typeface="Courier New"/>
              </a:rPr>
              <a:t>PNAME</a:t>
            </a:r>
            <a:r>
              <a:rPr sz="6600" spc="7" baseline="6944" dirty="0">
                <a:latin typeface="Courier New"/>
                <a:cs typeface="Courier New"/>
              </a:rPr>
              <a:t>(</a:t>
            </a:r>
            <a:r>
              <a:rPr sz="6600" spc="7" baseline="6944" dirty="0">
                <a:latin typeface="Symbol"/>
                <a:cs typeface="Symbol"/>
              </a:rPr>
              <a:t></a:t>
            </a:r>
            <a:r>
              <a:rPr sz="2900" spc="5" dirty="0">
                <a:latin typeface="Courier New"/>
                <a:cs typeface="Courier New"/>
              </a:rPr>
              <a:t>COLOUR='Red'</a:t>
            </a:r>
            <a:r>
              <a:rPr sz="6600" spc="7" baseline="6944" dirty="0">
                <a:latin typeface="Courier New"/>
                <a:cs typeface="Courier New"/>
              </a:rPr>
              <a:t>(Product))</a:t>
            </a:r>
            <a:endParaRPr sz="6600" baseline="6944">
              <a:latin typeface="Courier New"/>
              <a:cs typeface="Courier New"/>
            </a:endParaRPr>
          </a:p>
          <a:p>
            <a:pPr marL="402590" marR="5839460">
              <a:lnSpc>
                <a:spcPct val="120000"/>
              </a:lnSpc>
              <a:spcBef>
                <a:spcPts val="369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pname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</a:t>
            </a:r>
            <a:endParaRPr sz="28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-10" dirty="0">
                <a:latin typeface="Calibri"/>
                <a:cs typeface="Calibri"/>
              </a:rPr>
              <a:t> colour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'Red'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" y="152400"/>
            <a:ext cx="9006840" cy="3112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9222" y="3504057"/>
            <a:ext cx="8049259" cy="295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ssn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4800" spc="7" baseline="6944" dirty="0">
                <a:latin typeface="Symbol"/>
                <a:cs typeface="Symbol"/>
              </a:rPr>
              <a:t></a:t>
            </a:r>
            <a:r>
              <a:rPr sz="2100" spc="5" dirty="0">
                <a:latin typeface="Courier New"/>
                <a:cs typeface="Courier New"/>
              </a:rPr>
              <a:t>ssn,Fname,Minit,Lname</a:t>
            </a:r>
            <a:r>
              <a:rPr sz="4800" spc="7" baseline="6944" dirty="0">
                <a:latin typeface="Courier New"/>
                <a:cs typeface="Courier New"/>
              </a:rPr>
              <a:t>(</a:t>
            </a:r>
            <a:r>
              <a:rPr sz="4800" spc="7" baseline="6944" dirty="0">
                <a:latin typeface="Symbol"/>
                <a:cs typeface="Symbol"/>
              </a:rPr>
              <a:t></a:t>
            </a:r>
            <a:r>
              <a:rPr sz="2100" spc="5" dirty="0">
                <a:latin typeface="Courier New"/>
                <a:cs typeface="Courier New"/>
              </a:rPr>
              <a:t>Dno=5</a:t>
            </a:r>
            <a:r>
              <a:rPr sz="4800" spc="7" baseline="6944" dirty="0">
                <a:latin typeface="Courier New"/>
                <a:cs typeface="Courier New"/>
              </a:rPr>
              <a:t>(Employee))</a:t>
            </a:r>
            <a:endParaRPr sz="4800" baseline="6944">
              <a:latin typeface="Courier New"/>
              <a:cs typeface="Courier New"/>
            </a:endParaRPr>
          </a:p>
          <a:p>
            <a:pPr marL="1443990" marR="2141220">
              <a:lnSpc>
                <a:spcPct val="120000"/>
              </a:lnSpc>
              <a:spcBef>
                <a:spcPts val="2165"/>
              </a:spcBef>
            </a:pPr>
            <a:r>
              <a:rPr sz="2600" spc="-5" dirty="0">
                <a:latin typeface="Calibri"/>
                <a:cs typeface="Calibri"/>
              </a:rPr>
              <a:t>SELECT </a:t>
            </a:r>
            <a:r>
              <a:rPr sz="2600" dirty="0">
                <a:latin typeface="Calibri"/>
                <a:cs typeface="Calibri"/>
              </a:rPr>
              <a:t>ssn, </a:t>
            </a:r>
            <a:r>
              <a:rPr sz="2600" spc="-5" dirty="0">
                <a:latin typeface="Calibri"/>
                <a:cs typeface="Calibri"/>
              </a:rPr>
              <a:t>Fname, </a:t>
            </a:r>
            <a:r>
              <a:rPr sz="2600" dirty="0">
                <a:latin typeface="Calibri"/>
                <a:cs typeface="Calibri"/>
              </a:rPr>
              <a:t>Minit, </a:t>
            </a:r>
            <a:r>
              <a:rPr sz="2600" spc="-5" dirty="0">
                <a:latin typeface="Calibri"/>
                <a:cs typeface="Calibri"/>
              </a:rPr>
              <a:t>Lname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FROM</a:t>
            </a:r>
            <a:r>
              <a:rPr sz="2600" spc="-10" dirty="0">
                <a:latin typeface="Calibri"/>
                <a:cs typeface="Calibri"/>
              </a:rPr>
              <a:t> Employee</a:t>
            </a:r>
            <a:endParaRPr sz="2600">
              <a:latin typeface="Calibri"/>
              <a:cs typeface="Calibri"/>
            </a:endParaRPr>
          </a:p>
          <a:p>
            <a:pPr marL="144399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Dno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336549"/>
            <a:ext cx="1504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836534" cy="177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operation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includes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all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either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both.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Duplicate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eliminated.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741" y="3726942"/>
            <a:ext cx="1813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Calibri"/>
                <a:cs typeface="Calibri"/>
              </a:rPr>
              <a:t>A</a:t>
            </a:r>
            <a:r>
              <a:rPr sz="6000" spc="-45" dirty="0">
                <a:latin typeface="Calibri"/>
                <a:cs typeface="Calibri"/>
              </a:rPr>
              <a:t> </a:t>
            </a:r>
            <a:r>
              <a:rPr sz="6000" dirty="0">
                <a:latin typeface="Symbol"/>
                <a:cs typeface="Symbol"/>
              </a:rPr>
              <a:t></a:t>
            </a:r>
            <a:r>
              <a:rPr sz="6000" spc="-185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Calibri"/>
                <a:cs typeface="Calibri"/>
              </a:rPr>
              <a:t>B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3352800"/>
            <a:ext cx="3886200" cy="27584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336549"/>
            <a:ext cx="1504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23884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57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combine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one or </a:t>
            </a:r>
            <a:r>
              <a:rPr sz="2600" spc="-15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rows.</a:t>
            </a:r>
            <a:endParaRPr sz="2600">
              <a:latin typeface="Calibri"/>
              <a:cs typeface="Calibri"/>
            </a:endParaRPr>
          </a:p>
          <a:p>
            <a:pPr marL="756285" marR="1002030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Columns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aren’t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combined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combined.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result.</a:t>
            </a:r>
            <a:endParaRPr sz="2400">
              <a:latin typeface="Calibri"/>
              <a:cs typeface="Calibri"/>
            </a:endParaRPr>
          </a:p>
          <a:p>
            <a:pPr marL="756285" marR="25971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is in </a:t>
            </a:r>
            <a:r>
              <a:rPr sz="2400" spc="-5" dirty="0">
                <a:latin typeface="Calibri"/>
                <a:cs typeface="Calibri"/>
              </a:rPr>
              <a:t>one set of </a:t>
            </a:r>
            <a:r>
              <a:rPr sz="2400" spc="-20" dirty="0">
                <a:latin typeface="Calibri"/>
                <a:cs typeface="Calibri"/>
              </a:rPr>
              <a:t>rows,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-5" dirty="0">
                <a:latin typeface="Calibri"/>
                <a:cs typeface="Calibri"/>
              </a:rPr>
              <a:t> 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3150">
              <a:latin typeface="Calibri"/>
              <a:cs typeface="Calibri"/>
            </a:endParaRPr>
          </a:p>
          <a:p>
            <a:pPr marL="355600" marR="5080" indent="-342900">
              <a:lnSpc>
                <a:spcPct val="1058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Typically </a:t>
            </a:r>
            <a:r>
              <a:rPr sz="2600" spc="-5" dirty="0">
                <a:latin typeface="Calibri"/>
                <a:cs typeface="Calibri"/>
              </a:rPr>
              <a:t>used where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25" dirty="0">
                <a:latin typeface="Calibri"/>
                <a:cs typeface="Calibri"/>
              </a:rPr>
              <a:t>have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results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want to</a:t>
            </a:r>
            <a:r>
              <a:rPr sz="2600" spc="-5" dirty="0">
                <a:latin typeface="Calibri"/>
                <a:cs typeface="Calibri"/>
              </a:rPr>
              <a:t> include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3329" y="336549"/>
            <a:ext cx="1504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8077200" cy="4724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336549"/>
            <a:ext cx="1504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8649"/>
            <a:ext cx="7939405" cy="34683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Requirements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UNION:</a:t>
            </a:r>
            <a:endParaRPr sz="2600">
              <a:latin typeface="Calibri"/>
              <a:cs typeface="Calibri"/>
            </a:endParaRPr>
          </a:p>
          <a:p>
            <a:pPr marL="756285" marR="90170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columns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both select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45" dirty="0">
                <a:latin typeface="Calibri"/>
                <a:cs typeface="Calibri"/>
              </a:rPr>
              <a:t>order,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combined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duplicate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eliminated.</a:t>
            </a:r>
            <a:endParaRPr sz="2600">
              <a:latin typeface="Calibri"/>
              <a:cs typeface="Calibri"/>
            </a:endParaRPr>
          </a:p>
          <a:p>
            <a:pPr marL="756285" marR="513080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ALL </a:t>
            </a:r>
            <a:r>
              <a:rPr sz="2400" spc="-20" dirty="0">
                <a:latin typeface="Calibri"/>
                <a:cs typeface="Calibri"/>
              </a:rPr>
              <a:t>keyword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keep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20" dirty="0">
                <a:latin typeface="Calibri"/>
                <a:cs typeface="Calibri"/>
              </a:rPr>
              <a:t>rows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both select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statement’s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509" y="336549"/>
            <a:ext cx="254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</a:t>
            </a:r>
            <a:r>
              <a:rPr spc="-40" dirty="0"/>
              <a:t>n</a:t>
            </a:r>
            <a:r>
              <a:rPr spc="-60" dirty="0"/>
              <a:t>t</a:t>
            </a:r>
            <a:r>
              <a:rPr spc="-10" dirty="0"/>
              <a:t>e</a:t>
            </a:r>
            <a:r>
              <a:rPr spc="-55" dirty="0"/>
              <a:t>r</a:t>
            </a:r>
            <a:r>
              <a:rPr spc="-5" dirty="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825105" cy="17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operation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includes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both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Duplicate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eliminated.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4976876"/>
            <a:ext cx="1813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Calibri"/>
                <a:cs typeface="Calibri"/>
              </a:rPr>
              <a:t>A</a:t>
            </a:r>
            <a:r>
              <a:rPr sz="6000" spc="-45" dirty="0">
                <a:latin typeface="Calibri"/>
                <a:cs typeface="Calibri"/>
              </a:rPr>
              <a:t> </a:t>
            </a:r>
            <a:r>
              <a:rPr sz="6000" dirty="0">
                <a:latin typeface="Symbol"/>
                <a:cs typeface="Symbol"/>
              </a:rPr>
              <a:t></a:t>
            </a:r>
            <a:r>
              <a:rPr sz="6000" spc="-185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Calibri"/>
                <a:cs typeface="Calibri"/>
              </a:rPr>
              <a:t>B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3556380"/>
            <a:ext cx="4419600" cy="28581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761" y="336549"/>
            <a:ext cx="2205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825105" cy="240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operation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includes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in S</a:t>
            </a:r>
            <a:r>
              <a:rPr sz="2600" spc="-5" dirty="0">
                <a:latin typeface="Calibri"/>
                <a:cs typeface="Calibri"/>
              </a:rPr>
              <a:t> (R –S).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503555" algn="ctr">
              <a:lnSpc>
                <a:spcPct val="100000"/>
              </a:lnSpc>
              <a:spcBef>
                <a:spcPts val="2085"/>
              </a:spcBef>
              <a:tabLst>
                <a:tab pos="5301615" algn="l"/>
              </a:tabLst>
            </a:pPr>
            <a:r>
              <a:rPr sz="6000" dirty="0">
                <a:latin typeface="Calibri"/>
                <a:cs typeface="Calibri"/>
              </a:rPr>
              <a:t>A</a:t>
            </a:r>
            <a:r>
              <a:rPr sz="6000" spc="5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-</a:t>
            </a:r>
            <a:r>
              <a:rPr sz="6000" spc="5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B	B</a:t>
            </a:r>
            <a:r>
              <a:rPr sz="6000" spc="-30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-</a:t>
            </a:r>
            <a:r>
              <a:rPr sz="6000" spc="-20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A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085844"/>
            <a:ext cx="3200400" cy="2133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4085844"/>
            <a:ext cx="3124200" cy="2133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405" y="370078"/>
            <a:ext cx="8021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Relational</a:t>
            </a:r>
            <a:r>
              <a:rPr sz="3600" spc="-5" dirty="0"/>
              <a:t> </a:t>
            </a:r>
            <a:r>
              <a:rPr sz="3600" spc="-20" dirty="0"/>
              <a:t>Algebra</a:t>
            </a:r>
            <a:r>
              <a:rPr sz="3600" spc="10" dirty="0"/>
              <a:t> </a:t>
            </a:r>
            <a:r>
              <a:rPr sz="3600" spc="-10" dirty="0"/>
              <a:t>(Relational</a:t>
            </a:r>
            <a:r>
              <a:rPr sz="3600" spc="15" dirty="0"/>
              <a:t> </a:t>
            </a:r>
            <a:r>
              <a:rPr sz="3600" spc="-15" dirty="0"/>
              <a:t>Operations)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11605"/>
            <a:ext cx="7621905" cy="47472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procedural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takes</a:t>
            </a:r>
            <a:r>
              <a:rPr sz="2600" spc="-5" dirty="0">
                <a:latin typeface="Calibri"/>
                <a:cs typeface="Calibri"/>
              </a:rPr>
              <a:t> instances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relations </a:t>
            </a:r>
            <a:r>
              <a:rPr sz="2600" dirty="0">
                <a:latin typeface="Calibri"/>
                <a:cs typeface="Calibri"/>
              </a:rPr>
              <a:t>as input and yields </a:t>
            </a:r>
            <a:r>
              <a:rPr sz="2600" spc="-5" dirty="0">
                <a:latin typeface="Calibri"/>
                <a:cs typeface="Calibri"/>
              </a:rPr>
              <a:t>instances of </a:t>
            </a:r>
            <a:r>
              <a:rPr sz="2600" spc="-10" dirty="0">
                <a:latin typeface="Calibri"/>
                <a:cs typeface="Calibri"/>
              </a:rPr>
              <a:t>relations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output.</a:t>
            </a:r>
            <a:endParaRPr sz="2600">
              <a:latin typeface="Calibri"/>
              <a:cs typeface="Calibri"/>
            </a:endParaRPr>
          </a:p>
          <a:p>
            <a:pPr marL="355600" marR="27940" indent="-342900">
              <a:lnSpc>
                <a:spcPts val="2500"/>
              </a:lnSpc>
              <a:spcBef>
                <a:spcPts val="11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operations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manipulate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queries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relations.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ts val="2735"/>
              </a:lnSpc>
              <a:spcBef>
                <a:spcPts val="185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Restriction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Union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Intersection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Difference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Product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73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Division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300575"/>
            <a:ext cx="2674620" cy="2217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5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Union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(A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B)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E1C11"/>
                </a:solidFill>
                <a:latin typeface="Calibri"/>
                <a:cs typeface="Calibri"/>
              </a:rPr>
              <a:t>Intersection</a:t>
            </a:r>
            <a:r>
              <a:rPr sz="2600" spc="-6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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)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Difference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(A-B)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Difference</a:t>
            </a:r>
            <a:r>
              <a:rPr sz="2600" spc="-6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(B-A)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6575" y="4300575"/>
            <a:ext cx="127000" cy="22174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-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-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-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-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1212850"/>
          <a:ext cx="3295650" cy="290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FName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Susan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Ramesh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Johny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Jimmy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32450" y="1212850"/>
          <a:ext cx="3371850" cy="290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FName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E1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John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Susan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E2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Francis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Jimmy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40658" y="168910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1215593"/>
            <a:ext cx="755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A</a:t>
            </a:r>
            <a:r>
              <a:rPr sz="4400" spc="-8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775" y="1215593"/>
            <a:ext cx="735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B</a:t>
            </a:r>
            <a:r>
              <a:rPr sz="4400" spc="-8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0228" y="4281207"/>
            <a:ext cx="274129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95"/>
              </a:spcBef>
            </a:pP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S1,</a:t>
            </a:r>
            <a:r>
              <a:rPr sz="2600" spc="-2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S2,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S3,</a:t>
            </a:r>
            <a:r>
              <a:rPr sz="2600" spc="-2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S4,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E1,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E2 </a:t>
            </a:r>
            <a:r>
              <a:rPr sz="2600" spc="-57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S1,</a:t>
            </a:r>
            <a:r>
              <a:rPr sz="2600" spc="-2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S4</a:t>
            </a:r>
            <a:endParaRPr sz="2600">
              <a:latin typeface="Calibri"/>
              <a:cs typeface="Calibri"/>
            </a:endParaRPr>
          </a:p>
          <a:p>
            <a:pPr marL="12700" marR="1905000">
              <a:lnSpc>
                <a:spcPct val="138500"/>
              </a:lnSpc>
            </a:pP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S2, S3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E1,</a:t>
            </a:r>
            <a:r>
              <a:rPr sz="2600" spc="-10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E2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134" y="336549"/>
            <a:ext cx="8267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A </a:t>
            </a:r>
            <a:r>
              <a:rPr spc="-570" dirty="0"/>
              <a:t> </a:t>
            </a:r>
            <a:r>
              <a:rPr dirty="0"/>
              <a:t>UNION</a:t>
            </a: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B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/>
          </a:p>
          <a:p>
            <a:pPr marL="355600" marR="5080" indent="-342900">
              <a:lnSpc>
                <a:spcPct val="114999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A </a:t>
            </a:r>
            <a:r>
              <a:rPr spc="-570" dirty="0"/>
              <a:t> </a:t>
            </a:r>
            <a:r>
              <a:rPr spc="-5" dirty="0"/>
              <a:t>INTERSECT </a:t>
            </a:r>
            <a:r>
              <a:rPr dirty="0"/>
              <a:t> </a:t>
            </a: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45" dirty="0"/>
              <a:t> </a:t>
            </a:r>
            <a:r>
              <a:rPr dirty="0"/>
              <a:t>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A </a:t>
            </a:r>
            <a:r>
              <a:rPr spc="-570" dirty="0"/>
              <a:t> </a:t>
            </a:r>
            <a:r>
              <a:rPr dirty="0"/>
              <a:t>MINUS</a:t>
            </a: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0" dirty="0"/>
              <a:t> </a:t>
            </a:r>
            <a:r>
              <a:rPr spc="-5" dirty="0"/>
              <a:t>FROM</a:t>
            </a:r>
            <a:r>
              <a:rPr spc="-45" dirty="0"/>
              <a:t> </a:t>
            </a:r>
            <a:r>
              <a:rPr dirty="0"/>
              <a:t>B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/>
          </a:p>
          <a:p>
            <a:pPr marL="355600" marR="16510" indent="-342900">
              <a:lnSpc>
                <a:spcPct val="1101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B </a:t>
            </a:r>
            <a:r>
              <a:rPr spc="-570" dirty="0"/>
              <a:t> </a:t>
            </a:r>
            <a:r>
              <a:rPr dirty="0"/>
              <a:t>MINUS</a:t>
            </a: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SELECT</a:t>
            </a:r>
            <a:r>
              <a:rPr spc="-40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450" y="1680591"/>
          <a:ext cx="8705850" cy="350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Joined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DeptNo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Designation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John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10/10/2013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75,000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Executive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6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Peter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01/04/2014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90,000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Manager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6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Ann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15/06/2014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85,000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Manager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80" dirty="0">
                          <a:latin typeface="Calibri"/>
                          <a:cs typeface="Calibri"/>
                        </a:rPr>
                        <a:t>Tom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28/01/2015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38,000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Cashier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6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Jimmy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06/12/2016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60,000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Executive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62595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Query A: </a:t>
            </a: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spc="-5" dirty="0">
                <a:latin typeface="Calibri"/>
                <a:cs typeface="Calibri"/>
              </a:rPr>
              <a:t>EmpID </a:t>
            </a:r>
            <a:r>
              <a:rPr sz="2600" dirty="0">
                <a:latin typeface="Calibri"/>
                <a:cs typeface="Calibri"/>
              </a:rPr>
              <a:t>and Name of all </a:t>
            </a:r>
            <a:r>
              <a:rPr sz="2600" spc="-10" dirty="0">
                <a:latin typeface="Calibri"/>
                <a:cs typeface="Calibri"/>
              </a:rPr>
              <a:t>Employees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 table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7048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Query B: </a:t>
            </a: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spc="-5" dirty="0">
                <a:latin typeface="Calibri"/>
                <a:cs typeface="Calibri"/>
              </a:rPr>
              <a:t>EmpID and </a:t>
            </a:r>
            <a:r>
              <a:rPr sz="2600" dirty="0">
                <a:latin typeface="Calibri"/>
                <a:cs typeface="Calibri"/>
              </a:rPr>
              <a:t>Name of all </a:t>
            </a:r>
            <a:r>
              <a:rPr sz="2600" spc="-10" dirty="0">
                <a:latin typeface="Calibri"/>
                <a:cs typeface="Calibri"/>
              </a:rPr>
              <a:t>Managers </a:t>
            </a:r>
            <a:r>
              <a:rPr sz="2600" spc="-15" dirty="0">
                <a:latin typeface="Calibri"/>
                <a:cs typeface="Calibri"/>
              </a:rPr>
              <a:t>from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Find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following:</a:t>
            </a:r>
            <a:endParaRPr sz="2600">
              <a:latin typeface="Calibri"/>
              <a:cs typeface="Calibri"/>
            </a:endParaRPr>
          </a:p>
          <a:p>
            <a:pPr marL="469900" marR="6872605" algn="just">
              <a:lnSpc>
                <a:spcPct val="1196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740" y="336549"/>
            <a:ext cx="8378825" cy="5353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Join</a:t>
            </a:r>
            <a:endParaRPr sz="4000">
              <a:latin typeface="Calibri"/>
              <a:cs typeface="Calibri"/>
            </a:endParaRPr>
          </a:p>
          <a:p>
            <a:pPr marL="406400" marR="480695" indent="-342900">
              <a:lnSpc>
                <a:spcPts val="2810"/>
              </a:lnSpc>
              <a:spcBef>
                <a:spcPts val="289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5" dirty="0">
                <a:latin typeface="Calibri"/>
                <a:cs typeface="Calibri"/>
              </a:rPr>
              <a:t>Combines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two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10" dirty="0">
                <a:latin typeface="Calibri"/>
                <a:cs typeface="Calibri"/>
              </a:rPr>
              <a:t>common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field(s)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satisfies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condition.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tabLst>
                <a:tab pos="2653030" algn="l"/>
              </a:tabLst>
            </a:pPr>
            <a:r>
              <a:rPr sz="4400" dirty="0">
                <a:latin typeface="Courier New"/>
                <a:cs typeface="Courier New"/>
              </a:rPr>
              <a:t>P	</a:t>
            </a:r>
            <a:r>
              <a:rPr sz="6600" baseline="-23358" dirty="0">
                <a:latin typeface="Symbol"/>
                <a:cs typeface="Symbol"/>
              </a:rPr>
              <a:t></a:t>
            </a:r>
            <a:r>
              <a:rPr sz="6600" spc="-562" baseline="-23358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SP</a:t>
            </a:r>
            <a:endParaRPr sz="44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  <a:spcBef>
                <a:spcPts val="4225"/>
              </a:spcBef>
            </a:pPr>
            <a:r>
              <a:rPr sz="2600" dirty="0">
                <a:latin typeface="Calibri"/>
                <a:cs typeface="Calibri"/>
              </a:rPr>
              <a:t>equi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4400" spc="-5" dirty="0">
                <a:latin typeface="Symbol"/>
                <a:cs typeface="Symbol"/>
              </a:rPr>
              <a:t></a:t>
            </a:r>
            <a:r>
              <a:rPr sz="4350" spc="7" baseline="-23946" dirty="0">
                <a:latin typeface="Symbol"/>
                <a:cs typeface="Symbol"/>
              </a:rPr>
              <a:t></a:t>
            </a:r>
            <a:r>
              <a:rPr sz="4400" spc="-5" dirty="0">
                <a:latin typeface="Courier New"/>
                <a:cs typeface="Courier New"/>
              </a:rPr>
              <a:t>(</a:t>
            </a:r>
            <a:r>
              <a:rPr sz="4400" dirty="0">
                <a:latin typeface="Courier New"/>
                <a:cs typeface="Courier New"/>
              </a:rPr>
              <a:t>P</a:t>
            </a:r>
            <a:r>
              <a:rPr sz="4400" spc="-1555" dirty="0">
                <a:latin typeface="Courier New"/>
                <a:cs typeface="Courier New"/>
              </a:rPr>
              <a:t> </a:t>
            </a:r>
            <a:r>
              <a:rPr sz="4400" dirty="0">
                <a:latin typeface="Symbol"/>
                <a:cs typeface="Symbol"/>
              </a:rPr>
              <a:t>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SP)</a:t>
            </a:r>
            <a:endParaRPr sz="4400">
              <a:latin typeface="Courier New"/>
              <a:cs typeface="Courier New"/>
            </a:endParaRPr>
          </a:p>
          <a:p>
            <a:pPr marL="406400" marR="81280" indent="-342900">
              <a:lnSpc>
                <a:spcPts val="2810"/>
              </a:lnSpc>
              <a:spcBef>
                <a:spcPts val="45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5" dirty="0">
                <a:latin typeface="Calibri"/>
                <a:cs typeface="Calibri"/>
              </a:rPr>
              <a:t>Common</a:t>
            </a:r>
            <a:r>
              <a:rPr sz="2600" spc="-10" dirty="0">
                <a:latin typeface="Calibri"/>
                <a:cs typeface="Calibri"/>
              </a:rPr>
              <a:t> columns 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usually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(PK-FK)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26670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  <a:path w="762000" h="533400">
                <a:moveTo>
                  <a:pt x="0" y="533400"/>
                </a:moveTo>
                <a:lnTo>
                  <a:pt x="762000" y="0"/>
                </a:lnTo>
              </a:path>
              <a:path w="762000" h="533400">
                <a:moveTo>
                  <a:pt x="0" y="0"/>
                </a:moveTo>
                <a:lnTo>
                  <a:pt x="0" y="533400"/>
                </a:lnTo>
              </a:path>
              <a:path w="762000" h="533400">
                <a:moveTo>
                  <a:pt x="762000" y="0"/>
                </a:moveTo>
                <a:lnTo>
                  <a:pt x="7620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1741" y="336549"/>
            <a:ext cx="1006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JOIN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28965" cy="454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60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combine columns from </a:t>
            </a: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set.</a:t>
            </a:r>
            <a:endParaRPr sz="2600">
              <a:latin typeface="Calibri"/>
              <a:cs typeface="Calibri"/>
            </a:endParaRPr>
          </a:p>
          <a:p>
            <a:pPr marL="756285" marR="643255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shown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one set of </a:t>
            </a:r>
            <a:r>
              <a:rPr sz="2400" spc="-10" dirty="0">
                <a:latin typeface="Calibri"/>
                <a:cs typeface="Calibri"/>
              </a:rPr>
              <a:t>columns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alongside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table’s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row.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20" dirty="0">
                <a:latin typeface="Calibri"/>
                <a:cs typeface="Calibri"/>
              </a:rPr>
              <a:t>row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BOTH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Rows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columns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0" dirty="0">
                <a:latin typeface="Calibri"/>
                <a:cs typeface="Calibri"/>
              </a:rPr>
              <a:t> match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columns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another.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Calibri"/>
              <a:cs typeface="Calibri"/>
            </a:endParaRPr>
          </a:p>
          <a:p>
            <a:pPr marL="355600" marR="3352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in one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look up </a:t>
            </a:r>
            <a:r>
              <a:rPr sz="2600" spc="-5" dirty="0">
                <a:latin typeface="Calibri"/>
                <a:cs typeface="Calibri"/>
              </a:rPr>
              <a:t>column values by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another.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41" y="336549"/>
            <a:ext cx="1006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JOIN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28800"/>
            <a:ext cx="8671560" cy="396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257" y="336549"/>
            <a:ext cx="2653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50" dirty="0"/>
              <a:t> </a:t>
            </a:r>
            <a:r>
              <a:rPr spc="-15" dirty="0"/>
              <a:t>Equijoin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07033"/>
            <a:ext cx="7784465" cy="1920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Performs </a:t>
            </a:r>
            <a:r>
              <a:rPr sz="2600" dirty="0">
                <a:latin typeface="Calibri"/>
                <a:cs typeface="Calibri"/>
              </a:rPr>
              <a:t>a JOIN </a:t>
            </a:r>
            <a:r>
              <a:rPr sz="2600" spc="-10" dirty="0">
                <a:latin typeface="Calibri"/>
                <a:cs typeface="Calibri"/>
              </a:rPr>
              <a:t>against </a:t>
            </a:r>
            <a:r>
              <a:rPr sz="2600" dirty="0">
                <a:latin typeface="Calibri"/>
                <a:cs typeface="Calibri"/>
              </a:rPr>
              <a:t>equality or </a:t>
            </a:r>
            <a:r>
              <a:rPr sz="2600" spc="-10" dirty="0">
                <a:latin typeface="Calibri"/>
                <a:cs typeface="Calibri"/>
              </a:rPr>
              <a:t>matching column(s)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associated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901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equal </a:t>
            </a:r>
            <a:r>
              <a:rPr sz="2600" spc="-5" dirty="0">
                <a:latin typeface="Calibri"/>
                <a:cs typeface="Calibri"/>
              </a:rPr>
              <a:t>sign (=)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comparison </a:t>
            </a:r>
            <a:r>
              <a:rPr sz="2600" spc="-15" dirty="0">
                <a:latin typeface="Calibri"/>
                <a:cs typeface="Calibri"/>
              </a:rPr>
              <a:t>operator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refer</a:t>
            </a:r>
            <a:r>
              <a:rPr sz="2600" spc="-20" dirty="0">
                <a:latin typeface="Calibri"/>
                <a:cs typeface="Calibri"/>
              </a:rPr>
              <a:t> equality.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592" y="4420361"/>
            <a:ext cx="1038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"/>
                <a:cs typeface="Calibri"/>
              </a:rPr>
              <a:t>Emp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5982" y="4575809"/>
            <a:ext cx="5197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015" algn="l"/>
              </a:tabLst>
            </a:pPr>
            <a:r>
              <a:rPr sz="2900" spc="5" dirty="0">
                <a:latin typeface="Calibri"/>
                <a:cs typeface="Calibri"/>
              </a:rPr>
              <a:t>Emp.DeptID=Dept.DeptID	</a:t>
            </a:r>
            <a:r>
              <a:rPr sz="6600" spc="-7" baseline="15151" dirty="0">
                <a:latin typeface="Calibri"/>
                <a:cs typeface="Calibri"/>
              </a:rPr>
              <a:t>Dept</a:t>
            </a:r>
            <a:endParaRPr sz="6600" baseline="15151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4343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838200"/>
                </a:lnTo>
              </a:path>
              <a:path w="838200" h="838200">
                <a:moveTo>
                  <a:pt x="0" y="838200"/>
                </a:moveTo>
                <a:lnTo>
                  <a:pt x="838200" y="0"/>
                </a:lnTo>
              </a:path>
              <a:path w="838200" h="838200">
                <a:moveTo>
                  <a:pt x="0" y="0"/>
                </a:moveTo>
                <a:lnTo>
                  <a:pt x="0" y="838200"/>
                </a:lnTo>
              </a:path>
              <a:path w="838200" h="838200">
                <a:moveTo>
                  <a:pt x="838200" y="0"/>
                </a:moveTo>
                <a:lnTo>
                  <a:pt x="83820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" y="609600"/>
            <a:ext cx="9046463" cy="3124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336" y="4495800"/>
            <a:ext cx="6553200" cy="1828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257" y="336549"/>
            <a:ext cx="2653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50" dirty="0"/>
              <a:t> </a:t>
            </a:r>
            <a:r>
              <a:rPr spc="-15" dirty="0"/>
              <a:t>Equijoin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84147"/>
            <a:ext cx="1654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Employee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1157" y="1789302"/>
            <a:ext cx="36690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Dno=Dnumber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4800" spc="-7" baseline="14756" dirty="0">
                <a:latin typeface="Calibri"/>
                <a:cs typeface="Calibri"/>
              </a:rPr>
              <a:t>Department</a:t>
            </a:r>
            <a:endParaRPr sz="4800" baseline="1475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600284"/>
            <a:ext cx="4344670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Employee, </a:t>
            </a:r>
            <a:r>
              <a:rPr sz="2800" spc="-10" dirty="0">
                <a:latin typeface="Calibri"/>
                <a:cs typeface="Calibri"/>
              </a:rPr>
              <a:t>Department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WHERE </a:t>
            </a:r>
            <a:r>
              <a:rPr sz="2800" spc="-10" dirty="0">
                <a:latin typeface="Calibri"/>
                <a:cs typeface="Calibri"/>
              </a:rPr>
              <a:t>Dno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Dnumber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16764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0"/>
                </a:moveTo>
                <a:lnTo>
                  <a:pt x="685800" y="533400"/>
                </a:lnTo>
              </a:path>
              <a:path w="685800" h="533400">
                <a:moveTo>
                  <a:pt x="0" y="533400"/>
                </a:moveTo>
                <a:lnTo>
                  <a:pt x="685800" y="0"/>
                </a:lnTo>
              </a:path>
              <a:path w="685800" h="533400">
                <a:moveTo>
                  <a:pt x="0" y="0"/>
                </a:moveTo>
                <a:lnTo>
                  <a:pt x="0" y="533400"/>
                </a:lnTo>
              </a:path>
              <a:path w="685800" h="533400">
                <a:moveTo>
                  <a:pt x="685800" y="0"/>
                </a:moveTo>
                <a:lnTo>
                  <a:pt x="6858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90" y="336549"/>
            <a:ext cx="2294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R</a:t>
            </a:r>
            <a:r>
              <a:rPr spc="-10" dirty="0"/>
              <a:t>e</a:t>
            </a:r>
            <a:r>
              <a:rPr spc="-50" dirty="0"/>
              <a:t>s</a:t>
            </a:r>
            <a:r>
              <a:rPr spc="-5" dirty="0"/>
              <a:t>tric</a:t>
            </a:r>
            <a:r>
              <a:rPr spc="-20" dirty="0"/>
              <a:t>t</a:t>
            </a:r>
            <a:r>
              <a:rPr spc="-5" dirty="0"/>
              <a:t>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8122920" cy="3550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subset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satisfy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particular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Syntax</a:t>
            </a:r>
            <a:endParaRPr sz="2600">
              <a:latin typeface="Comic Sans MS"/>
              <a:cs typeface="Comic Sans MS"/>
            </a:endParaRPr>
          </a:p>
          <a:p>
            <a:pPr marL="320040">
              <a:lnSpc>
                <a:spcPct val="100000"/>
              </a:lnSpc>
              <a:spcBef>
                <a:spcPts val="975"/>
              </a:spcBef>
            </a:pPr>
            <a:r>
              <a:rPr sz="8000" spc="-5" dirty="0">
                <a:latin typeface="Symbol"/>
                <a:cs typeface="Symbol"/>
              </a:rPr>
              <a:t></a:t>
            </a:r>
            <a:r>
              <a:rPr sz="2400" spc="-5" dirty="0">
                <a:latin typeface="Comic Sans MS"/>
                <a:cs typeface="Comic Sans MS"/>
              </a:rPr>
              <a:t>&lt;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5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tio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condition&gt;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(&lt;relati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name&gt;)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257" y="336549"/>
            <a:ext cx="2653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50" dirty="0"/>
              <a:t> </a:t>
            </a:r>
            <a:r>
              <a:rPr spc="-15" dirty="0"/>
              <a:t>Equijoin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84147"/>
            <a:ext cx="1654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Employee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598" y="1789302"/>
            <a:ext cx="3670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Dno=Dnumber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4800" spc="-7" baseline="14756" dirty="0">
                <a:latin typeface="Calibri"/>
                <a:cs typeface="Calibri"/>
              </a:rPr>
              <a:t>Department</a:t>
            </a:r>
            <a:endParaRPr sz="4800" baseline="1475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600284"/>
            <a:ext cx="2866390" cy="2075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  <a:tabLst>
                <a:tab pos="841375" algn="l"/>
              </a:tabLst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	</a:t>
            </a:r>
            <a:r>
              <a:rPr sz="2800" spc="-10" dirty="0">
                <a:latin typeface="Calibri"/>
                <a:cs typeface="Calibri"/>
              </a:rPr>
              <a:t>Department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 Dno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Dnumber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16764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0"/>
                </a:moveTo>
                <a:lnTo>
                  <a:pt x="685800" y="533400"/>
                </a:lnTo>
              </a:path>
              <a:path w="685800" h="533400">
                <a:moveTo>
                  <a:pt x="0" y="533400"/>
                </a:moveTo>
                <a:lnTo>
                  <a:pt x="685800" y="0"/>
                </a:lnTo>
              </a:path>
              <a:path w="685800" h="533400">
                <a:moveTo>
                  <a:pt x="0" y="0"/>
                </a:moveTo>
                <a:lnTo>
                  <a:pt x="0" y="533400"/>
                </a:lnTo>
              </a:path>
              <a:path w="685800" h="533400">
                <a:moveTo>
                  <a:pt x="685800" y="0"/>
                </a:moveTo>
                <a:lnTo>
                  <a:pt x="6858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6" y="336549"/>
            <a:ext cx="3470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30" dirty="0"/>
              <a:t> </a:t>
            </a:r>
            <a:r>
              <a:rPr spc="-25" dirty="0"/>
              <a:t>Natural</a:t>
            </a:r>
            <a:r>
              <a:rPr spc="-10" dirty="0"/>
              <a:t> Join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91718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EQUI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JOIN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is</a:t>
            </a:r>
            <a:r>
              <a:rPr sz="2600" spc="-5" dirty="0">
                <a:latin typeface="Calibri"/>
                <a:cs typeface="Calibri"/>
              </a:rPr>
              <a:t> structured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5" dirty="0">
                <a:latin typeface="Calibri"/>
                <a:cs typeface="Calibri"/>
              </a:rPr>
              <a:t>way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that,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columns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same name of associated tables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appear</a:t>
            </a:r>
            <a:r>
              <a:rPr sz="2600" spc="-5" dirty="0">
                <a:latin typeface="Calibri"/>
                <a:cs typeface="Calibri"/>
              </a:rPr>
              <a:t> once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only.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Calibri"/>
                <a:cs typeface="Calibri"/>
              </a:rPr>
              <a:t>Guidelines</a:t>
            </a:r>
            <a:endParaRPr sz="2600">
              <a:latin typeface="Calibri"/>
              <a:cs typeface="Calibri"/>
            </a:endParaRPr>
          </a:p>
          <a:p>
            <a:pPr marL="815975" marR="714375" lvl="1" indent="-346710">
              <a:lnSpc>
                <a:spcPct val="100000"/>
              </a:lnSpc>
              <a:spcBef>
                <a:spcPts val="625"/>
              </a:spcBef>
              <a:buFont typeface="Symbol"/>
              <a:buChar char=""/>
              <a:tabLst>
                <a:tab pos="815975" algn="l"/>
                <a:tab pos="816610" algn="l"/>
              </a:tabLst>
            </a:pPr>
            <a:r>
              <a:rPr sz="2600" spc="-5" dirty="0">
                <a:latin typeface="Calibri"/>
                <a:cs typeface="Calibri"/>
              </a:rPr>
              <a:t>The associated tables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more pairs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identically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named</a:t>
            </a:r>
            <a:r>
              <a:rPr sz="2600" spc="-10" dirty="0">
                <a:latin typeface="Calibri"/>
                <a:cs typeface="Calibri"/>
              </a:rPr>
              <a:t> columns.</a:t>
            </a:r>
            <a:endParaRPr sz="2600">
              <a:latin typeface="Calibri"/>
              <a:cs typeface="Calibri"/>
            </a:endParaRPr>
          </a:p>
          <a:p>
            <a:pPr marL="815975" lvl="1" indent="-346710">
              <a:lnSpc>
                <a:spcPct val="100000"/>
              </a:lnSpc>
              <a:spcBef>
                <a:spcPts val="625"/>
              </a:spcBef>
              <a:buFont typeface="Symbol"/>
              <a:buChar char=""/>
              <a:tabLst>
                <a:tab pos="815975" algn="l"/>
                <a:tab pos="81661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type.</a:t>
            </a:r>
            <a:endParaRPr sz="2600">
              <a:latin typeface="Calibri"/>
              <a:cs typeface="Calibri"/>
            </a:endParaRPr>
          </a:p>
          <a:p>
            <a:pPr marL="815975" lvl="1" indent="-346710">
              <a:lnSpc>
                <a:spcPct val="100000"/>
              </a:lnSpc>
              <a:spcBef>
                <a:spcPts val="625"/>
              </a:spcBef>
              <a:buFont typeface="Symbol"/>
              <a:buChar char=""/>
              <a:tabLst>
                <a:tab pos="815975" algn="l"/>
                <a:tab pos="816610" algn="l"/>
              </a:tabLst>
            </a:pPr>
            <a:r>
              <a:rPr sz="2600" spc="-5" dirty="0">
                <a:latin typeface="Calibri"/>
                <a:cs typeface="Calibri"/>
              </a:rPr>
              <a:t>Don’t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natural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07033"/>
            <a:ext cx="77012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Both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fields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should</a:t>
            </a:r>
            <a:r>
              <a:rPr sz="2600" spc="-20" dirty="0">
                <a:latin typeface="Calibri"/>
                <a:cs typeface="Calibri"/>
              </a:rPr>
              <a:t> have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same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name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b="1" spc="-15" dirty="0">
                <a:latin typeface="Calibri"/>
                <a:cs typeface="Calibri"/>
              </a:rPr>
              <a:t>data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type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5894" y="2702433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alibri"/>
                <a:cs typeface="Calibri"/>
              </a:rPr>
              <a:t>Employee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464" y="2702433"/>
            <a:ext cx="228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Department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6185" y="4244492"/>
            <a:ext cx="3968115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35" dirty="0">
                <a:latin typeface="Calibri"/>
                <a:cs typeface="Calibri"/>
              </a:rPr>
              <a:t>NATURAL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Department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0500" y="28194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0"/>
                </a:moveTo>
                <a:lnTo>
                  <a:pt x="685800" y="533400"/>
                </a:lnTo>
              </a:path>
              <a:path w="685800" h="533400">
                <a:moveTo>
                  <a:pt x="0" y="533400"/>
                </a:moveTo>
                <a:lnTo>
                  <a:pt x="685800" y="0"/>
                </a:lnTo>
              </a:path>
              <a:path w="685800" h="533400">
                <a:moveTo>
                  <a:pt x="0" y="0"/>
                </a:moveTo>
                <a:lnTo>
                  <a:pt x="0" y="533400"/>
                </a:lnTo>
              </a:path>
              <a:path w="685800" h="533400">
                <a:moveTo>
                  <a:pt x="685800" y="0"/>
                </a:moveTo>
                <a:lnTo>
                  <a:pt x="6858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1226" y="336549"/>
            <a:ext cx="3472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30" dirty="0"/>
              <a:t> </a:t>
            </a:r>
            <a:r>
              <a:rPr spc="-25" dirty="0"/>
              <a:t>Natural</a:t>
            </a:r>
            <a:r>
              <a:rPr spc="-5" dirty="0"/>
              <a:t> </a:t>
            </a:r>
            <a:r>
              <a:rPr spc="-10" dirty="0"/>
              <a:t>Join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INNER</a:t>
            </a:r>
            <a:r>
              <a:rPr spc="-5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54938"/>
            <a:ext cx="8294370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92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participating tables where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join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Displays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match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both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3415284"/>
            <a:ext cx="4352544" cy="31683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145686"/>
            <a:ext cx="4328160" cy="1854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-10" dirty="0">
                <a:latin typeface="Calibri"/>
                <a:cs typeface="Calibri"/>
              </a:rPr>
              <a:t>SELECT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*</a:t>
            </a:r>
            <a:endParaRPr sz="2500">
              <a:latin typeface="Calibri"/>
              <a:cs typeface="Calibri"/>
            </a:endParaRPr>
          </a:p>
          <a:p>
            <a:pPr marL="12700" marR="1197610">
              <a:lnSpc>
                <a:spcPct val="120000"/>
              </a:lnSpc>
              <a:tabLst>
                <a:tab pos="953135" algn="l"/>
              </a:tabLst>
            </a:pPr>
            <a:r>
              <a:rPr sz="2500" spc="-10" dirty="0">
                <a:latin typeface="Calibri"/>
                <a:cs typeface="Calibri"/>
              </a:rPr>
              <a:t>FROM	</a:t>
            </a:r>
            <a:r>
              <a:rPr sz="2500" spc="-20" dirty="0">
                <a:latin typeface="Calibri"/>
                <a:cs typeface="Calibri"/>
              </a:rPr>
              <a:t>Customers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INNER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JOIN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Orders </a:t>
            </a:r>
            <a:r>
              <a:rPr sz="2500" spc="-10" dirty="0">
                <a:latin typeface="Calibri"/>
                <a:cs typeface="Calibri"/>
              </a:rPr>
              <a:t>AS</a:t>
            </a:r>
            <a:r>
              <a:rPr sz="2500" spc="-5" dirty="0">
                <a:latin typeface="Calibri"/>
                <a:cs typeface="Calibri"/>
              </a:rPr>
              <a:t> O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Calibri"/>
                <a:cs typeface="Calibri"/>
              </a:rPr>
              <a:t>ON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C.CustomerId </a:t>
            </a:r>
            <a:r>
              <a:rPr sz="2500" spc="-5" dirty="0">
                <a:latin typeface="Calibri"/>
                <a:cs typeface="Calibri"/>
              </a:rPr>
              <a:t>=</a:t>
            </a:r>
            <a:r>
              <a:rPr sz="2500" spc="-15" dirty="0">
                <a:latin typeface="Calibri"/>
                <a:cs typeface="Calibri"/>
              </a:rPr>
              <a:t> O.CustomerId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2776"/>
            <a:ext cx="7315200" cy="37170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7575" y="4145686"/>
            <a:ext cx="4328795" cy="1854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-5" dirty="0">
                <a:latin typeface="Calibri"/>
                <a:cs typeface="Calibri"/>
              </a:rPr>
              <a:t>SELECT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*</a:t>
            </a:r>
            <a:endParaRPr sz="2500">
              <a:latin typeface="Calibri"/>
              <a:cs typeface="Calibri"/>
            </a:endParaRPr>
          </a:p>
          <a:p>
            <a:pPr marL="12700" marR="1357630">
              <a:lnSpc>
                <a:spcPct val="120000"/>
              </a:lnSpc>
              <a:tabLst>
                <a:tab pos="953135" algn="l"/>
              </a:tabLst>
            </a:pPr>
            <a:r>
              <a:rPr sz="2500" spc="-10" dirty="0">
                <a:latin typeface="Calibri"/>
                <a:cs typeface="Calibri"/>
              </a:rPr>
              <a:t>FROM	</a:t>
            </a:r>
            <a:r>
              <a:rPr sz="2500" spc="-20" dirty="0">
                <a:latin typeface="Calibri"/>
                <a:cs typeface="Calibri"/>
              </a:rPr>
              <a:t>Customers </a:t>
            </a:r>
            <a:r>
              <a:rPr sz="2500" spc="-5" dirty="0">
                <a:latin typeface="Calibri"/>
                <a:cs typeface="Calibri"/>
              </a:rPr>
              <a:t>AS C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JOIN</a:t>
            </a:r>
            <a:r>
              <a:rPr sz="2500" spc="-20" dirty="0">
                <a:latin typeface="Calibri"/>
                <a:cs typeface="Calibri"/>
              </a:rPr>
              <a:t> Orders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Calibri"/>
                <a:cs typeface="Calibri"/>
              </a:rPr>
              <a:t>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C.CustomerId </a:t>
            </a:r>
            <a:r>
              <a:rPr sz="2500" spc="-5" dirty="0">
                <a:latin typeface="Calibri"/>
                <a:cs typeface="Calibri"/>
              </a:rPr>
              <a:t>=</a:t>
            </a:r>
            <a:r>
              <a:rPr sz="2500" spc="-15" dirty="0">
                <a:latin typeface="Calibri"/>
                <a:cs typeface="Calibri"/>
              </a:rPr>
              <a:t> O.CustomerId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57" y="336549"/>
            <a:ext cx="2577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OUTER</a:t>
            </a:r>
            <a:r>
              <a:rPr spc="-80" dirty="0"/>
              <a:t> </a:t>
            </a:r>
            <a:r>
              <a:rPr spc="-10" dirty="0"/>
              <a:t>JOIN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9808"/>
            <a:ext cx="7988300" cy="43351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both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participating tables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satisfy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join condition </a:t>
            </a:r>
            <a:r>
              <a:rPr sz="2600" dirty="0">
                <a:latin typeface="Calibri"/>
                <a:cs typeface="Calibri"/>
              </a:rPr>
              <a:t>along with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" dirty="0">
                <a:latin typeface="Calibri"/>
                <a:cs typeface="Calibri"/>
              </a:rPr>
              <a:t>do not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satisfy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 </a:t>
            </a:r>
            <a:r>
              <a:rPr sz="2600" spc="-10" dirty="0">
                <a:latin typeface="Calibri"/>
                <a:cs typeface="Calibri"/>
              </a:rPr>
              <a:t>condition.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350">
              <a:latin typeface="Calibri"/>
              <a:cs typeface="Calibri"/>
            </a:endParaRPr>
          </a:p>
          <a:p>
            <a:pPr marL="355600" marR="226695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Where join condition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0" dirty="0">
                <a:latin typeface="Calibri"/>
                <a:cs typeface="Calibri"/>
              </a:rPr>
              <a:t>present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second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padded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null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RIGHT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FULL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5" y="282905"/>
            <a:ext cx="3639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LEFT</a:t>
            </a:r>
            <a:r>
              <a:rPr spc="-30" dirty="0"/>
              <a:t> </a:t>
            </a:r>
            <a:r>
              <a:rPr spc="-10" dirty="0"/>
              <a:t>OUTER</a:t>
            </a:r>
            <a:r>
              <a:rPr spc="-45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891" y="1383233"/>
            <a:ext cx="8244840" cy="17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05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left </a:t>
            </a:r>
            <a:r>
              <a:rPr sz="2600" spc="-5" dirty="0">
                <a:latin typeface="Calibri"/>
                <a:cs typeface="Calibri"/>
              </a:rPr>
              <a:t>table,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10" dirty="0">
                <a:latin typeface="Calibri"/>
                <a:cs typeface="Calibri"/>
              </a:rPr>
              <a:t>matched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right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NULL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right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match.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1555" y="3913632"/>
            <a:ext cx="3171444" cy="1848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7891" y="4962220"/>
            <a:ext cx="1338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5245" algn="l"/>
              </a:tabLst>
            </a:pPr>
            <a:r>
              <a:rPr sz="4400" dirty="0">
                <a:latin typeface="Courier New"/>
                <a:cs typeface="Courier New"/>
              </a:rPr>
              <a:t>P</a:t>
            </a:r>
            <a:r>
              <a:rPr sz="4400" spc="-1735" dirty="0">
                <a:latin typeface="Courier New"/>
                <a:cs typeface="Courier New"/>
              </a:rPr>
              <a:t> </a:t>
            </a:r>
            <a:r>
              <a:rPr sz="4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8942" y="5117693"/>
            <a:ext cx="342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00" spc="10" dirty="0">
                <a:latin typeface="Courier New"/>
                <a:cs typeface="Courier New"/>
              </a:rPr>
              <a:t>P.PNO=SP.PNO</a:t>
            </a:r>
            <a:r>
              <a:rPr sz="6600" spc="15" baseline="15151" dirty="0">
                <a:latin typeface="Courier New"/>
                <a:cs typeface="Courier New"/>
              </a:rPr>
              <a:t>SP</a:t>
            </a:r>
            <a:endParaRPr sz="6600" baseline="15151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5131308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533400" y="0"/>
                </a:moveTo>
                <a:lnTo>
                  <a:pt x="1066800" y="533400"/>
                </a:lnTo>
              </a:path>
              <a:path w="1066800" h="533400">
                <a:moveTo>
                  <a:pt x="533400" y="533400"/>
                </a:moveTo>
                <a:lnTo>
                  <a:pt x="1066800" y="0"/>
                </a:lnTo>
              </a:path>
              <a:path w="1066800" h="533400">
                <a:moveTo>
                  <a:pt x="0" y="0"/>
                </a:moveTo>
                <a:lnTo>
                  <a:pt x="533400" y="0"/>
                </a:lnTo>
              </a:path>
              <a:path w="1066800" h="533400">
                <a:moveTo>
                  <a:pt x="1066800" y="0"/>
                </a:moveTo>
                <a:lnTo>
                  <a:pt x="10668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0619" y="4146575"/>
            <a:ext cx="4846320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067435" algn="l"/>
              </a:tabLst>
            </a:pPr>
            <a:r>
              <a:rPr sz="2800" spc="-10" dirty="0">
                <a:latin typeface="Calibri"/>
                <a:cs typeface="Calibri"/>
              </a:rPr>
              <a:t>FROM	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OUTER</a:t>
            </a:r>
            <a:r>
              <a:rPr sz="2800" spc="-5" dirty="0">
                <a:latin typeface="Calibri"/>
                <a:cs typeface="Calibri"/>
              </a:rPr>
              <a:t> JOIN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C.CustomerId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O.CustomerId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5071"/>
            <a:ext cx="7182611" cy="36911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577" y="359105"/>
            <a:ext cx="4010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RIGHT</a:t>
            </a:r>
            <a:r>
              <a:rPr spc="-30" dirty="0"/>
              <a:t> </a:t>
            </a:r>
            <a:r>
              <a:rPr spc="-10" dirty="0"/>
              <a:t>OUTER</a:t>
            </a:r>
            <a:r>
              <a:rPr spc="-35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07033"/>
            <a:ext cx="8241665" cy="177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right table,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10" dirty="0">
                <a:latin typeface="Calibri"/>
                <a:cs typeface="Calibri"/>
              </a:rPr>
              <a:t>matched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left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NULL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left </a:t>
            </a:r>
            <a:r>
              <a:rPr sz="2600" spc="-5" dirty="0">
                <a:latin typeface="Calibri"/>
                <a:cs typeface="Calibri"/>
              </a:rPr>
              <a:t>side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match.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024884"/>
            <a:ext cx="3453384" cy="18425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812" y="5257800"/>
            <a:ext cx="818388" cy="4221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7891" y="4962220"/>
            <a:ext cx="361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urier New"/>
                <a:cs typeface="Courier New"/>
              </a:rPr>
              <a:t>P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724914" y="5117693"/>
            <a:ext cx="342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00" spc="10" dirty="0">
                <a:latin typeface="Courier New"/>
                <a:cs typeface="Courier New"/>
              </a:rPr>
              <a:t>P.PNO=SP.PNO</a:t>
            </a:r>
            <a:r>
              <a:rPr sz="6600" spc="15" baseline="15151" dirty="0">
                <a:latin typeface="Courier New"/>
                <a:cs typeface="Courier New"/>
              </a:rPr>
              <a:t>SP</a:t>
            </a:r>
            <a:endParaRPr sz="6600" baseline="1515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683" y="217931"/>
            <a:ext cx="7114032" cy="36286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5394" y="4026255"/>
            <a:ext cx="554164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libri"/>
                <a:cs typeface="Calibri"/>
              </a:rPr>
              <a:t>SELECT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217930" algn="l"/>
              </a:tabLst>
            </a:pPr>
            <a:r>
              <a:rPr sz="3200" spc="-10" dirty="0">
                <a:latin typeface="Calibri"/>
                <a:cs typeface="Calibri"/>
              </a:rPr>
              <a:t>FROM	</a:t>
            </a:r>
            <a:r>
              <a:rPr sz="3200" spc="-20" dirty="0">
                <a:latin typeface="Calibri"/>
                <a:cs typeface="Calibri"/>
              </a:rPr>
              <a:t>Customers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RIGHT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JOIN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Orders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C.CustomerId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20" dirty="0">
                <a:latin typeface="Calibri"/>
                <a:cs typeface="Calibri"/>
              </a:rPr>
              <a:t>O.CustomerId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9055" y="1255775"/>
            <a:ext cx="7804784" cy="4231005"/>
            <a:chOff x="829055" y="1255775"/>
            <a:chExt cx="7804784" cy="4231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99" y="1255775"/>
              <a:ext cx="7495032" cy="4230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5151" y="1997963"/>
              <a:ext cx="7792720" cy="480059"/>
            </a:xfrm>
            <a:custGeom>
              <a:avLst/>
              <a:gdLst/>
              <a:ahLst/>
              <a:cxnLst/>
              <a:rect l="l" t="t" r="r" b="b"/>
              <a:pathLst>
                <a:path w="7792720" h="480060">
                  <a:moveTo>
                    <a:pt x="7792211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7792211" y="480060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151" y="1997963"/>
              <a:ext cx="7792720" cy="480059"/>
            </a:xfrm>
            <a:custGeom>
              <a:avLst/>
              <a:gdLst/>
              <a:ahLst/>
              <a:cxnLst/>
              <a:rect l="l" t="t" r="r" b="b"/>
              <a:pathLst>
                <a:path w="7792720" h="480060">
                  <a:moveTo>
                    <a:pt x="0" y="480060"/>
                  </a:moveTo>
                  <a:lnTo>
                    <a:pt x="7792211" y="480060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5151" y="3617975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7792211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7792211" y="478536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151" y="3617975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0" y="478536"/>
                  </a:moveTo>
                  <a:lnTo>
                    <a:pt x="7792211" y="478536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5151" y="4814316"/>
              <a:ext cx="7792720" cy="480059"/>
            </a:xfrm>
            <a:custGeom>
              <a:avLst/>
              <a:gdLst/>
              <a:ahLst/>
              <a:cxnLst/>
              <a:rect l="l" t="t" r="r" b="b"/>
              <a:pathLst>
                <a:path w="7792720" h="480060">
                  <a:moveTo>
                    <a:pt x="7792211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7792211" y="480060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5151" y="4814316"/>
              <a:ext cx="7792720" cy="480059"/>
            </a:xfrm>
            <a:custGeom>
              <a:avLst/>
              <a:gdLst/>
              <a:ahLst/>
              <a:cxnLst/>
              <a:rect l="l" t="t" r="r" b="b"/>
              <a:pathLst>
                <a:path w="7792720" h="480060">
                  <a:moveTo>
                    <a:pt x="0" y="480060"/>
                  </a:moveTo>
                  <a:lnTo>
                    <a:pt x="7792211" y="480060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72794" y="5151526"/>
            <a:ext cx="614934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200" spc="-15" baseline="3787" dirty="0">
                <a:latin typeface="Symbol"/>
                <a:cs typeface="Symbol"/>
              </a:rPr>
              <a:t></a:t>
            </a:r>
            <a:r>
              <a:rPr sz="3200" spc="-5" dirty="0">
                <a:latin typeface="Courier New"/>
                <a:cs typeface="Courier New"/>
              </a:rPr>
              <a:t>COLOU</a:t>
            </a:r>
            <a:r>
              <a:rPr sz="3200" dirty="0">
                <a:latin typeface="Courier New"/>
                <a:cs typeface="Courier New"/>
              </a:rPr>
              <a:t>R</a:t>
            </a:r>
            <a:r>
              <a:rPr sz="3200" spc="-5" dirty="0">
                <a:latin typeface="Courier New"/>
                <a:cs typeface="Courier New"/>
              </a:rPr>
              <a:t>='Red’</a:t>
            </a:r>
            <a:r>
              <a:rPr sz="5400" spc="-7" baseline="9259" dirty="0">
                <a:latin typeface="Courier New"/>
                <a:cs typeface="Courier New"/>
              </a:rPr>
              <a:t>(P</a:t>
            </a:r>
            <a:r>
              <a:rPr sz="5400" spc="7" baseline="9259" dirty="0">
                <a:latin typeface="Courier New"/>
                <a:cs typeface="Courier New"/>
              </a:rPr>
              <a:t>r</a:t>
            </a:r>
            <a:r>
              <a:rPr sz="5400" spc="-7" baseline="9259" dirty="0">
                <a:latin typeface="Courier New"/>
                <a:cs typeface="Courier New"/>
              </a:rPr>
              <a:t>oduc</a:t>
            </a:r>
            <a:r>
              <a:rPr sz="5400" spc="7" baseline="9259" dirty="0">
                <a:latin typeface="Courier New"/>
                <a:cs typeface="Courier New"/>
              </a:rPr>
              <a:t>t</a:t>
            </a:r>
            <a:r>
              <a:rPr sz="5400" baseline="9259" dirty="0">
                <a:latin typeface="Courier New"/>
                <a:cs typeface="Courier New"/>
              </a:rPr>
              <a:t>)</a:t>
            </a:r>
            <a:endParaRPr sz="5400" baseline="9259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922" y="260349"/>
            <a:ext cx="3685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FULL</a:t>
            </a:r>
            <a:r>
              <a:rPr spc="-40" dirty="0"/>
              <a:t> </a:t>
            </a:r>
            <a:r>
              <a:rPr spc="-10" dirty="0"/>
              <a:t>OUTER</a:t>
            </a:r>
            <a:r>
              <a:rPr spc="-4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0833"/>
            <a:ext cx="8261350" cy="2221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when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match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 marL="355600" marR="16383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both tables whether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has been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matched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Combines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both LEFT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RIGHT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2788" y="4038600"/>
            <a:ext cx="3220212" cy="1752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7891" y="4962220"/>
            <a:ext cx="361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urier New"/>
                <a:cs typeface="Courier New"/>
              </a:rPr>
              <a:t>P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914" y="5117693"/>
            <a:ext cx="342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00" spc="10" dirty="0">
                <a:latin typeface="Courier New"/>
                <a:cs typeface="Courier New"/>
              </a:rPr>
              <a:t>P.PNO=SP.PNO</a:t>
            </a:r>
            <a:r>
              <a:rPr sz="6600" spc="15" baseline="15151" dirty="0">
                <a:latin typeface="Courier New"/>
                <a:cs typeface="Courier New"/>
              </a:rPr>
              <a:t>SP</a:t>
            </a:r>
            <a:endParaRPr sz="6600" baseline="15151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944" y="5282184"/>
            <a:ext cx="1027176" cy="3566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217" y="4358919"/>
            <a:ext cx="4846955" cy="2074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FULL </a:t>
            </a:r>
            <a:r>
              <a:rPr sz="2800" spc="-5" dirty="0">
                <a:latin typeface="Calibri"/>
                <a:cs typeface="Calibri"/>
              </a:rPr>
              <a:t>OUTER JOIN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C.CustomerId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O.CustomerId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61544"/>
            <a:ext cx="7048500" cy="38008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354" y="2454424"/>
            <a:ext cx="484632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9385">
              <a:lnSpc>
                <a:spcPct val="120000"/>
              </a:lnSpc>
              <a:spcBef>
                <a:spcPts val="95"/>
              </a:spcBef>
              <a:tabLst>
                <a:tab pos="2426335" algn="l"/>
              </a:tabLst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5" dirty="0">
                <a:latin typeface="Calibri"/>
                <a:cs typeface="Calibri"/>
              </a:rPr>
              <a:t> *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	</a:t>
            </a:r>
            <a:r>
              <a:rPr sz="2800" spc="-20" dirty="0">
                <a:latin typeface="Calibri"/>
                <a:cs typeface="Calibri"/>
              </a:rPr>
              <a:t>Customers </a:t>
            </a:r>
            <a:r>
              <a:rPr sz="2800" spc="-5" dirty="0">
                <a:latin typeface="Calibri"/>
                <a:cs typeface="Calibri"/>
              </a:rPr>
              <a:t>AS 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LEFT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C.CustomerId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O.CustomerId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UNION</a:t>
            </a:r>
            <a:endParaRPr sz="2800">
              <a:latin typeface="Calibri"/>
              <a:cs typeface="Calibri"/>
            </a:endParaRPr>
          </a:p>
          <a:p>
            <a:pPr marL="12700" marR="241300">
              <a:lnSpc>
                <a:spcPct val="120000"/>
              </a:lnSpc>
              <a:tabLst>
                <a:tab pos="2426335" algn="l"/>
              </a:tabLst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5" dirty="0">
                <a:latin typeface="Calibri"/>
                <a:cs typeface="Calibri"/>
              </a:rPr>
              <a:t> *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	</a:t>
            </a:r>
            <a:r>
              <a:rPr sz="2800" spc="-20" dirty="0">
                <a:latin typeface="Calibri"/>
                <a:cs typeface="Calibri"/>
              </a:rPr>
              <a:t>Customers </a:t>
            </a:r>
            <a:r>
              <a:rPr sz="2800" spc="-5" dirty="0">
                <a:latin typeface="Calibri"/>
                <a:cs typeface="Calibri"/>
              </a:rPr>
              <a:t>ASC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RIGHT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C.CustomerId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O.CustomerId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457200"/>
            <a:ext cx="3220211" cy="1828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01597"/>
            <a:ext cx="8114665" cy="446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joined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itself (Unary </a:t>
            </a:r>
            <a:r>
              <a:rPr sz="2600" spc="-5" dirty="0">
                <a:latin typeface="Calibri"/>
                <a:cs typeface="Calibri"/>
              </a:rPr>
              <a:t>relationships), </a:t>
            </a:r>
            <a:r>
              <a:rPr sz="2600" dirty="0">
                <a:latin typeface="Calibri"/>
                <a:cs typeface="Calibri"/>
              </a:rPr>
              <a:t>especially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 the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20" dirty="0">
                <a:latin typeface="Calibri"/>
                <a:cs typeface="Calibri"/>
              </a:rPr>
              <a:t>references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own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 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viewed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 of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5" dirty="0">
                <a:latin typeface="Calibri"/>
                <a:cs typeface="Calibri"/>
              </a:rPr>
              <a:t> copies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Self join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5" dirty="0">
                <a:latin typeface="Calibri"/>
                <a:cs typeface="Calibri"/>
              </a:rPr>
              <a:t>to retrieve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records </a:t>
            </a:r>
            <a:r>
              <a:rPr sz="2600" spc="-10" dirty="0">
                <a:latin typeface="Calibri"/>
                <a:cs typeface="Calibri"/>
              </a:rPr>
              <a:t>having </a:t>
            </a: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similarity</a:t>
            </a:r>
            <a:r>
              <a:rPr sz="2600" dirty="0">
                <a:latin typeface="Calibri"/>
                <a:cs typeface="Calibri"/>
              </a:rPr>
              <a:t> 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15" dirty="0">
                <a:latin typeface="Calibri"/>
                <a:cs typeface="Calibri"/>
              </a:rPr>
              <a:t> records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same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needs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visited </a:t>
            </a:r>
            <a:r>
              <a:rPr sz="2600" dirty="0">
                <a:latin typeface="Calibri"/>
                <a:cs typeface="Calibri"/>
              </a:rPr>
              <a:t>twice.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8173" y="206705"/>
            <a:ext cx="2056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</a:t>
            </a:r>
            <a:r>
              <a:rPr spc="-75" dirty="0"/>
              <a:t> </a:t>
            </a:r>
            <a:r>
              <a:rPr spc="-10" dirty="0"/>
              <a:t>JOIN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867" y="332231"/>
            <a:ext cx="5628132" cy="18242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72689"/>
            <a:ext cx="821753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Calibri"/>
                <a:cs typeface="Calibri"/>
              </a:rPr>
              <a:t>If </a:t>
            </a:r>
            <a:r>
              <a:rPr sz="2600" b="0" spc="-15" dirty="0">
                <a:latin typeface="Calibri"/>
                <a:cs typeface="Calibri"/>
              </a:rPr>
              <a:t>we </a:t>
            </a:r>
            <a:r>
              <a:rPr sz="2600" b="0" spc="-5" dirty="0">
                <a:latin typeface="Calibri"/>
                <a:cs typeface="Calibri"/>
              </a:rPr>
              <a:t>need </a:t>
            </a:r>
            <a:r>
              <a:rPr sz="2600" b="0" spc="-15" dirty="0">
                <a:latin typeface="Calibri"/>
                <a:cs typeface="Calibri"/>
              </a:rPr>
              <a:t>to get </a:t>
            </a:r>
            <a:r>
              <a:rPr sz="2600" b="0" dirty="0">
                <a:latin typeface="Calibri"/>
                <a:cs typeface="Calibri"/>
              </a:rPr>
              <a:t>the </a:t>
            </a:r>
            <a:r>
              <a:rPr sz="2600" b="0" spc="-5" dirty="0">
                <a:latin typeface="Calibri"/>
                <a:cs typeface="Calibri"/>
              </a:rPr>
              <a:t>name of </a:t>
            </a:r>
            <a:r>
              <a:rPr sz="2600" b="0" dirty="0">
                <a:latin typeface="Calibri"/>
                <a:cs typeface="Calibri"/>
              </a:rPr>
              <a:t>the </a:t>
            </a:r>
            <a:r>
              <a:rPr sz="2600" b="0" spc="-10" dirty="0">
                <a:latin typeface="Calibri"/>
                <a:cs typeface="Calibri"/>
              </a:rPr>
              <a:t>Employee </a:t>
            </a:r>
            <a:r>
              <a:rPr sz="2600" b="0" dirty="0">
                <a:latin typeface="Calibri"/>
                <a:cs typeface="Calibri"/>
              </a:rPr>
              <a:t>and </a:t>
            </a:r>
            <a:r>
              <a:rPr sz="2600" b="0" spc="-5" dirty="0">
                <a:latin typeface="Calibri"/>
                <a:cs typeface="Calibri"/>
              </a:rPr>
              <a:t>his Manager </a:t>
            </a:r>
            <a:r>
              <a:rPr sz="2600" b="0" spc="-575" dirty="0">
                <a:latin typeface="Calibri"/>
                <a:cs typeface="Calibri"/>
              </a:rPr>
              <a:t> </a:t>
            </a:r>
            <a:r>
              <a:rPr sz="2600" b="0" spc="-5" dirty="0">
                <a:latin typeface="Calibri"/>
                <a:cs typeface="Calibri"/>
              </a:rPr>
              <a:t>name</a:t>
            </a:r>
            <a:r>
              <a:rPr sz="2600" b="0" spc="-25" dirty="0">
                <a:latin typeface="Calibri"/>
                <a:cs typeface="Calibri"/>
              </a:rPr>
              <a:t> for</a:t>
            </a:r>
            <a:r>
              <a:rPr sz="2600" b="0" spc="-5" dirty="0">
                <a:latin typeface="Calibri"/>
                <a:cs typeface="Calibri"/>
              </a:rPr>
              <a:t> </a:t>
            </a:r>
            <a:r>
              <a:rPr sz="2600" b="0" dirty="0">
                <a:latin typeface="Calibri"/>
                <a:cs typeface="Calibri"/>
              </a:rPr>
              <a:t>each</a:t>
            </a:r>
            <a:r>
              <a:rPr sz="2600" b="0" spc="-15" dirty="0">
                <a:latin typeface="Calibri"/>
                <a:cs typeface="Calibri"/>
              </a:rPr>
              <a:t> </a:t>
            </a:r>
            <a:r>
              <a:rPr sz="2600" b="0" spc="-10" dirty="0">
                <a:latin typeface="Calibri"/>
                <a:cs typeface="Calibri"/>
              </a:rPr>
              <a:t>employee</a:t>
            </a:r>
            <a:r>
              <a:rPr sz="2600" b="0" spc="-30" dirty="0">
                <a:latin typeface="Calibri"/>
                <a:cs typeface="Calibri"/>
              </a:rPr>
              <a:t> </a:t>
            </a:r>
            <a:r>
              <a:rPr sz="2600" b="0" dirty="0">
                <a:latin typeface="Calibri"/>
                <a:cs typeface="Calibri"/>
              </a:rPr>
              <a:t>in the</a:t>
            </a:r>
            <a:r>
              <a:rPr sz="2600" b="0" spc="-25" dirty="0">
                <a:latin typeface="Calibri"/>
                <a:cs typeface="Calibri"/>
              </a:rPr>
              <a:t> </a:t>
            </a:r>
            <a:r>
              <a:rPr sz="2600" b="0" spc="-10" dirty="0">
                <a:latin typeface="Calibri"/>
                <a:cs typeface="Calibri"/>
              </a:rPr>
              <a:t>Employee</a:t>
            </a:r>
            <a:r>
              <a:rPr sz="2600" b="0" spc="-15" dirty="0">
                <a:latin typeface="Calibri"/>
                <a:cs typeface="Calibri"/>
              </a:rPr>
              <a:t> </a:t>
            </a:r>
            <a:r>
              <a:rPr sz="2600" b="0" spc="-3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962400"/>
            <a:ext cx="6124956" cy="2438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961" y="336549"/>
            <a:ext cx="2056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SELF</a:t>
            </a:r>
            <a:r>
              <a:rPr spc="-6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990166"/>
            <a:ext cx="361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urier New"/>
                <a:cs typeface="Courier New"/>
              </a:rPr>
              <a:t>E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0910" y="2145614"/>
            <a:ext cx="6009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00" spc="15" dirty="0">
                <a:latin typeface="Courier New"/>
                <a:cs typeface="Courier New"/>
              </a:rPr>
              <a:t>E.ManagerID=M.EmployeeID</a:t>
            </a:r>
            <a:r>
              <a:rPr sz="2900" spc="40" dirty="0">
                <a:latin typeface="Courier New"/>
                <a:cs typeface="Courier New"/>
              </a:rPr>
              <a:t> </a:t>
            </a:r>
            <a:r>
              <a:rPr sz="6600" baseline="15151" dirty="0">
                <a:latin typeface="Courier New"/>
                <a:cs typeface="Courier New"/>
              </a:rPr>
              <a:t>M</a:t>
            </a:r>
            <a:endParaRPr sz="6600" baseline="15151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2078735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  <a:path w="762000" h="533400">
                <a:moveTo>
                  <a:pt x="0" y="533400"/>
                </a:moveTo>
                <a:lnTo>
                  <a:pt x="762000" y="0"/>
                </a:lnTo>
              </a:path>
              <a:path w="762000" h="533400">
                <a:moveTo>
                  <a:pt x="0" y="0"/>
                </a:moveTo>
                <a:lnTo>
                  <a:pt x="0" y="533400"/>
                </a:lnTo>
              </a:path>
              <a:path w="762000" h="533400">
                <a:moveTo>
                  <a:pt x="762000" y="0"/>
                </a:moveTo>
                <a:lnTo>
                  <a:pt x="7620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3558057"/>
            <a:ext cx="751713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>
              <a:lnSpc>
                <a:spcPct val="1179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E.EmployeeId,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E.Name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'Employee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Name',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M.Name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‘Manager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Name'</a:t>
            </a:r>
            <a:endParaRPr sz="2800">
              <a:latin typeface="Calibri"/>
              <a:cs typeface="Calibri"/>
            </a:endParaRPr>
          </a:p>
          <a:p>
            <a:pPr marL="12700" marR="4396740">
              <a:lnSpc>
                <a:spcPct val="117900"/>
              </a:lnSpc>
            </a:pP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5" dirty="0">
                <a:latin typeface="Calibri"/>
                <a:cs typeface="Calibri"/>
              </a:rPr>
              <a:t>AS 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r>
              <a:rPr sz="2800" spc="-15" dirty="0">
                <a:latin typeface="Calibri"/>
                <a:cs typeface="Calibri"/>
              </a:rPr>
              <a:t> Employee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E.ManagerId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M.EmployeeId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461" y="336549"/>
            <a:ext cx="1676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Product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8207375" cy="351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possible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combinations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107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Produces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Cartesian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product</a:t>
            </a:r>
            <a:r>
              <a:rPr sz="2600" b="1" spc="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involved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20764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size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Cartesian </a:t>
            </a:r>
            <a:r>
              <a:rPr sz="2600" spc="-10" dirty="0">
                <a:latin typeface="Calibri"/>
                <a:cs typeface="Calibri"/>
              </a:rPr>
              <a:t>product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5" dirty="0">
                <a:latin typeface="Calibri"/>
                <a:cs typeface="Calibri"/>
              </a:rPr>
              <a:t>number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multiplied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number of </a:t>
            </a:r>
            <a:r>
              <a:rPr sz="2600" spc="-25" dirty="0">
                <a:latin typeface="Calibri"/>
                <a:cs typeface="Calibri"/>
              </a:rPr>
              <a:t>rows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second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4615" y="4964683"/>
            <a:ext cx="15417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libri"/>
                <a:cs typeface="Calibri"/>
              </a:rPr>
              <a:t>A</a:t>
            </a:r>
            <a:r>
              <a:rPr sz="5400" spc="-40" dirty="0">
                <a:latin typeface="Calibri"/>
                <a:cs typeface="Calibri"/>
              </a:rPr>
              <a:t> </a:t>
            </a:r>
            <a:r>
              <a:rPr sz="6600" dirty="0">
                <a:latin typeface="Calibri"/>
                <a:cs typeface="Calibri"/>
              </a:rPr>
              <a:t>X</a:t>
            </a:r>
            <a:r>
              <a:rPr sz="6600" spc="-325" dirty="0">
                <a:latin typeface="Calibri"/>
                <a:cs typeface="Calibri"/>
              </a:rPr>
              <a:t> </a:t>
            </a:r>
            <a:r>
              <a:rPr sz="5400" dirty="0"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169163"/>
            <a:ext cx="8346948" cy="6231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228600"/>
            <a:ext cx="8854440" cy="6071870"/>
            <a:chOff x="152400" y="228600"/>
            <a:chExt cx="8854440" cy="6071870"/>
          </a:xfrm>
        </p:grpSpPr>
        <p:sp>
          <p:nvSpPr>
            <p:cNvPr id="3" name="object 3"/>
            <p:cNvSpPr/>
            <p:nvPr/>
          </p:nvSpPr>
          <p:spPr>
            <a:xfrm>
              <a:off x="305562" y="1067561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28600"/>
              <a:ext cx="8854440" cy="60716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51828" y="2602814"/>
            <a:ext cx="257810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Calibri"/>
                <a:cs typeface="Calibri"/>
              </a:rPr>
              <a:t>SELECT</a:t>
            </a:r>
            <a:r>
              <a:rPr sz="2600" b="0" spc="-55" dirty="0">
                <a:latin typeface="Calibri"/>
                <a:cs typeface="Calibri"/>
              </a:rPr>
              <a:t> </a:t>
            </a:r>
            <a:r>
              <a:rPr sz="2600" b="0" dirty="0">
                <a:latin typeface="Calibri"/>
                <a:cs typeface="Calibri"/>
              </a:rPr>
              <a:t>*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992505" algn="l"/>
              </a:tabLst>
            </a:pPr>
            <a:r>
              <a:rPr sz="2600" b="0" spc="-5" dirty="0">
                <a:latin typeface="Calibri"/>
                <a:cs typeface="Calibri"/>
              </a:rPr>
              <a:t>FROM	</a:t>
            </a:r>
            <a:r>
              <a:rPr sz="2600" b="0" spc="-15" dirty="0">
                <a:latin typeface="Calibri"/>
                <a:cs typeface="Calibri"/>
              </a:rPr>
              <a:t>Customers </a:t>
            </a:r>
            <a:r>
              <a:rPr sz="2600" b="0" spc="-10" dirty="0">
                <a:latin typeface="Calibri"/>
                <a:cs typeface="Calibri"/>
              </a:rPr>
              <a:t> </a:t>
            </a:r>
            <a:r>
              <a:rPr sz="2600" b="0" spc="-5" dirty="0">
                <a:latin typeface="Calibri"/>
                <a:cs typeface="Calibri"/>
              </a:rPr>
              <a:t>CROSS</a:t>
            </a:r>
            <a:r>
              <a:rPr sz="2600" b="0" spc="-45" dirty="0">
                <a:latin typeface="Calibri"/>
                <a:cs typeface="Calibri"/>
              </a:rPr>
              <a:t> </a:t>
            </a:r>
            <a:r>
              <a:rPr sz="2600" b="0" dirty="0">
                <a:latin typeface="Calibri"/>
                <a:cs typeface="Calibri"/>
              </a:rPr>
              <a:t>JOIN</a:t>
            </a:r>
            <a:r>
              <a:rPr sz="2600" b="0" spc="-60" dirty="0">
                <a:latin typeface="Calibri"/>
                <a:cs typeface="Calibri"/>
              </a:rPr>
              <a:t> </a:t>
            </a:r>
            <a:r>
              <a:rPr sz="2600" b="0" spc="-15" dirty="0">
                <a:latin typeface="Calibri"/>
                <a:cs typeface="Calibri"/>
              </a:rPr>
              <a:t>Orders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158" y="336549"/>
            <a:ext cx="1967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67408"/>
            <a:ext cx="7908290" cy="49809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 </a:t>
            </a:r>
            <a:r>
              <a:rPr sz="2600" spc="-5" dirty="0">
                <a:latin typeface="Calibri"/>
                <a:cs typeface="Calibri"/>
              </a:rPr>
              <a:t>dividend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5" dirty="0">
                <a:latin typeface="Calibri"/>
                <a:cs typeface="Calibri"/>
              </a:rPr>
              <a:t>relate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b="1" spc="-5" dirty="0">
                <a:solidFill>
                  <a:srgbClr val="1E1C11"/>
                </a:solidFill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specified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divisor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65"/>
              </a:spcBef>
              <a:tabLst>
                <a:tab pos="3272790" algn="l"/>
              </a:tabLst>
            </a:pPr>
            <a:r>
              <a:rPr sz="4800" b="1" dirty="0">
                <a:latin typeface="Courier New"/>
                <a:cs typeface="Courier New"/>
              </a:rPr>
              <a:t>A</a:t>
            </a:r>
            <a:r>
              <a:rPr sz="4800" b="1" spc="-15" dirty="0">
                <a:latin typeface="Courier New"/>
                <a:cs typeface="Courier New"/>
              </a:rPr>
              <a:t> </a:t>
            </a:r>
            <a:r>
              <a:rPr sz="4800" dirty="0">
                <a:latin typeface="Symbol"/>
                <a:cs typeface="Symbol"/>
              </a:rPr>
              <a:t></a:t>
            </a:r>
            <a:r>
              <a:rPr sz="4800" dirty="0">
                <a:latin typeface="Times New Roman"/>
                <a:cs typeface="Times New Roman"/>
              </a:rPr>
              <a:t>	</a:t>
            </a:r>
            <a:r>
              <a:rPr sz="4800" b="1" dirty="0">
                <a:latin typeface="Courier New"/>
                <a:cs typeface="Courier New"/>
              </a:rPr>
              <a:t>B</a:t>
            </a:r>
            <a:endParaRPr sz="4800">
              <a:latin typeface="Courier New"/>
              <a:cs typeface="Courier New"/>
            </a:endParaRPr>
          </a:p>
          <a:p>
            <a:pPr marL="355600" marR="3689350" algn="just">
              <a:lnSpc>
                <a:spcPct val="111000"/>
              </a:lnSpc>
              <a:spcBef>
                <a:spcPts val="4044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Z =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no of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tuples in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relation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 </a:t>
            </a:r>
            <a:r>
              <a:rPr sz="2600" spc="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X</a:t>
            </a:r>
            <a:r>
              <a:rPr sz="2600" spc="-2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=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no</a:t>
            </a:r>
            <a:r>
              <a:rPr sz="2600" spc="-1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tuples</a:t>
            </a:r>
            <a:r>
              <a:rPr sz="2600" spc="-3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in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relation</a:t>
            </a:r>
            <a:r>
              <a:rPr sz="2600" spc="57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B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X &lt;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Z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Calibri"/>
              <a:cs typeface="Calibri"/>
            </a:endParaRPr>
          </a:p>
          <a:p>
            <a:pPr marL="355600" marR="87630" indent="-342900" algn="just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For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 tuple </a:t>
            </a:r>
            <a:r>
              <a:rPr sz="2600" spc="25" dirty="0">
                <a:solidFill>
                  <a:srgbClr val="1E1C11"/>
                </a:solidFill>
                <a:latin typeface="Calibri"/>
                <a:cs typeface="Calibri"/>
              </a:rPr>
              <a:t>‘t’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appear in the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result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of the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division,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the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E1C11"/>
                </a:solidFill>
                <a:latin typeface="Calibri"/>
                <a:cs typeface="Calibri"/>
              </a:rPr>
              <a:t>value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in </a:t>
            </a:r>
            <a:r>
              <a:rPr sz="2600" spc="25" dirty="0">
                <a:solidFill>
                  <a:srgbClr val="1E1C11"/>
                </a:solidFill>
                <a:latin typeface="Calibri"/>
                <a:cs typeface="Calibri"/>
              </a:rPr>
              <a:t>‘t’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must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appear in </a:t>
            </a:r>
            <a:r>
              <a:rPr sz="2600" spc="-105" dirty="0">
                <a:solidFill>
                  <a:srgbClr val="1E1C11"/>
                </a:solidFill>
                <a:latin typeface="Calibri"/>
                <a:cs typeface="Calibri"/>
              </a:rPr>
              <a:t>‘A’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in </a:t>
            </a:r>
            <a:r>
              <a:rPr sz="2600" spc="-10" dirty="0">
                <a:solidFill>
                  <a:srgbClr val="1E1C11"/>
                </a:solidFill>
                <a:latin typeface="Calibri"/>
                <a:cs typeface="Calibri"/>
              </a:rPr>
              <a:t>combination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with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every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tuple</a:t>
            </a:r>
            <a:r>
              <a:rPr sz="2600" spc="-2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in </a:t>
            </a:r>
            <a:r>
              <a:rPr sz="2600" spc="-65" dirty="0">
                <a:solidFill>
                  <a:srgbClr val="1E1C11"/>
                </a:solidFill>
                <a:latin typeface="Calibri"/>
                <a:cs typeface="Calibri"/>
              </a:rPr>
              <a:t>‘B’.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366" y="336549"/>
            <a:ext cx="321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15" dirty="0"/>
              <a:t>Restriction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36294" y="1536014"/>
            <a:ext cx="537845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1700" spc="-7" baseline="3917" dirty="0">
                <a:latin typeface="Symbol"/>
                <a:cs typeface="Symbol"/>
              </a:rPr>
              <a:t></a:t>
            </a:r>
            <a:r>
              <a:rPr sz="2850" dirty="0">
                <a:latin typeface="Courier New"/>
                <a:cs typeface="Courier New"/>
              </a:rPr>
              <a:t>COLOU</a:t>
            </a:r>
            <a:r>
              <a:rPr sz="2850" spc="5" dirty="0">
                <a:latin typeface="Courier New"/>
                <a:cs typeface="Courier New"/>
              </a:rPr>
              <a:t>R</a:t>
            </a:r>
            <a:r>
              <a:rPr sz="2850" spc="15" dirty="0">
                <a:latin typeface="Courier New"/>
                <a:cs typeface="Courier New"/>
              </a:rPr>
              <a:t>=</a:t>
            </a:r>
            <a:r>
              <a:rPr sz="2850" spc="5" dirty="0">
                <a:latin typeface="Courier New"/>
                <a:cs typeface="Courier New"/>
              </a:rPr>
              <a:t>'R</a:t>
            </a:r>
            <a:r>
              <a:rPr sz="2850" spc="15" dirty="0">
                <a:latin typeface="Courier New"/>
                <a:cs typeface="Courier New"/>
              </a:rPr>
              <a:t>e</a:t>
            </a:r>
            <a:r>
              <a:rPr sz="2850" spc="5" dirty="0">
                <a:latin typeface="Courier New"/>
                <a:cs typeface="Courier New"/>
              </a:rPr>
              <a:t>d</a:t>
            </a:r>
            <a:r>
              <a:rPr sz="2850" spc="15" dirty="0">
                <a:latin typeface="Courier New"/>
                <a:cs typeface="Courier New"/>
              </a:rPr>
              <a:t>’</a:t>
            </a:r>
            <a:r>
              <a:rPr sz="4500" spc="-7" baseline="10185" dirty="0">
                <a:latin typeface="Courier New"/>
                <a:cs typeface="Courier New"/>
              </a:rPr>
              <a:t>(Produc</a:t>
            </a:r>
            <a:r>
              <a:rPr sz="4500" baseline="10185" dirty="0">
                <a:latin typeface="Courier New"/>
                <a:cs typeface="Courier New"/>
              </a:rPr>
              <a:t>t)</a:t>
            </a:r>
            <a:endParaRPr sz="4500" baseline="10185">
              <a:latin typeface="Courier New"/>
              <a:cs typeface="Courier New"/>
            </a:endParaRPr>
          </a:p>
          <a:p>
            <a:pPr marL="154305">
              <a:lnSpc>
                <a:spcPct val="100000"/>
              </a:lnSpc>
              <a:spcBef>
                <a:spcPts val="812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543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</a:t>
            </a:r>
            <a:endParaRPr sz="2800">
              <a:latin typeface="Calibri"/>
              <a:cs typeface="Calibri"/>
            </a:endParaRPr>
          </a:p>
          <a:p>
            <a:pPr marL="154305">
              <a:lnSpc>
                <a:spcPct val="100000"/>
              </a:lnSpc>
              <a:spcBef>
                <a:spcPts val="560"/>
              </a:spcBef>
            </a:pPr>
            <a:r>
              <a:rPr sz="2800" b="1" spc="-10" dirty="0">
                <a:latin typeface="Calibri"/>
                <a:cs typeface="Calibri"/>
              </a:rPr>
              <a:t>WHERE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colour</a:t>
            </a:r>
            <a:r>
              <a:rPr sz="2800" b="1" spc="-5" dirty="0">
                <a:latin typeface="Calibri"/>
                <a:cs typeface="Calibri"/>
              </a:rPr>
              <a:t> = </a:t>
            </a:r>
            <a:r>
              <a:rPr sz="2800" b="1" spc="-15" dirty="0">
                <a:latin typeface="Calibri"/>
                <a:cs typeface="Calibri"/>
              </a:rPr>
              <a:t>'Red’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4" y="91439"/>
            <a:ext cx="684276" cy="7894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7983" y="170815"/>
            <a:ext cx="240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E1C11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6748" y="91439"/>
            <a:ext cx="848868" cy="7894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45663" y="170815"/>
            <a:ext cx="405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E1C11"/>
                </a:solidFill>
                <a:latin typeface="Calibri"/>
                <a:cs typeface="Calibri"/>
              </a:rPr>
              <a:t>B1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7844" y="91439"/>
            <a:ext cx="848868" cy="7894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57013" y="170815"/>
            <a:ext cx="405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E1C11"/>
                </a:solidFill>
                <a:latin typeface="Calibri"/>
                <a:cs typeface="Calibri"/>
              </a:rPr>
              <a:t>B2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85659" y="91439"/>
            <a:ext cx="848868" cy="7894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5209" y="170815"/>
            <a:ext cx="405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E1C11"/>
                </a:solidFill>
                <a:latin typeface="Calibri"/>
                <a:cs typeface="Calibri"/>
              </a:rPr>
              <a:t>B3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4312" y="671512"/>
          <a:ext cx="2024380" cy="521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PNO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60611" y="747712"/>
          <a:ext cx="97853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PNO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874898" y="761961"/>
            <a:ext cx="935355" cy="518795"/>
          </a:xfrm>
          <a:custGeom>
            <a:avLst/>
            <a:gdLst/>
            <a:ahLst/>
            <a:cxnLst/>
            <a:rect l="l" t="t" r="r" b="b"/>
            <a:pathLst>
              <a:path w="935354" h="518794">
                <a:moveTo>
                  <a:pt x="935037" y="0"/>
                </a:moveTo>
                <a:lnTo>
                  <a:pt x="0" y="0"/>
                </a:lnTo>
                <a:lnTo>
                  <a:pt x="0" y="518325"/>
                </a:lnTo>
                <a:lnTo>
                  <a:pt x="935037" y="518325"/>
                </a:lnTo>
                <a:lnTo>
                  <a:pt x="93503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918011" y="747712"/>
          <a:ext cx="1033780" cy="180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PNO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932298" y="762000"/>
            <a:ext cx="990600" cy="593725"/>
          </a:xfrm>
          <a:custGeom>
            <a:avLst/>
            <a:gdLst/>
            <a:ahLst/>
            <a:cxnLst/>
            <a:rect l="l" t="t" r="r" b="b"/>
            <a:pathLst>
              <a:path w="990600" h="593725">
                <a:moveTo>
                  <a:pt x="990600" y="0"/>
                </a:moveTo>
                <a:lnTo>
                  <a:pt x="0" y="0"/>
                </a:lnTo>
                <a:lnTo>
                  <a:pt x="0" y="593725"/>
                </a:lnTo>
                <a:lnTo>
                  <a:pt x="990600" y="593725"/>
                </a:lnTo>
                <a:lnTo>
                  <a:pt x="9906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996112" y="823912"/>
          <a:ext cx="1109980" cy="210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PNO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3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7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87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286000" y="3162299"/>
            <a:ext cx="6248400" cy="76200"/>
          </a:xfrm>
          <a:custGeom>
            <a:avLst/>
            <a:gdLst/>
            <a:ahLst/>
            <a:cxnLst/>
            <a:rect l="l" t="t" r="r" b="b"/>
            <a:pathLst>
              <a:path w="6248400" h="76200">
                <a:moveTo>
                  <a:pt x="6248400" y="63500"/>
                </a:moveTo>
                <a:lnTo>
                  <a:pt x="0" y="63500"/>
                </a:lnTo>
                <a:lnTo>
                  <a:pt x="0" y="76200"/>
                </a:lnTo>
                <a:lnTo>
                  <a:pt x="6248400" y="76200"/>
                </a:lnTo>
                <a:lnTo>
                  <a:pt x="6248400" y="63500"/>
                </a:lnTo>
                <a:close/>
              </a:path>
              <a:path w="6248400" h="76200">
                <a:moveTo>
                  <a:pt x="6248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248400" y="50800"/>
                </a:lnTo>
                <a:lnTo>
                  <a:pt x="6248400" y="25400"/>
                </a:lnTo>
                <a:close/>
              </a:path>
              <a:path w="6248400" h="76200">
                <a:moveTo>
                  <a:pt x="6248400" y="0"/>
                </a:moveTo>
                <a:lnTo>
                  <a:pt x="0" y="0"/>
                </a:lnTo>
                <a:lnTo>
                  <a:pt x="0" y="12700"/>
                </a:lnTo>
                <a:lnTo>
                  <a:pt x="6248400" y="12700"/>
                </a:lnTo>
                <a:lnTo>
                  <a:pt x="6248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74975" y="3304743"/>
            <a:ext cx="88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A/B1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805112" y="3948112"/>
          <a:ext cx="1262380" cy="261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880228" y="3304743"/>
            <a:ext cx="88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A/B2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62512" y="3948112"/>
          <a:ext cx="1109980" cy="158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258050" y="3304743"/>
            <a:ext cx="88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A/B3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996112" y="4024312"/>
          <a:ext cx="1262380" cy="109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Example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229" y="2614421"/>
            <a:ext cx="4019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Symbol"/>
                <a:cs typeface="Symbol"/>
              </a:rPr>
              <a:t></a:t>
            </a:r>
            <a:endParaRPr sz="5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8064" y="2645105"/>
            <a:ext cx="304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408" y="2209800"/>
            <a:ext cx="1078991" cy="15971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2286000"/>
            <a:ext cx="1982724" cy="31074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1803" y="2263139"/>
            <a:ext cx="1034796" cy="11186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45994" y="4358766"/>
            <a:ext cx="57467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"Which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supplier(s)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supplies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ALL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products?"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3406" y="1595374"/>
            <a:ext cx="304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4271" y="1616201"/>
            <a:ext cx="304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973" y="336549"/>
            <a:ext cx="2625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75" dirty="0"/>
              <a:t> </a:t>
            </a:r>
            <a:r>
              <a:rPr spc="-5" dirty="0"/>
              <a:t>Division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8631" y="1363978"/>
            <a:ext cx="4919345" cy="47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9235">
              <a:lnSpc>
                <a:spcPct val="1101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Sno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A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A1</a:t>
            </a:r>
            <a:endParaRPr sz="2800">
              <a:latin typeface="Courier New"/>
              <a:cs typeface="Courier New"/>
            </a:endParaRPr>
          </a:p>
          <a:p>
            <a:pPr marL="12700" marR="1492885">
              <a:lnSpc>
                <a:spcPts val="3700"/>
              </a:lnSpc>
              <a:spcBef>
                <a:spcPts val="175"/>
              </a:spcBef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NOT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EXISTS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(SELECT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endParaRPr sz="28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B</a:t>
            </a:r>
            <a:endParaRPr sz="2800">
              <a:latin typeface="Courier New"/>
              <a:cs typeface="Courier New"/>
            </a:endParaRPr>
          </a:p>
          <a:p>
            <a:pPr marL="226060" marR="1281430">
              <a:lnSpc>
                <a:spcPts val="3700"/>
              </a:lnSpc>
              <a:spcBef>
                <a:spcPts val="175"/>
              </a:spcBef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NOT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EXISTS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(SELECT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A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A2</a:t>
            </a:r>
            <a:endParaRPr sz="2800">
              <a:latin typeface="Courier New"/>
              <a:cs typeface="Courier New"/>
            </a:endParaRPr>
          </a:p>
          <a:p>
            <a:pPr marL="439420" marR="5080">
              <a:lnSpc>
                <a:spcPts val="37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A1.Sno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A2.Sno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A2.Pno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B.Pno))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" y="228600"/>
            <a:ext cx="9006840" cy="3112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8140" y="4642815"/>
            <a:ext cx="48602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latin typeface="Symbol"/>
                <a:cs typeface="Symbol"/>
              </a:rPr>
              <a:t></a:t>
            </a:r>
            <a:r>
              <a:rPr sz="4800" spc="-7" baseline="-10416" dirty="0">
                <a:latin typeface="Courier New"/>
                <a:cs typeface="Courier New"/>
              </a:rPr>
              <a:t>Dno=</a:t>
            </a:r>
            <a:r>
              <a:rPr sz="4800" baseline="-10416" dirty="0">
                <a:latin typeface="Courier New"/>
                <a:cs typeface="Courier New"/>
              </a:rPr>
              <a:t>5</a:t>
            </a:r>
            <a:r>
              <a:rPr sz="4800" spc="-1147" baseline="-10416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(Employee)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870828" y="4536719"/>
            <a:ext cx="2418080" cy="15481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064" y="3679647"/>
            <a:ext cx="78162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4541" y="336549"/>
            <a:ext cx="1918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Exercises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162939"/>
            <a:ext cx="40627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dirty="0">
                <a:latin typeface="Symbol"/>
                <a:cs typeface="Symbol"/>
              </a:rPr>
              <a:t></a:t>
            </a:r>
            <a:r>
              <a:rPr sz="7200" b="0" spc="-109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omic Sans MS"/>
                <a:cs typeface="Comic Sans MS"/>
              </a:rPr>
              <a:t>S</a:t>
            </a:r>
            <a:r>
              <a:rPr sz="2400" b="0" spc="5" dirty="0">
                <a:latin typeface="Comic Sans MS"/>
                <a:cs typeface="Comic Sans MS"/>
              </a:rPr>
              <a:t>e</a:t>
            </a:r>
            <a:r>
              <a:rPr sz="2400" b="0" spc="-5" dirty="0">
                <a:latin typeface="Comic Sans MS"/>
                <a:cs typeface="Comic Sans MS"/>
              </a:rPr>
              <a:t>x=</a:t>
            </a:r>
            <a:r>
              <a:rPr sz="2400" b="0" dirty="0">
                <a:latin typeface="Comic Sans MS"/>
                <a:cs typeface="Comic Sans MS"/>
              </a:rPr>
              <a:t>M</a:t>
            </a:r>
            <a:r>
              <a:rPr sz="2400" b="0" spc="-15" dirty="0">
                <a:latin typeface="Comic Sans MS"/>
                <a:cs typeface="Comic Sans MS"/>
              </a:rPr>
              <a:t> </a:t>
            </a:r>
            <a:r>
              <a:rPr sz="3600" b="0" spc="-5" dirty="0">
                <a:latin typeface="Comic Sans MS"/>
                <a:cs typeface="Comic Sans MS"/>
              </a:rPr>
              <a:t>(Employ</a:t>
            </a:r>
            <a:r>
              <a:rPr sz="3600" b="0" spc="-15" dirty="0">
                <a:latin typeface="Comic Sans MS"/>
                <a:cs typeface="Comic Sans MS"/>
              </a:rPr>
              <a:t>e</a:t>
            </a:r>
            <a:r>
              <a:rPr sz="3600" b="0" dirty="0">
                <a:latin typeface="Comic Sans MS"/>
                <a:cs typeface="Comic Sans MS"/>
              </a:rPr>
              <a:t>e)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25"/>
              </a:spcBef>
            </a:pPr>
            <a:r>
              <a:rPr sz="7200" dirty="0">
                <a:latin typeface="Symbol"/>
                <a:cs typeface="Symbol"/>
              </a:rPr>
              <a:t></a:t>
            </a:r>
            <a:r>
              <a:rPr spc="-5" dirty="0"/>
              <a:t>(Salar</a:t>
            </a:r>
            <a:r>
              <a:rPr spc="-10" dirty="0"/>
              <a:t>y</a:t>
            </a:r>
            <a:r>
              <a:rPr spc="-5" dirty="0"/>
              <a:t>&gt;3000</a:t>
            </a:r>
            <a:r>
              <a:rPr dirty="0"/>
              <a:t>0</a:t>
            </a:r>
            <a:r>
              <a:rPr spc="-30" dirty="0"/>
              <a:t> </a:t>
            </a:r>
            <a:r>
              <a:rPr dirty="0"/>
              <a:t>and </a:t>
            </a:r>
            <a:r>
              <a:rPr spc="-5" dirty="0"/>
              <a:t>Sex=F</a:t>
            </a:r>
            <a:r>
              <a:rPr dirty="0"/>
              <a:t>)</a:t>
            </a:r>
            <a:r>
              <a:rPr spc="130" dirty="0"/>
              <a:t> </a:t>
            </a:r>
            <a:r>
              <a:rPr sz="3600" spc="-5" dirty="0"/>
              <a:t>(Em</a:t>
            </a:r>
            <a:r>
              <a:rPr sz="3600" spc="-15" dirty="0"/>
              <a:t>p</a:t>
            </a:r>
            <a:r>
              <a:rPr sz="3600" dirty="0"/>
              <a:t>loye</a:t>
            </a:r>
            <a:r>
              <a:rPr sz="3600" spc="-15" dirty="0"/>
              <a:t>e</a:t>
            </a:r>
            <a:r>
              <a:rPr sz="3600" dirty="0"/>
              <a:t>)</a:t>
            </a:r>
            <a:endParaRPr sz="3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7200" dirty="0">
                <a:latin typeface="Symbol"/>
                <a:cs typeface="Symbol"/>
              </a:rPr>
              <a:t></a:t>
            </a:r>
            <a:r>
              <a:rPr spc="-5" dirty="0"/>
              <a:t>(dno=</a:t>
            </a:r>
            <a:r>
              <a:rPr dirty="0"/>
              <a:t>4</a:t>
            </a:r>
            <a:r>
              <a:rPr spc="-5" dirty="0"/>
              <a:t> </a:t>
            </a:r>
            <a:r>
              <a:rPr dirty="0"/>
              <a:t>and s</a:t>
            </a:r>
            <a:r>
              <a:rPr spc="-10" dirty="0"/>
              <a:t>a</a:t>
            </a:r>
            <a:r>
              <a:rPr dirty="0"/>
              <a:t>lary</a:t>
            </a:r>
            <a:r>
              <a:rPr spc="-10" dirty="0"/>
              <a:t>&gt;</a:t>
            </a:r>
            <a:r>
              <a:rPr spc="-5" dirty="0"/>
              <a:t>25000</a:t>
            </a:r>
            <a:r>
              <a:rPr dirty="0"/>
              <a:t>)</a:t>
            </a:r>
            <a:r>
              <a:rPr spc="-15" dirty="0"/>
              <a:t> </a:t>
            </a:r>
            <a:r>
              <a:rPr dirty="0"/>
              <a:t>or </a:t>
            </a:r>
            <a:r>
              <a:rPr sz="3600" spc="-5" dirty="0"/>
              <a:t>(Em</a:t>
            </a:r>
            <a:r>
              <a:rPr sz="3600" spc="-15" dirty="0"/>
              <a:t>p</a:t>
            </a:r>
            <a:r>
              <a:rPr sz="3600" dirty="0"/>
              <a:t>loye</a:t>
            </a:r>
            <a:r>
              <a:rPr sz="3600" spc="-15" dirty="0"/>
              <a:t>e</a:t>
            </a:r>
            <a:r>
              <a:rPr sz="3600" dirty="0"/>
              <a:t>)</a:t>
            </a:r>
            <a:endParaRPr sz="3600">
              <a:latin typeface="Symbol"/>
              <a:cs typeface="Symbol"/>
            </a:endParaRPr>
          </a:p>
          <a:p>
            <a:pPr marL="499109">
              <a:lnSpc>
                <a:spcPct val="100000"/>
              </a:lnSpc>
              <a:spcBef>
                <a:spcPts val="560"/>
              </a:spcBef>
            </a:pPr>
            <a:r>
              <a:rPr spc="-5" dirty="0"/>
              <a:t>(dno=5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salary&gt;30000)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953" y="336549"/>
            <a:ext cx="2186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Projection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07007"/>
            <a:ext cx="7917815" cy="357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Select certain fields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discard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other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  <a:spcBef>
                <a:spcPts val="207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Syntax</a:t>
            </a:r>
            <a:endParaRPr sz="2800">
              <a:latin typeface="Comic Sans MS"/>
              <a:cs typeface="Comic Sans MS"/>
            </a:endParaRPr>
          </a:p>
          <a:p>
            <a:pPr marL="454659">
              <a:lnSpc>
                <a:spcPct val="100000"/>
              </a:lnSpc>
              <a:spcBef>
                <a:spcPts val="2705"/>
              </a:spcBef>
            </a:pPr>
            <a:r>
              <a:rPr sz="6000" spc="-5" dirty="0">
                <a:latin typeface="Symbol"/>
                <a:cs typeface="Symbol"/>
              </a:rPr>
              <a:t></a:t>
            </a:r>
            <a:r>
              <a:rPr sz="2200" spc="-10" dirty="0">
                <a:latin typeface="Comic Sans MS"/>
                <a:cs typeface="Comic Sans MS"/>
              </a:rPr>
              <a:t>&lt;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ttribut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list</a:t>
            </a:r>
            <a:r>
              <a:rPr sz="2800" spc="-5" dirty="0">
                <a:latin typeface="Comic Sans MS"/>
                <a:cs typeface="Comic Sans MS"/>
              </a:rPr>
              <a:t>&gt; </a:t>
            </a:r>
            <a:r>
              <a:rPr sz="2800" spc="-10" dirty="0">
                <a:latin typeface="Comic Sans MS"/>
                <a:cs typeface="Comic Sans MS"/>
              </a:rPr>
              <a:t>(&lt;r</a:t>
            </a:r>
            <a:r>
              <a:rPr sz="2800" dirty="0">
                <a:latin typeface="Comic Sans MS"/>
                <a:cs typeface="Comic Sans MS"/>
              </a:rPr>
              <a:t>e</a:t>
            </a:r>
            <a:r>
              <a:rPr sz="2800" spc="-5" dirty="0">
                <a:latin typeface="Comic Sans MS"/>
                <a:cs typeface="Comic Sans MS"/>
              </a:rPr>
              <a:t>lation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name&gt;)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01267" y="1066800"/>
            <a:ext cx="7495540" cy="4231005"/>
            <a:chOff x="1001267" y="1066800"/>
            <a:chExt cx="7495540" cy="42310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267" y="1066800"/>
              <a:ext cx="7495032" cy="4230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5707" y="1103376"/>
              <a:ext cx="1320165" cy="4150360"/>
            </a:xfrm>
            <a:custGeom>
              <a:avLst/>
              <a:gdLst/>
              <a:ahLst/>
              <a:cxnLst/>
              <a:rect l="l" t="t" r="r" b="b"/>
              <a:pathLst>
                <a:path w="1320164" h="4150360">
                  <a:moveTo>
                    <a:pt x="1319783" y="0"/>
                  </a:moveTo>
                  <a:lnTo>
                    <a:pt x="0" y="0"/>
                  </a:lnTo>
                  <a:lnTo>
                    <a:pt x="0" y="4149852"/>
                  </a:lnTo>
                  <a:lnTo>
                    <a:pt x="1319783" y="4149852"/>
                  </a:lnTo>
                  <a:lnTo>
                    <a:pt x="1319783" y="0"/>
                  </a:lnTo>
                  <a:close/>
                </a:path>
              </a:pathLst>
            </a:custGeom>
            <a:solidFill>
              <a:srgbClr val="7E7E7E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5707" y="1103376"/>
              <a:ext cx="1320165" cy="4150360"/>
            </a:xfrm>
            <a:custGeom>
              <a:avLst/>
              <a:gdLst/>
              <a:ahLst/>
              <a:cxnLst/>
              <a:rect l="l" t="t" r="r" b="b"/>
              <a:pathLst>
                <a:path w="1320164" h="4150360">
                  <a:moveTo>
                    <a:pt x="0" y="4149852"/>
                  </a:moveTo>
                  <a:lnTo>
                    <a:pt x="1319783" y="4149852"/>
                  </a:lnTo>
                  <a:lnTo>
                    <a:pt x="1319783" y="0"/>
                  </a:lnTo>
                  <a:lnTo>
                    <a:pt x="0" y="0"/>
                  </a:lnTo>
                  <a:lnTo>
                    <a:pt x="0" y="41498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6976" y="1080516"/>
              <a:ext cx="1321435" cy="4151629"/>
            </a:xfrm>
            <a:custGeom>
              <a:avLst/>
              <a:gdLst/>
              <a:ahLst/>
              <a:cxnLst/>
              <a:rect l="l" t="t" r="r" b="b"/>
              <a:pathLst>
                <a:path w="1321434" h="4151629">
                  <a:moveTo>
                    <a:pt x="1321307" y="0"/>
                  </a:moveTo>
                  <a:lnTo>
                    <a:pt x="0" y="0"/>
                  </a:lnTo>
                  <a:lnTo>
                    <a:pt x="0" y="4151376"/>
                  </a:lnTo>
                  <a:lnTo>
                    <a:pt x="1321307" y="4151376"/>
                  </a:lnTo>
                  <a:lnTo>
                    <a:pt x="1321307" y="0"/>
                  </a:lnTo>
                  <a:close/>
                </a:path>
              </a:pathLst>
            </a:custGeom>
            <a:solidFill>
              <a:srgbClr val="7E7E7E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6976" y="1080516"/>
              <a:ext cx="1321435" cy="4151629"/>
            </a:xfrm>
            <a:custGeom>
              <a:avLst/>
              <a:gdLst/>
              <a:ahLst/>
              <a:cxnLst/>
              <a:rect l="l" t="t" r="r" b="b"/>
              <a:pathLst>
                <a:path w="1321434" h="4151629">
                  <a:moveTo>
                    <a:pt x="0" y="4151376"/>
                  </a:moveTo>
                  <a:lnTo>
                    <a:pt x="1321307" y="4151376"/>
                  </a:lnTo>
                  <a:lnTo>
                    <a:pt x="1321307" y="0"/>
                  </a:lnTo>
                  <a:lnTo>
                    <a:pt x="0" y="0"/>
                  </a:lnTo>
                  <a:lnTo>
                    <a:pt x="0" y="41513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18158" y="5567578"/>
            <a:ext cx="66960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900" spc="-7" baseline="5050" dirty="0">
                <a:latin typeface="Symbol"/>
                <a:cs typeface="Symbol"/>
              </a:rPr>
              <a:t></a:t>
            </a:r>
            <a:r>
              <a:rPr sz="3200" spc="-5" dirty="0">
                <a:latin typeface="Courier New"/>
                <a:cs typeface="Courier New"/>
              </a:rPr>
              <a:t>PNAME,PRI</a:t>
            </a:r>
            <a:r>
              <a:rPr sz="3200" spc="5" dirty="0">
                <a:latin typeface="Courier New"/>
                <a:cs typeface="Courier New"/>
              </a:rPr>
              <a:t>C</a:t>
            </a:r>
            <a:r>
              <a:rPr sz="3200" dirty="0">
                <a:latin typeface="Courier New"/>
                <a:cs typeface="Courier New"/>
              </a:rPr>
              <a:t>E</a:t>
            </a:r>
            <a:r>
              <a:rPr sz="7200" spc="-7" baseline="6944" dirty="0">
                <a:latin typeface="Courier New"/>
                <a:cs typeface="Courier New"/>
              </a:rPr>
              <a:t>(Product)</a:t>
            </a:r>
            <a:endParaRPr sz="7200" baseline="694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9717" y="168910"/>
            <a:ext cx="1768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latin typeface="Calibri"/>
                <a:cs typeface="Calibri"/>
              </a:rPr>
              <a:t>E</a:t>
            </a:r>
            <a:r>
              <a:rPr b="0" spc="-75" dirty="0">
                <a:latin typeface="Calibri"/>
                <a:cs typeface="Calibri"/>
              </a:rPr>
              <a:t>x</a:t>
            </a:r>
            <a:r>
              <a:rPr b="0" spc="-5" dirty="0">
                <a:latin typeface="Calibri"/>
                <a:cs typeface="Calibri"/>
              </a:rPr>
              <a:t>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1801</Words>
  <Application>Microsoft Office PowerPoint</Application>
  <PresentationFormat>On-screen Show (4:3)</PresentationFormat>
  <Paragraphs>415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 MT</vt:lpstr>
      <vt:lpstr>Calibri</vt:lpstr>
      <vt:lpstr>Comic Sans MS</vt:lpstr>
      <vt:lpstr>Courier New</vt:lpstr>
      <vt:lpstr>Symbol</vt:lpstr>
      <vt:lpstr>Times New Roman</vt:lpstr>
      <vt:lpstr>Verdana</vt:lpstr>
      <vt:lpstr>Office Theme</vt:lpstr>
      <vt:lpstr>Databases</vt:lpstr>
      <vt:lpstr>Relational Algebra (Relational Operations)</vt:lpstr>
      <vt:lpstr>Restriction</vt:lpstr>
      <vt:lpstr>Example</vt:lpstr>
      <vt:lpstr>SQL Restriction</vt:lpstr>
      <vt:lpstr>PowerPoint Presentation</vt:lpstr>
      <vt:lpstr> Sex=M (Employee)</vt:lpstr>
      <vt:lpstr>Projection</vt:lpstr>
      <vt:lpstr>Example</vt:lpstr>
      <vt:lpstr>SQL Projection</vt:lpstr>
      <vt:lpstr>Example</vt:lpstr>
      <vt:lpstr>SQL</vt:lpstr>
      <vt:lpstr>PowerPoint Presentation</vt:lpstr>
      <vt:lpstr>UNION</vt:lpstr>
      <vt:lpstr>UNION</vt:lpstr>
      <vt:lpstr>UNION</vt:lpstr>
      <vt:lpstr>UNION</vt:lpstr>
      <vt:lpstr>Intersection</vt:lpstr>
      <vt:lpstr>Difference</vt:lpstr>
      <vt:lpstr>Example</vt:lpstr>
      <vt:lpstr>SQL</vt:lpstr>
      <vt:lpstr>Exercise</vt:lpstr>
      <vt:lpstr>Exercise</vt:lpstr>
      <vt:lpstr>PowerPoint Presentation</vt:lpstr>
      <vt:lpstr>JOIN</vt:lpstr>
      <vt:lpstr>JOIN</vt:lpstr>
      <vt:lpstr>SQL Equijoin</vt:lpstr>
      <vt:lpstr>PowerPoint Presentation</vt:lpstr>
      <vt:lpstr>SQL Equijoin</vt:lpstr>
      <vt:lpstr>SQL Equijoin</vt:lpstr>
      <vt:lpstr>SQL Natural Join</vt:lpstr>
      <vt:lpstr>SQL Natural Join</vt:lpstr>
      <vt:lpstr>INNER JOIN</vt:lpstr>
      <vt:lpstr>PowerPoint Presentation</vt:lpstr>
      <vt:lpstr>OUTER JOIN</vt:lpstr>
      <vt:lpstr>LEFT OUTER JOIN</vt:lpstr>
      <vt:lpstr>PowerPoint Presentation</vt:lpstr>
      <vt:lpstr>RIGHT OUTER JOIN</vt:lpstr>
      <vt:lpstr>PowerPoint Presentation</vt:lpstr>
      <vt:lpstr>FULL OUTER JOIN</vt:lpstr>
      <vt:lpstr>PowerPoint Presentation</vt:lpstr>
      <vt:lpstr>PowerPoint Presentation</vt:lpstr>
      <vt:lpstr>SELF JOIN</vt:lpstr>
      <vt:lpstr>If we need to get the name of the Employee and his Manager  name for each employee in the Employee Table.</vt:lpstr>
      <vt:lpstr>SELF JOIN</vt:lpstr>
      <vt:lpstr>Product</vt:lpstr>
      <vt:lpstr>PowerPoint Presentation</vt:lpstr>
      <vt:lpstr>SELECT * FROM Customers  CROSS JOIN Orders</vt:lpstr>
      <vt:lpstr>DIVISION</vt:lpstr>
      <vt:lpstr>PowerPoint Presentation</vt:lpstr>
      <vt:lpstr>PowerPoint Presentation</vt:lpstr>
      <vt:lpstr>SQL Division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3</cp:revision>
  <dcterms:created xsi:type="dcterms:W3CDTF">2021-11-12T03:15:15Z</dcterms:created>
  <dcterms:modified xsi:type="dcterms:W3CDTF">2023-11-22T16:23:57Z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2021-11-12T00:00:00Z</vt:filetime>
  </property>
</Properties>
</file>