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1F57F-BB8D-4B28-9DE9-AF5C367F52B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F81136-188C-48BC-98E4-9630A2C0990B}">
      <dgm:prSet/>
      <dgm:spPr/>
      <dgm:t>
        <a:bodyPr/>
        <a:lstStyle/>
        <a:p>
          <a:r>
            <a:rPr lang="en-US"/>
            <a:t>In-built functions in SQL Server are not enough to use in  applications with different business logics, complex  algorithms, calculations and custom actions.</a:t>
          </a:r>
        </a:p>
      </dgm:t>
    </dgm:pt>
    <dgm:pt modelId="{78581356-14B5-4E6C-B4CA-5AD0A68FCA88}" type="parTrans" cxnId="{1A665FA0-8DB3-4C39-AA9D-429B155604AB}">
      <dgm:prSet/>
      <dgm:spPr/>
      <dgm:t>
        <a:bodyPr/>
        <a:lstStyle/>
        <a:p>
          <a:endParaRPr lang="en-US"/>
        </a:p>
      </dgm:t>
    </dgm:pt>
    <dgm:pt modelId="{1A712400-8EFE-401B-9F41-A5371DC650EA}" type="sibTrans" cxnId="{1A665FA0-8DB3-4C39-AA9D-429B155604AB}">
      <dgm:prSet/>
      <dgm:spPr/>
      <dgm:t>
        <a:bodyPr/>
        <a:lstStyle/>
        <a:p>
          <a:endParaRPr lang="en-US"/>
        </a:p>
      </dgm:t>
    </dgm:pt>
    <dgm:pt modelId="{85A70FEA-8FB7-4A02-8794-CD0EA82DC812}">
      <dgm:prSet/>
      <dgm:spPr/>
      <dgm:t>
        <a:bodyPr/>
        <a:lstStyle/>
        <a:p>
          <a:r>
            <a:rPr lang="en-US"/>
            <a:t>UDFs were introduced with SQL Server 2000, to create own  routines, which can accept parameters, perform custom  actions and return results.</a:t>
          </a:r>
        </a:p>
      </dgm:t>
    </dgm:pt>
    <dgm:pt modelId="{9BA9B88A-56CB-4228-94AC-97FF86FE1E91}" type="parTrans" cxnId="{CA83BF1E-53C0-47D5-8805-F7B54965DB2F}">
      <dgm:prSet/>
      <dgm:spPr/>
      <dgm:t>
        <a:bodyPr/>
        <a:lstStyle/>
        <a:p>
          <a:endParaRPr lang="en-US"/>
        </a:p>
      </dgm:t>
    </dgm:pt>
    <dgm:pt modelId="{F9B28542-CFD5-4ABB-B49D-6E1D239A21DF}" type="sibTrans" cxnId="{CA83BF1E-53C0-47D5-8805-F7B54965DB2F}">
      <dgm:prSet/>
      <dgm:spPr/>
      <dgm:t>
        <a:bodyPr/>
        <a:lstStyle/>
        <a:p>
          <a:endParaRPr lang="en-US"/>
        </a:p>
      </dgm:t>
    </dgm:pt>
    <dgm:pt modelId="{E493C9DC-F07D-4AE9-8737-6BFC08C7D25C}" type="pres">
      <dgm:prSet presAssocID="{3461F57F-BB8D-4B28-9DE9-AF5C367F52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419E-93AC-4298-B3DF-AC766775BB55}" type="pres">
      <dgm:prSet presAssocID="{0AF81136-188C-48BC-98E4-9630A2C0990B}" presName="hierRoot1" presStyleCnt="0"/>
      <dgm:spPr/>
    </dgm:pt>
    <dgm:pt modelId="{30A4008E-1ADB-4AAF-B4DC-C51D41D2E6E1}" type="pres">
      <dgm:prSet presAssocID="{0AF81136-188C-48BC-98E4-9630A2C0990B}" presName="composite" presStyleCnt="0"/>
      <dgm:spPr/>
    </dgm:pt>
    <dgm:pt modelId="{FE70737E-2D97-4562-AEE8-D0DA74F6BB46}" type="pres">
      <dgm:prSet presAssocID="{0AF81136-188C-48BC-98E4-9630A2C0990B}" presName="background" presStyleLbl="node0" presStyleIdx="0" presStyleCnt="2"/>
      <dgm:spPr/>
    </dgm:pt>
    <dgm:pt modelId="{90A557CC-547C-486C-B828-5E134D8C9E06}" type="pres">
      <dgm:prSet presAssocID="{0AF81136-188C-48BC-98E4-9630A2C0990B}" presName="text" presStyleLbl="fgAcc0" presStyleIdx="0" presStyleCnt="2">
        <dgm:presLayoutVars>
          <dgm:chPref val="3"/>
        </dgm:presLayoutVars>
      </dgm:prSet>
      <dgm:spPr/>
    </dgm:pt>
    <dgm:pt modelId="{7A1CEFCD-146E-4567-A7B6-325F0F8C7533}" type="pres">
      <dgm:prSet presAssocID="{0AF81136-188C-48BC-98E4-9630A2C0990B}" presName="hierChild2" presStyleCnt="0"/>
      <dgm:spPr/>
    </dgm:pt>
    <dgm:pt modelId="{77590953-C12E-4A2B-B5DF-EF440D4544B2}" type="pres">
      <dgm:prSet presAssocID="{85A70FEA-8FB7-4A02-8794-CD0EA82DC812}" presName="hierRoot1" presStyleCnt="0"/>
      <dgm:spPr/>
    </dgm:pt>
    <dgm:pt modelId="{DE8E2150-429E-4A42-8B18-F94826E2CA52}" type="pres">
      <dgm:prSet presAssocID="{85A70FEA-8FB7-4A02-8794-CD0EA82DC812}" presName="composite" presStyleCnt="0"/>
      <dgm:spPr/>
    </dgm:pt>
    <dgm:pt modelId="{4B9ACF7B-5B8D-4174-AD79-879B62479568}" type="pres">
      <dgm:prSet presAssocID="{85A70FEA-8FB7-4A02-8794-CD0EA82DC812}" presName="background" presStyleLbl="node0" presStyleIdx="1" presStyleCnt="2"/>
      <dgm:spPr/>
    </dgm:pt>
    <dgm:pt modelId="{4A99C65A-CA98-43C3-86FD-E1440485E6C1}" type="pres">
      <dgm:prSet presAssocID="{85A70FEA-8FB7-4A02-8794-CD0EA82DC812}" presName="text" presStyleLbl="fgAcc0" presStyleIdx="1" presStyleCnt="2">
        <dgm:presLayoutVars>
          <dgm:chPref val="3"/>
        </dgm:presLayoutVars>
      </dgm:prSet>
      <dgm:spPr/>
    </dgm:pt>
    <dgm:pt modelId="{2E623E6D-22F2-4736-AB5E-1D1FF1ABC34D}" type="pres">
      <dgm:prSet presAssocID="{85A70FEA-8FB7-4A02-8794-CD0EA82DC812}" presName="hierChild2" presStyleCnt="0"/>
      <dgm:spPr/>
    </dgm:pt>
  </dgm:ptLst>
  <dgm:cxnLst>
    <dgm:cxn modelId="{CA83BF1E-53C0-47D5-8805-F7B54965DB2F}" srcId="{3461F57F-BB8D-4B28-9DE9-AF5C367F52B2}" destId="{85A70FEA-8FB7-4A02-8794-CD0EA82DC812}" srcOrd="1" destOrd="0" parTransId="{9BA9B88A-56CB-4228-94AC-97FF86FE1E91}" sibTransId="{F9B28542-CFD5-4ABB-B49D-6E1D239A21DF}"/>
    <dgm:cxn modelId="{F191F068-C568-41AB-B25E-44D54373B8C3}" type="presOf" srcId="{85A70FEA-8FB7-4A02-8794-CD0EA82DC812}" destId="{4A99C65A-CA98-43C3-86FD-E1440485E6C1}" srcOrd="0" destOrd="0" presId="urn:microsoft.com/office/officeart/2005/8/layout/hierarchy1"/>
    <dgm:cxn modelId="{1A665FA0-8DB3-4C39-AA9D-429B155604AB}" srcId="{3461F57F-BB8D-4B28-9DE9-AF5C367F52B2}" destId="{0AF81136-188C-48BC-98E4-9630A2C0990B}" srcOrd="0" destOrd="0" parTransId="{78581356-14B5-4E6C-B4CA-5AD0A68FCA88}" sibTransId="{1A712400-8EFE-401B-9F41-A5371DC650EA}"/>
    <dgm:cxn modelId="{89DE03DB-E241-4FFD-8A0A-7962A97523EE}" type="presOf" srcId="{0AF81136-188C-48BC-98E4-9630A2C0990B}" destId="{90A557CC-547C-486C-B828-5E134D8C9E06}" srcOrd="0" destOrd="0" presId="urn:microsoft.com/office/officeart/2005/8/layout/hierarchy1"/>
    <dgm:cxn modelId="{0EF483F7-1853-4BA2-BDD7-96BD6EB233F8}" type="presOf" srcId="{3461F57F-BB8D-4B28-9DE9-AF5C367F52B2}" destId="{E493C9DC-F07D-4AE9-8737-6BFC08C7D25C}" srcOrd="0" destOrd="0" presId="urn:microsoft.com/office/officeart/2005/8/layout/hierarchy1"/>
    <dgm:cxn modelId="{1E2944C0-F429-4308-AD2E-3FACBF81534A}" type="presParOf" srcId="{E493C9DC-F07D-4AE9-8737-6BFC08C7D25C}" destId="{A570419E-93AC-4298-B3DF-AC766775BB55}" srcOrd="0" destOrd="0" presId="urn:microsoft.com/office/officeart/2005/8/layout/hierarchy1"/>
    <dgm:cxn modelId="{E1269906-B88F-4ADF-9F9F-F0C72EF4F4BD}" type="presParOf" srcId="{A570419E-93AC-4298-B3DF-AC766775BB55}" destId="{30A4008E-1ADB-4AAF-B4DC-C51D41D2E6E1}" srcOrd="0" destOrd="0" presId="urn:microsoft.com/office/officeart/2005/8/layout/hierarchy1"/>
    <dgm:cxn modelId="{647278F4-D6A3-4237-B06F-71B96D2A7F18}" type="presParOf" srcId="{30A4008E-1ADB-4AAF-B4DC-C51D41D2E6E1}" destId="{FE70737E-2D97-4562-AEE8-D0DA74F6BB46}" srcOrd="0" destOrd="0" presId="urn:microsoft.com/office/officeart/2005/8/layout/hierarchy1"/>
    <dgm:cxn modelId="{07720B97-CEC3-4A1E-8C2F-5E273512D269}" type="presParOf" srcId="{30A4008E-1ADB-4AAF-B4DC-C51D41D2E6E1}" destId="{90A557CC-547C-486C-B828-5E134D8C9E06}" srcOrd="1" destOrd="0" presId="urn:microsoft.com/office/officeart/2005/8/layout/hierarchy1"/>
    <dgm:cxn modelId="{79421381-D2A9-48BC-9A4A-A19767C32CBA}" type="presParOf" srcId="{A570419E-93AC-4298-B3DF-AC766775BB55}" destId="{7A1CEFCD-146E-4567-A7B6-325F0F8C7533}" srcOrd="1" destOrd="0" presId="urn:microsoft.com/office/officeart/2005/8/layout/hierarchy1"/>
    <dgm:cxn modelId="{552D7F36-128F-42B0-9158-538904788C85}" type="presParOf" srcId="{E493C9DC-F07D-4AE9-8737-6BFC08C7D25C}" destId="{77590953-C12E-4A2B-B5DF-EF440D4544B2}" srcOrd="1" destOrd="0" presId="urn:microsoft.com/office/officeart/2005/8/layout/hierarchy1"/>
    <dgm:cxn modelId="{A3EE5C49-0B92-4209-A0F2-69001CC052ED}" type="presParOf" srcId="{77590953-C12E-4A2B-B5DF-EF440D4544B2}" destId="{DE8E2150-429E-4A42-8B18-F94826E2CA52}" srcOrd="0" destOrd="0" presId="urn:microsoft.com/office/officeart/2005/8/layout/hierarchy1"/>
    <dgm:cxn modelId="{C6FC0378-5DA1-4709-A5A5-FA46BF65BD70}" type="presParOf" srcId="{DE8E2150-429E-4A42-8B18-F94826E2CA52}" destId="{4B9ACF7B-5B8D-4174-AD79-879B62479568}" srcOrd="0" destOrd="0" presId="urn:microsoft.com/office/officeart/2005/8/layout/hierarchy1"/>
    <dgm:cxn modelId="{5B68BD4A-698F-48B5-8CF5-901B97B4A92F}" type="presParOf" srcId="{DE8E2150-429E-4A42-8B18-F94826E2CA52}" destId="{4A99C65A-CA98-43C3-86FD-E1440485E6C1}" srcOrd="1" destOrd="0" presId="urn:microsoft.com/office/officeart/2005/8/layout/hierarchy1"/>
    <dgm:cxn modelId="{5A986FEB-99B1-4039-BDA5-34F48C177970}" type="presParOf" srcId="{77590953-C12E-4A2B-B5DF-EF440D4544B2}" destId="{2E623E6D-22F2-4736-AB5E-1D1FF1ABC3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0737E-2D97-4562-AEE8-D0DA74F6BB46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557CC-547C-486C-B828-5E134D8C9E06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In-built functions in SQL Server are not enough to use in  applications with different business logics, complex  algorithms, calculations and custom actions.</a:t>
          </a:r>
        </a:p>
      </dsp:txBody>
      <dsp:txXfrm>
        <a:off x="433546" y="784100"/>
        <a:ext cx="3211056" cy="1993740"/>
      </dsp:txXfrm>
    </dsp:sp>
    <dsp:sp modelId="{4B9ACF7B-5B8D-4174-AD79-879B62479568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9C65A-CA98-43C3-86FD-E1440485E6C1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UDFs were introduced with SQL Server 2000, to create own  routines, which can accept parameters, perform custom  actions and return results.</a:t>
          </a:r>
        </a:p>
      </dsp:txBody>
      <dsp:txXfrm>
        <a:off x="4509795" y="784100"/>
        <a:ext cx="3211056" cy="199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0C85-DD6C-5584-919A-BB62D53B6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9F01A-3D2B-482F-D3AD-5B9E5204C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5BC0-8653-0588-4FF7-188E08B9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0143-BEA6-EFA2-0100-4647F36F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D051-6F0F-6175-A6C3-C81C4E9E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7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FE2F-9B27-744E-9DB2-C04F988C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96286-BAF6-B27D-4B06-A136E280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B850-40AF-41BA-4884-41FF98C7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0079-D2AD-1C44-6FFF-11925848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6E71-E906-C849-6577-01EEB398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0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08088-5C9B-2CCF-3B90-ED36253BC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40529-3E5D-AA31-4E9C-FD7BF9C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4AEF-1A9C-ECB1-076F-55FE7148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D4D0-2C1B-B9A5-FFC2-A9AF90BC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D83A-D3E6-4D52-4C04-A2E9A2FF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E753-2E0C-7C3A-74F7-85F23FB6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CC4B-B8D9-BA69-F8F3-6FAD8565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CE0A-C4FF-2D47-B411-9D81A5B3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4FC2-6893-8463-0221-2208F4AA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CA31-F244-BFF1-00D8-E394F69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0F00-D615-1AA6-7421-6B255B22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0ACC-46F7-9A1B-0D0C-5BAA82B4F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0DB9-195A-781F-4739-D57554FF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CA977-F4E1-F71B-3F78-83CC21EF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9C63-4FF7-4DE5-7A1A-6FE24064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4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174C-C05E-DC81-62C7-05E31694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5CEA-8F0E-E493-820A-C894EA4E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DC39-9241-9A3F-799B-49D97792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20ED3-5D4A-443E-6E42-6D70DD4F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DB46-5303-4420-30AC-323FD09F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805EC-ACF3-E5ED-8674-7BC9DCDF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0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3DCA-8F36-952F-61D7-F0937416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8E91-712C-0D45-F057-EA12FFA9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99760-2B67-120D-4497-4553D5C8B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022B6-B569-75E1-AE82-6179B357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E2C2D-F84C-F894-2D51-5E15D234D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F2CE3-815D-07BF-593C-44164001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CBF1F-FC9F-0F58-163D-90095C8C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76C64-279D-155A-C99E-17367F8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1287-0D20-0248-107D-0151221C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E668A-E059-6693-17CE-A885B267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8777-5594-BB89-5C51-F42C33FD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B6D00-98FD-3110-7FDC-E5A2D3F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3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6DAD9-E116-8D48-695E-2A81E869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88FCF-0D34-E65C-E7FD-E1BBD9FB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DEF-47F2-5972-6502-6D562C1F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8519-B338-BA13-0479-7852566D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D500-BB2A-B4E2-551E-23469767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848CD-70BB-D6B1-60FD-74810CE3A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922C2-2B2D-CBBA-E1E5-9A5970DA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037AF-2BBC-5163-A7A6-181871D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00D9E-448B-EE1C-A1C2-FBD1F17C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3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4FBB-5C52-1B71-7518-AEF561FE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3FA6B-00A9-D28F-3BC3-00C63033D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A2E2-4944-C6C9-26EA-CD02216A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A569D-6759-D97E-7586-1925ED69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4BF3-BB88-6B0E-7882-B1BD1DE7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A1A6-1DC1-A5B8-6D77-7DB6151F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8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20C68-982B-529B-C339-ED1259D3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4A2F-58DC-7816-C229-03CD8FCC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9431-3C39-70E4-AB78-7908BAFB6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C330-229D-BE62-1DF4-71CF2DD22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B930-3622-14AA-26B1-2A9C7E97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0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4014" y="913637"/>
            <a:ext cx="480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6063" y="1959355"/>
            <a:ext cx="40176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Lesson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12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28" y="336549"/>
            <a:ext cx="6315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Execution</a:t>
            </a:r>
            <a:r>
              <a:rPr spc="5" dirty="0"/>
              <a:t> </a:t>
            </a:r>
            <a:r>
              <a:rPr spc="-5" dirty="0"/>
              <a:t>of a </a:t>
            </a:r>
            <a:r>
              <a:rPr spc="-10" dirty="0"/>
              <a:t>Scalar</a:t>
            </a:r>
            <a:r>
              <a:rPr spc="1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60957"/>
            <a:ext cx="4569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E1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9864" y="1447800"/>
            <a:ext cx="2971799" cy="49850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8594"/>
            <a:ext cx="452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dbo.Find_Name(‘E1’)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11801"/>
            <a:ext cx="7646034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dbo.Find_Name(‘E1’)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[Employee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Name]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dbo.Find_Name(‘E1’)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‘Employee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5028" y="336549"/>
            <a:ext cx="631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Execution</a:t>
            </a:r>
            <a:r>
              <a:rPr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a </a:t>
            </a:r>
            <a:r>
              <a:rPr spc="-10" dirty="0"/>
              <a:t>Scalar</a:t>
            </a:r>
            <a:r>
              <a:rPr spc="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5164835" y="2048255"/>
            <a:ext cx="3386454" cy="932815"/>
            <a:chOff x="5164835" y="2048255"/>
            <a:chExt cx="3386454" cy="9328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3979" y="2057399"/>
              <a:ext cx="3368039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69407" y="2052827"/>
              <a:ext cx="3377565" cy="923925"/>
            </a:xfrm>
            <a:custGeom>
              <a:avLst/>
              <a:gdLst/>
              <a:ahLst/>
              <a:cxnLst/>
              <a:rect l="l" t="t" r="r" b="b"/>
              <a:pathLst>
                <a:path w="3377565" h="923925">
                  <a:moveTo>
                    <a:pt x="0" y="923544"/>
                  </a:moveTo>
                  <a:lnTo>
                    <a:pt x="3377184" y="923544"/>
                  </a:lnTo>
                  <a:lnTo>
                    <a:pt x="3377184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64835" y="4791455"/>
            <a:ext cx="3295015" cy="980440"/>
            <a:chOff x="5164835" y="4791455"/>
            <a:chExt cx="3295015" cy="9804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3979" y="4800599"/>
              <a:ext cx="3276600" cy="9616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69407" y="4796027"/>
              <a:ext cx="3286125" cy="970915"/>
            </a:xfrm>
            <a:custGeom>
              <a:avLst/>
              <a:gdLst/>
              <a:ahLst/>
              <a:cxnLst/>
              <a:rect l="l" t="t" r="r" b="b"/>
              <a:pathLst>
                <a:path w="3286125" h="970914">
                  <a:moveTo>
                    <a:pt x="0" y="970788"/>
                  </a:moveTo>
                  <a:lnTo>
                    <a:pt x="3285743" y="970788"/>
                  </a:lnTo>
                  <a:lnTo>
                    <a:pt x="3285743" y="0"/>
                  </a:lnTo>
                  <a:lnTo>
                    <a:pt x="0" y="0"/>
                  </a:lnTo>
                  <a:lnTo>
                    <a:pt x="0" y="9707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022" y="365760"/>
            <a:ext cx="702540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Inline</a:t>
            </a:r>
            <a:r>
              <a:rPr lang="en-US" sz="4400" kern="1200" spc="-1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Table-Valued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9144000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72874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240022" y="2176272"/>
            <a:ext cx="7025403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55600" marR="1299845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10"/>
              <a:t>Returns</a:t>
            </a:r>
            <a:r>
              <a:rPr lang="en-US" sz="1900" spc="-25"/>
              <a:t> </a:t>
            </a:r>
            <a:r>
              <a:rPr lang="en-US" sz="1900"/>
              <a:t>a</a:t>
            </a:r>
            <a:r>
              <a:rPr lang="en-US" sz="1900" spc="-15"/>
              <a:t> </a:t>
            </a:r>
            <a:r>
              <a:rPr lang="en-US" sz="1900" spc="-10"/>
              <a:t>variable</a:t>
            </a:r>
            <a:r>
              <a:rPr lang="en-US" sz="1900" spc="-5"/>
              <a:t> of </a:t>
            </a:r>
            <a:r>
              <a:rPr lang="en-US" sz="1900" spc="-15"/>
              <a:t>data </a:t>
            </a:r>
            <a:r>
              <a:rPr lang="en-US" sz="1900"/>
              <a:t>type</a:t>
            </a:r>
            <a:r>
              <a:rPr lang="en-US" sz="1900" spc="25"/>
              <a:t> </a:t>
            </a:r>
            <a:r>
              <a:rPr lang="en-US" sz="1900" spc="-5"/>
              <a:t>‘table’</a:t>
            </a:r>
            <a:r>
              <a:rPr lang="en-US" sz="1900" spc="-10"/>
              <a:t> </a:t>
            </a:r>
            <a:r>
              <a:rPr lang="en-US" sz="1900" spc="-5"/>
              <a:t>whose</a:t>
            </a:r>
            <a:r>
              <a:rPr lang="en-US" sz="1900"/>
              <a:t> </a:t>
            </a:r>
            <a:r>
              <a:rPr lang="en-US" sz="1900" spc="-10"/>
              <a:t>value</a:t>
            </a:r>
            <a:r>
              <a:rPr lang="en-US" sz="1900" spc="-5"/>
              <a:t> </a:t>
            </a:r>
            <a:r>
              <a:rPr lang="en-US" sz="1900"/>
              <a:t>is </a:t>
            </a:r>
            <a:r>
              <a:rPr lang="en-US" sz="1900" spc="-530"/>
              <a:t> </a:t>
            </a:r>
            <a:r>
              <a:rPr lang="en-US" sz="1900" spc="-10"/>
              <a:t>derived</a:t>
            </a:r>
            <a:r>
              <a:rPr lang="en-US" sz="1900" spc="5"/>
              <a:t> </a:t>
            </a:r>
            <a:r>
              <a:rPr lang="en-US" sz="1900" spc="-15"/>
              <a:t>from</a:t>
            </a:r>
            <a:r>
              <a:rPr lang="en-US" sz="1900" spc="-5"/>
              <a:t> </a:t>
            </a:r>
            <a:r>
              <a:rPr lang="en-US" sz="1900"/>
              <a:t>a</a:t>
            </a:r>
            <a:r>
              <a:rPr lang="en-US" sz="1900" spc="-5"/>
              <a:t> single</a:t>
            </a:r>
            <a:r>
              <a:rPr lang="en-US" sz="1900" spc="-10"/>
              <a:t> </a:t>
            </a:r>
            <a:r>
              <a:rPr lang="en-US" sz="1900" spc="-5"/>
              <a:t>SELECT</a:t>
            </a:r>
            <a:r>
              <a:rPr lang="en-US" sz="1900" spc="-10"/>
              <a:t> </a:t>
            </a:r>
            <a:r>
              <a:rPr lang="en-US" sz="1900" spc="-15"/>
              <a:t>statement.</a:t>
            </a:r>
            <a:endParaRPr lang="en-US" sz="1900"/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1900"/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10"/>
              <a:t>Returns</a:t>
            </a:r>
            <a:r>
              <a:rPr lang="en-US" sz="1900" spc="-20"/>
              <a:t> </a:t>
            </a:r>
            <a:r>
              <a:rPr lang="en-US" sz="1900"/>
              <a:t>a</a:t>
            </a:r>
            <a:r>
              <a:rPr lang="en-US" sz="1900" spc="-15"/>
              <a:t> </a:t>
            </a:r>
            <a:r>
              <a:rPr lang="en-US" sz="1900" spc="-10"/>
              <a:t>result</a:t>
            </a:r>
            <a:r>
              <a:rPr lang="en-US" sz="1900"/>
              <a:t> </a:t>
            </a:r>
            <a:r>
              <a:rPr lang="en-US" sz="1900" spc="-5"/>
              <a:t>set,</a:t>
            </a:r>
            <a:r>
              <a:rPr lang="en-US" sz="1900" spc="-15"/>
              <a:t> </a:t>
            </a:r>
            <a:r>
              <a:rPr lang="en-US" sz="1900"/>
              <a:t>as</a:t>
            </a:r>
            <a:r>
              <a:rPr lang="en-US" sz="1900" spc="-5"/>
              <a:t> </a:t>
            </a:r>
            <a:r>
              <a:rPr lang="en-US" sz="1900" spc="-10"/>
              <a:t>opposed</a:t>
            </a:r>
            <a:r>
              <a:rPr lang="en-US" sz="1900" spc="10"/>
              <a:t> </a:t>
            </a:r>
            <a:r>
              <a:rPr lang="en-US" sz="1900" spc="-15"/>
              <a:t>to</a:t>
            </a:r>
            <a:r>
              <a:rPr lang="en-US" sz="1900" spc="-10"/>
              <a:t> </a:t>
            </a:r>
            <a:r>
              <a:rPr lang="en-US" sz="1900"/>
              <a:t>a</a:t>
            </a:r>
            <a:r>
              <a:rPr lang="en-US" sz="1900" spc="-5"/>
              <a:t> single</a:t>
            </a:r>
            <a:r>
              <a:rPr lang="en-US" sz="1900" spc="-20"/>
              <a:t> </a:t>
            </a:r>
            <a:r>
              <a:rPr lang="en-US" sz="1900" spc="-5"/>
              <a:t>scalar</a:t>
            </a:r>
            <a:r>
              <a:rPr lang="en-US" sz="1900" spc="-10"/>
              <a:t> value.</a:t>
            </a:r>
            <a:endParaRPr lang="en-US" sz="1900"/>
          </a:p>
          <a:p>
            <a:pPr marL="355600" indent="-228600">
              <a:lnSpc>
                <a:spcPct val="90000"/>
              </a:lnSpc>
              <a:spcBef>
                <a:spcPts val="24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5"/>
              <a:t>Specifies</a:t>
            </a:r>
            <a:r>
              <a:rPr lang="en-US" sz="1900" spc="-30"/>
              <a:t> </a:t>
            </a:r>
            <a:r>
              <a:rPr lang="en-US" sz="1900"/>
              <a:t>the</a:t>
            </a:r>
            <a:r>
              <a:rPr lang="en-US" sz="1900" spc="5"/>
              <a:t> </a:t>
            </a:r>
            <a:r>
              <a:rPr lang="en-US" sz="1900" b="1" spc="-40"/>
              <a:t>TABLE</a:t>
            </a:r>
            <a:r>
              <a:rPr lang="en-US" sz="1900" b="1"/>
              <a:t> </a:t>
            </a:r>
            <a:r>
              <a:rPr lang="en-US" sz="1900" spc="-20"/>
              <a:t>keyword</a:t>
            </a:r>
            <a:r>
              <a:rPr lang="en-US" sz="1900" spc="-35"/>
              <a:t> </a:t>
            </a:r>
            <a:r>
              <a:rPr lang="en-US" sz="1900"/>
              <a:t>in</a:t>
            </a:r>
            <a:r>
              <a:rPr lang="en-US" sz="1900" spc="-5"/>
              <a:t> </a:t>
            </a:r>
            <a:r>
              <a:rPr lang="en-US" sz="1900"/>
              <a:t>its</a:t>
            </a:r>
            <a:r>
              <a:rPr lang="en-US" sz="1900" spc="-30"/>
              <a:t> </a:t>
            </a:r>
            <a:r>
              <a:rPr lang="en-US" sz="1900" b="1"/>
              <a:t>RETURN</a:t>
            </a:r>
            <a:r>
              <a:rPr lang="en-US" sz="1900" b="1" spc="-35"/>
              <a:t> </a:t>
            </a:r>
            <a:r>
              <a:rPr lang="en-US" sz="1900"/>
              <a:t>clause.</a:t>
            </a:r>
          </a:p>
          <a:p>
            <a:pPr marL="355600" marR="5080" indent="-22860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5"/>
              <a:t>Specifies</a:t>
            </a:r>
            <a:r>
              <a:rPr lang="en-US" sz="1900" spc="-10"/>
              <a:t> </a:t>
            </a:r>
            <a:r>
              <a:rPr lang="en-US" sz="1900" spc="-5"/>
              <a:t>only RETURNS</a:t>
            </a:r>
            <a:r>
              <a:rPr lang="en-US" sz="1900" spc="-10"/>
              <a:t> </a:t>
            </a:r>
            <a:r>
              <a:rPr lang="en-US" sz="1900" spc="-40"/>
              <a:t>TABLE</a:t>
            </a:r>
            <a:r>
              <a:rPr lang="en-US" sz="1900" spc="15"/>
              <a:t> </a:t>
            </a:r>
            <a:r>
              <a:rPr lang="en-US" sz="1900"/>
              <a:t>and</a:t>
            </a:r>
            <a:r>
              <a:rPr lang="en-US" sz="1900" spc="-5"/>
              <a:t> not</a:t>
            </a:r>
            <a:r>
              <a:rPr lang="en-US" sz="1900" spc="-25"/>
              <a:t> </a:t>
            </a:r>
            <a:r>
              <a:rPr lang="en-US" sz="1900"/>
              <a:t>the </a:t>
            </a:r>
            <a:r>
              <a:rPr lang="en-US" sz="1900" spc="-5"/>
              <a:t>table</a:t>
            </a:r>
            <a:r>
              <a:rPr lang="en-US" sz="1900" spc="-10"/>
              <a:t> definition.</a:t>
            </a:r>
            <a:r>
              <a:rPr lang="en-US" sz="1900" spc="-5"/>
              <a:t> The </a:t>
            </a:r>
            <a:r>
              <a:rPr lang="en-US" sz="1900" spc="-525"/>
              <a:t> </a:t>
            </a:r>
            <a:r>
              <a:rPr lang="en-US" sz="1900" spc="-10"/>
              <a:t>entire </a:t>
            </a:r>
            <a:r>
              <a:rPr lang="en-US" sz="1900" spc="-5"/>
              <a:t>select </a:t>
            </a:r>
            <a:r>
              <a:rPr lang="en-US" sz="1900"/>
              <a:t>query inside the </a:t>
            </a:r>
            <a:r>
              <a:rPr lang="en-US" sz="1900" spc="-5"/>
              <a:t>function </a:t>
            </a:r>
            <a:r>
              <a:rPr lang="en-US" sz="1900"/>
              <a:t>is a </a:t>
            </a:r>
            <a:r>
              <a:rPr lang="en-US" sz="1900" spc="-5"/>
              <a:t>single RETURN </a:t>
            </a:r>
            <a:r>
              <a:rPr lang="en-US" sz="1900"/>
              <a:t> </a:t>
            </a:r>
            <a:r>
              <a:rPr lang="en-US" sz="1900" spc="-15"/>
              <a:t>statement.</a:t>
            </a:r>
            <a:endParaRPr lang="en-US" sz="1900"/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1900"/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/>
              <a:t>It</a:t>
            </a:r>
            <a:r>
              <a:rPr lang="en-US" sz="1900" spc="-25"/>
              <a:t> </a:t>
            </a:r>
            <a:r>
              <a:rPr lang="en-US" sz="1900"/>
              <a:t>is</a:t>
            </a:r>
            <a:r>
              <a:rPr lang="en-US" sz="1900" spc="5"/>
              <a:t> </a:t>
            </a:r>
            <a:r>
              <a:rPr lang="en-US" sz="1900"/>
              <a:t>a</a:t>
            </a:r>
            <a:r>
              <a:rPr lang="en-US" sz="1900" spc="-5"/>
              <a:t> </a:t>
            </a:r>
            <a:r>
              <a:rPr lang="en-US" sz="1900" spc="-10"/>
              <a:t>good alternative</a:t>
            </a:r>
            <a:r>
              <a:rPr lang="en-US" sz="1900" spc="-5"/>
              <a:t> </a:t>
            </a:r>
            <a:r>
              <a:rPr lang="en-US" sz="1900" spc="-15"/>
              <a:t>to</a:t>
            </a:r>
            <a:r>
              <a:rPr lang="en-US" sz="1900" spc="-20"/>
              <a:t> </a:t>
            </a:r>
            <a:r>
              <a:rPr lang="en-US" sz="1900"/>
              <a:t>a </a:t>
            </a:r>
            <a:r>
              <a:rPr lang="en-US" sz="1900" spc="-5"/>
              <a:t>VIEW</a:t>
            </a:r>
            <a:r>
              <a:rPr lang="en-US" sz="1900"/>
              <a:t> type</a:t>
            </a:r>
            <a:r>
              <a:rPr lang="en-US" sz="1900" spc="10"/>
              <a:t> </a:t>
            </a:r>
            <a:r>
              <a:rPr lang="en-US" sz="1900" spc="-5"/>
              <a:t>logic</a:t>
            </a:r>
            <a:r>
              <a:rPr lang="en-US" sz="1900" spc="-20"/>
              <a:t> </a:t>
            </a:r>
            <a:r>
              <a:rPr lang="en-US" sz="1900"/>
              <a:t>with</a:t>
            </a:r>
            <a:r>
              <a:rPr lang="en-US" sz="1900" spc="-15"/>
              <a:t> parameters.</a:t>
            </a:r>
            <a:endParaRPr lang="en-US" sz="1900"/>
          </a:p>
          <a:p>
            <a:pPr marL="756285" lvl="1"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900" spc="-10"/>
              <a:t>VIEW</a:t>
            </a:r>
            <a:r>
              <a:rPr lang="en-US" sz="1900" spc="20"/>
              <a:t> </a:t>
            </a:r>
            <a:r>
              <a:rPr lang="en-US" sz="1900" spc="-10"/>
              <a:t>does</a:t>
            </a:r>
            <a:r>
              <a:rPr lang="en-US" sz="1900" spc="10"/>
              <a:t> </a:t>
            </a:r>
            <a:r>
              <a:rPr lang="en-US" sz="1900" spc="-10"/>
              <a:t>not</a:t>
            </a:r>
            <a:r>
              <a:rPr lang="en-US" sz="1900" spc="5"/>
              <a:t> </a:t>
            </a:r>
            <a:r>
              <a:rPr lang="en-US" sz="1900" spc="-5"/>
              <a:t>allow </a:t>
            </a:r>
            <a:r>
              <a:rPr lang="en-US" sz="1900" spc="-20"/>
              <a:t>parameters</a:t>
            </a:r>
            <a:endParaRPr lang="en-US" sz="1900"/>
          </a:p>
          <a:p>
            <a:pPr marL="756285" lvl="1" indent="-228600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900" spc="-15"/>
              <a:t>‘Parameterized</a:t>
            </a:r>
            <a:r>
              <a:rPr lang="en-US" sz="1900" spc="-25"/>
              <a:t> </a:t>
            </a:r>
            <a:r>
              <a:rPr lang="en-US" sz="1900" spc="-10"/>
              <a:t>Views’</a:t>
            </a:r>
            <a:endParaRPr lang="en-US" sz="1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818386" y="6356350"/>
            <a:ext cx="144703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655" y="2581655"/>
            <a:ext cx="4057015" cy="3752215"/>
            <a:chOff x="2200655" y="2581655"/>
            <a:chExt cx="4057015" cy="3752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799" y="2590799"/>
              <a:ext cx="4038600" cy="3733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05227" y="2586227"/>
              <a:ext cx="4048125" cy="3743325"/>
            </a:xfrm>
            <a:custGeom>
              <a:avLst/>
              <a:gdLst/>
              <a:ahLst/>
              <a:cxnLst/>
              <a:rect l="l" t="t" r="r" b="b"/>
              <a:pathLst>
                <a:path w="4048125" h="3743325">
                  <a:moveTo>
                    <a:pt x="0" y="3742944"/>
                  </a:moveTo>
                  <a:lnTo>
                    <a:pt x="4047744" y="3742944"/>
                  </a:lnTo>
                  <a:lnTo>
                    <a:pt x="4047744" y="0"/>
                  </a:lnTo>
                  <a:lnTo>
                    <a:pt x="0" y="0"/>
                  </a:lnTo>
                  <a:lnTo>
                    <a:pt x="0" y="37429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Inline</a:t>
            </a:r>
            <a:r>
              <a:rPr spc="-20" dirty="0"/>
              <a:t> </a:t>
            </a:r>
            <a:r>
              <a:rPr spc="-45" dirty="0"/>
              <a:t>Table-Valued</a:t>
            </a:r>
            <a:r>
              <a:rPr spc="-1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459433"/>
            <a:ext cx="724535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 </a:t>
            </a:r>
            <a:r>
              <a:rPr sz="2600" spc="-10" dirty="0">
                <a:latin typeface="Calibri"/>
                <a:cs typeface="Calibri"/>
              </a:rPr>
              <a:t>to display </a:t>
            </a:r>
            <a:r>
              <a:rPr sz="2600" spc="-15" dirty="0">
                <a:latin typeface="Calibri"/>
                <a:cs typeface="Calibri"/>
              </a:rPr>
              <a:t>EmployeeID, </a:t>
            </a:r>
            <a:r>
              <a:rPr sz="2600" dirty="0">
                <a:latin typeface="Calibri"/>
                <a:cs typeface="Calibri"/>
              </a:rPr>
              <a:t>Name 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DeptNo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EmpID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entered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Inline</a:t>
            </a:r>
            <a:r>
              <a:rPr spc="-20" dirty="0"/>
              <a:t> </a:t>
            </a:r>
            <a:r>
              <a:rPr spc="-45" dirty="0"/>
              <a:t>Table-Valued</a:t>
            </a:r>
            <a:r>
              <a:rPr spc="-1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991994"/>
            <a:ext cx="74085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Emp_Details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(@EmpID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(4))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RETURNS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12700" marR="6172835">
              <a:lnSpc>
                <a:spcPct val="120000"/>
              </a:lnSpc>
            </a:pPr>
            <a:r>
              <a:rPr sz="2800" b="1" spc="-10" dirty="0">
                <a:latin typeface="Calibri"/>
                <a:cs typeface="Calibri"/>
              </a:rPr>
              <a:t>AS </a:t>
            </a:r>
            <a:r>
              <a:rPr sz="2800" b="1" spc="-5" dirty="0">
                <a:latin typeface="Calibri"/>
                <a:cs typeface="Calibri"/>
              </a:rPr>
              <a:t> RETURN</a:t>
            </a:r>
            <a:endParaRPr sz="2800">
              <a:latin typeface="Calibri"/>
              <a:cs typeface="Calibri"/>
            </a:endParaRPr>
          </a:p>
          <a:p>
            <a:pPr marL="927100" marR="336550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(SELECT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EmployeeID,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EmployeeName,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EmployeeID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@EmpID)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370078"/>
            <a:ext cx="8042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Execution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In-Line </a:t>
            </a:r>
            <a:r>
              <a:rPr sz="3600" spc="-55" dirty="0"/>
              <a:t>Table</a:t>
            </a:r>
            <a:r>
              <a:rPr sz="3600" spc="-10" dirty="0"/>
              <a:t> </a:t>
            </a:r>
            <a:r>
              <a:rPr sz="3600" spc="-35" dirty="0"/>
              <a:t>Valued</a:t>
            </a:r>
            <a:r>
              <a:rPr sz="3600" spc="-5" dirty="0"/>
              <a:t> </a:t>
            </a:r>
            <a:r>
              <a:rPr sz="3600" dirty="0"/>
              <a:t>Function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46964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details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E1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6666" y="2891408"/>
            <a:ext cx="5013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*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FROM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Emp_Details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(‘E1’)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3055" y="4410455"/>
            <a:ext cx="4666615" cy="856615"/>
            <a:chOff x="2353055" y="4410455"/>
            <a:chExt cx="4666615" cy="8566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199" y="4419599"/>
              <a:ext cx="4648200" cy="838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57627" y="4415027"/>
              <a:ext cx="4657725" cy="847725"/>
            </a:xfrm>
            <a:custGeom>
              <a:avLst/>
              <a:gdLst/>
              <a:ahLst/>
              <a:cxnLst/>
              <a:rect l="l" t="t" r="r" b="b"/>
              <a:pathLst>
                <a:path w="4657725" h="847725">
                  <a:moveTo>
                    <a:pt x="0" y="847344"/>
                  </a:moveTo>
                  <a:lnTo>
                    <a:pt x="4657344" y="847344"/>
                  </a:lnTo>
                  <a:lnTo>
                    <a:pt x="4657344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394970" defTabSz="914400"/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Inline</a:t>
            </a:r>
            <a:r>
              <a:rPr lang="en-US" sz="43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Table-Valued</a:t>
            </a:r>
            <a:r>
              <a:rPr lang="en-US" sz="43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100" b="1" spc="-50"/>
              <a:t>CREATE</a:t>
            </a:r>
            <a:r>
              <a:rPr lang="en-US" sz="2100" b="1" spc="15"/>
              <a:t> </a:t>
            </a:r>
            <a:r>
              <a:rPr lang="en-US" sz="2100" b="1" spc="-5"/>
              <a:t>FUNCTION</a:t>
            </a:r>
            <a:r>
              <a:rPr lang="en-US" sz="2100" b="1" spc="45"/>
              <a:t> </a:t>
            </a:r>
            <a:r>
              <a:rPr lang="en-US" sz="2100" spc="-10"/>
              <a:t>All_Emp_Details</a:t>
            </a:r>
            <a:r>
              <a:rPr lang="en-US" sz="2100" spc="45"/>
              <a:t> </a:t>
            </a:r>
            <a:r>
              <a:rPr lang="en-US" sz="2100" spc="-10"/>
              <a:t>(@Dno</a:t>
            </a:r>
            <a:r>
              <a:rPr lang="en-US" sz="2100" spc="30"/>
              <a:t> </a:t>
            </a:r>
            <a:r>
              <a:rPr lang="en-US" sz="2100" spc="-15"/>
              <a:t>int)</a:t>
            </a:r>
            <a:endParaRPr lang="en-US" sz="2100"/>
          </a:p>
          <a:p>
            <a:pPr marL="92646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b="1" spc="-5"/>
              <a:t>RETURNS </a:t>
            </a:r>
            <a:r>
              <a:rPr lang="en-US" sz="2100" b="1" spc="-50"/>
              <a:t>TABLE</a:t>
            </a:r>
            <a:endParaRPr lang="en-US" sz="2100"/>
          </a:p>
          <a:p>
            <a:pPr marL="12700" marR="584073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b="1" spc="-10"/>
              <a:t>AS </a:t>
            </a:r>
            <a:r>
              <a:rPr lang="en-US" sz="2100" b="1" spc="-5"/>
              <a:t> RETURN</a:t>
            </a:r>
            <a:endParaRPr lang="en-US" sz="2100"/>
          </a:p>
          <a:p>
            <a:pPr marL="926465" marR="5080" indent="-228600">
              <a:lnSpc>
                <a:spcPct val="9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lang="en-US" sz="2100" spc="-10"/>
              <a:t>(SELECT</a:t>
            </a:r>
            <a:r>
              <a:rPr lang="en-US" sz="2100"/>
              <a:t> </a:t>
            </a:r>
            <a:r>
              <a:rPr lang="en-US" sz="2100" spc="-20"/>
              <a:t>EmployeeID,</a:t>
            </a:r>
            <a:r>
              <a:rPr lang="en-US" sz="2100" spc="10"/>
              <a:t> </a:t>
            </a:r>
            <a:r>
              <a:rPr lang="en-US" sz="2100" spc="-10"/>
              <a:t>EmployeeName,</a:t>
            </a:r>
            <a:r>
              <a:rPr lang="en-US" sz="2100" spc="10"/>
              <a:t> </a:t>
            </a:r>
            <a:r>
              <a:rPr lang="en-US" sz="2100" spc="-15"/>
              <a:t>Dno </a:t>
            </a:r>
            <a:r>
              <a:rPr lang="en-US" sz="2100" spc="-615"/>
              <a:t> </a:t>
            </a:r>
            <a:r>
              <a:rPr lang="en-US" sz="2100" spc="-10"/>
              <a:t>FROM</a:t>
            </a:r>
            <a:r>
              <a:rPr lang="en-US" sz="2100"/>
              <a:t> </a:t>
            </a:r>
            <a:r>
              <a:rPr lang="en-US" sz="2100" spc="-15"/>
              <a:t>Employee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2100" spc="-10"/>
              <a:t>WHERE</a:t>
            </a:r>
            <a:r>
              <a:rPr lang="en-US" sz="2100"/>
              <a:t> </a:t>
            </a:r>
            <a:r>
              <a:rPr lang="en-US" sz="2100" spc="-10"/>
              <a:t>Dno</a:t>
            </a:r>
            <a:r>
              <a:rPr lang="en-US" sz="2100" spc="15"/>
              <a:t> </a:t>
            </a:r>
            <a:r>
              <a:rPr lang="en-US" sz="2100" spc="-5"/>
              <a:t>=</a:t>
            </a:r>
            <a:r>
              <a:rPr lang="en-US" sz="2100"/>
              <a:t> </a:t>
            </a:r>
            <a:r>
              <a:rPr lang="en-US" sz="2100" spc="-10"/>
              <a:t>@Dno)</a:t>
            </a:r>
            <a:endParaRPr lang="en-US" sz="2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16</a:t>
            </a:fld>
            <a:endParaRPr 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370078"/>
            <a:ext cx="8042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Execution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In-Line </a:t>
            </a:r>
            <a:r>
              <a:rPr sz="3600" spc="-55" dirty="0"/>
              <a:t>Table</a:t>
            </a:r>
            <a:r>
              <a:rPr sz="3600" spc="-10" dirty="0"/>
              <a:t> </a:t>
            </a:r>
            <a:r>
              <a:rPr sz="3600" spc="-35" dirty="0"/>
              <a:t>Valued</a:t>
            </a:r>
            <a:r>
              <a:rPr sz="3600" spc="-5" dirty="0"/>
              <a:t> </a:t>
            </a:r>
            <a:r>
              <a:rPr sz="3600" dirty="0"/>
              <a:t>Function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816215" cy="1810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details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employees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 marL="483234" algn="ctr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*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FROM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All_Emp_Details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8616" y="3572255"/>
            <a:ext cx="6830695" cy="2433955"/>
            <a:chOff x="1118616" y="3572255"/>
            <a:chExt cx="6830695" cy="24339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760" y="3581399"/>
              <a:ext cx="6812280" cy="24155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3188" y="3576827"/>
              <a:ext cx="6821805" cy="2425065"/>
            </a:xfrm>
            <a:custGeom>
              <a:avLst/>
              <a:gdLst/>
              <a:ahLst/>
              <a:cxnLst/>
              <a:rect l="l" t="t" r="r" b="b"/>
              <a:pathLst>
                <a:path w="6821805" h="2425065">
                  <a:moveTo>
                    <a:pt x="0" y="2424684"/>
                  </a:moveTo>
                  <a:lnTo>
                    <a:pt x="6821423" y="2424684"/>
                  </a:lnTo>
                  <a:lnTo>
                    <a:pt x="6821423" y="0"/>
                  </a:lnTo>
                  <a:lnTo>
                    <a:pt x="0" y="0"/>
                  </a:lnTo>
                  <a:lnTo>
                    <a:pt x="0" y="24246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0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Multi-Statement</a:t>
            </a:r>
            <a:r>
              <a:rPr lang="en-US" sz="40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Table-Valued</a:t>
            </a:r>
            <a:r>
              <a:rPr lang="en-US" sz="40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10"/>
              <a:t>Returns</a:t>
            </a:r>
            <a:r>
              <a:rPr lang="en-US" sz="1900" spc="-15"/>
              <a:t> </a:t>
            </a:r>
            <a:r>
              <a:rPr lang="en-US" sz="1900"/>
              <a:t>a</a:t>
            </a:r>
            <a:r>
              <a:rPr lang="en-US" sz="1900" spc="-10"/>
              <a:t> temporary</a:t>
            </a:r>
            <a:r>
              <a:rPr lang="en-US" sz="1900" spc="-20"/>
              <a:t> </a:t>
            </a:r>
            <a:r>
              <a:rPr lang="en-US" sz="1900" spc="-5"/>
              <a:t>table,</a:t>
            </a:r>
            <a:r>
              <a:rPr lang="en-US" sz="1900" spc="-10"/>
              <a:t> </a:t>
            </a:r>
            <a:r>
              <a:rPr lang="en-US" sz="1900" spc="-5"/>
              <a:t>specifying</a:t>
            </a:r>
            <a:r>
              <a:rPr lang="en-US" sz="1900" spc="-10"/>
              <a:t> </a:t>
            </a:r>
            <a:r>
              <a:rPr lang="en-US" sz="1900"/>
              <a:t>the</a:t>
            </a:r>
            <a:r>
              <a:rPr lang="en-US" sz="1900" spc="5"/>
              <a:t> </a:t>
            </a:r>
            <a:r>
              <a:rPr lang="en-US" sz="1900" spc="-5"/>
              <a:t>fields,</a:t>
            </a:r>
            <a:r>
              <a:rPr lang="en-US" sz="1900"/>
              <a:t> </a:t>
            </a:r>
            <a:r>
              <a:rPr lang="en-US" sz="1900" spc="-15"/>
              <a:t>data</a:t>
            </a:r>
            <a:r>
              <a:rPr lang="en-US" sz="1900" spc="-10"/>
              <a:t> </a:t>
            </a:r>
            <a:r>
              <a:rPr lang="en-US" sz="1900"/>
              <a:t>type</a:t>
            </a:r>
            <a:r>
              <a:rPr lang="en-US" sz="1900" spc="-5"/>
              <a:t> </a:t>
            </a:r>
            <a:r>
              <a:rPr lang="en-US" sz="1900" spc="-10"/>
              <a:t>etc.</a:t>
            </a:r>
            <a:endParaRPr lang="en-US" sz="1900"/>
          </a:p>
          <a:p>
            <a:pPr marL="355600" indent="-228600">
              <a:lnSpc>
                <a:spcPct val="90000"/>
              </a:lnSpc>
              <a:spcBef>
                <a:spcPts val="18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/>
              <a:t>It</a:t>
            </a:r>
            <a:r>
              <a:rPr lang="en-US" sz="1900" spc="-20"/>
              <a:t> </a:t>
            </a:r>
            <a:r>
              <a:rPr lang="en-US" sz="1900" spc="-10"/>
              <a:t>can</a:t>
            </a:r>
            <a:r>
              <a:rPr lang="en-US" sz="1900" spc="-5"/>
              <a:t> </a:t>
            </a:r>
            <a:r>
              <a:rPr lang="en-US" sz="1900" spc="-20"/>
              <a:t>have</a:t>
            </a:r>
            <a:r>
              <a:rPr lang="en-US" sz="1900"/>
              <a:t> </a:t>
            </a:r>
            <a:r>
              <a:rPr lang="en-US" sz="1900" spc="-5"/>
              <a:t>one or </a:t>
            </a:r>
            <a:r>
              <a:rPr lang="en-US" sz="1900" spc="-15"/>
              <a:t>more</a:t>
            </a:r>
            <a:r>
              <a:rPr lang="en-US" sz="1900" spc="10"/>
              <a:t> </a:t>
            </a:r>
            <a:r>
              <a:rPr lang="en-US" sz="1900" spc="-5"/>
              <a:t>SQL</a:t>
            </a:r>
            <a:r>
              <a:rPr lang="en-US" sz="1900" spc="-20"/>
              <a:t> </a:t>
            </a:r>
            <a:r>
              <a:rPr lang="en-US" sz="1900" spc="-15"/>
              <a:t>statements.</a:t>
            </a:r>
            <a:endParaRPr lang="en-US" sz="1900"/>
          </a:p>
          <a:p>
            <a:pPr marL="355600" marR="508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5"/>
              <a:t>The </a:t>
            </a:r>
            <a:r>
              <a:rPr lang="en-US" sz="1900" spc="-10"/>
              <a:t>scope </a:t>
            </a:r>
            <a:r>
              <a:rPr lang="en-US" sz="1900" spc="-5"/>
              <a:t>of </a:t>
            </a:r>
            <a:r>
              <a:rPr lang="en-US" sz="1900" spc="-10"/>
              <a:t>that temporary </a:t>
            </a:r>
            <a:r>
              <a:rPr lang="en-US" sz="1900" spc="-5"/>
              <a:t>table </a:t>
            </a:r>
            <a:r>
              <a:rPr lang="en-US" sz="1900"/>
              <a:t>is </a:t>
            </a:r>
            <a:r>
              <a:rPr lang="en-US" sz="1900" spc="-5"/>
              <a:t>limited </a:t>
            </a:r>
            <a:r>
              <a:rPr lang="en-US" sz="1900" spc="-15"/>
              <a:t>to </a:t>
            </a:r>
            <a:r>
              <a:rPr lang="en-US" sz="1900"/>
              <a:t>the UDF in which </a:t>
            </a:r>
            <a:r>
              <a:rPr lang="en-US" sz="1900" spc="-530"/>
              <a:t> </a:t>
            </a:r>
            <a:r>
              <a:rPr lang="en-US" sz="1900"/>
              <a:t>it </a:t>
            </a:r>
            <a:r>
              <a:rPr lang="en-US" sz="1900" spc="-10"/>
              <a:t>was defined, </a:t>
            </a:r>
            <a:r>
              <a:rPr lang="en-US" sz="1900" spc="-5"/>
              <a:t>so </a:t>
            </a:r>
            <a:r>
              <a:rPr lang="en-US" sz="1900"/>
              <a:t>when the UDF ends, the </a:t>
            </a:r>
            <a:r>
              <a:rPr lang="en-US" sz="1900" spc="-10"/>
              <a:t>temporary </a:t>
            </a:r>
            <a:r>
              <a:rPr lang="en-US" sz="1900" spc="-5"/>
              <a:t>table </a:t>
            </a:r>
            <a:r>
              <a:rPr lang="en-US" sz="1900"/>
              <a:t> </a:t>
            </a:r>
            <a:r>
              <a:rPr lang="en-US" sz="1900" spc="-10"/>
              <a:t>disappears </a:t>
            </a:r>
            <a:r>
              <a:rPr lang="en-US" sz="1900" spc="-15"/>
              <a:t>too.</a:t>
            </a:r>
            <a:endParaRPr lang="en-US" sz="1900"/>
          </a:p>
          <a:p>
            <a:pPr marL="355600" marR="65405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spc="-5"/>
              <a:t>Used </a:t>
            </a:r>
            <a:r>
              <a:rPr lang="en-US" sz="1900"/>
              <a:t>when </a:t>
            </a:r>
            <a:r>
              <a:rPr lang="en-US" sz="1900" spc="-5"/>
              <a:t>need </a:t>
            </a:r>
            <a:r>
              <a:rPr lang="en-US" sz="1900" spc="-15"/>
              <a:t>to </a:t>
            </a:r>
            <a:r>
              <a:rPr lang="en-US" sz="1900" spc="-10"/>
              <a:t>perform </a:t>
            </a:r>
            <a:r>
              <a:rPr lang="en-US" sz="1900" spc="-15"/>
              <a:t>extra data </a:t>
            </a:r>
            <a:r>
              <a:rPr lang="en-US" sz="1900" spc="-5"/>
              <a:t>manipulation on SELECT </a:t>
            </a:r>
            <a:r>
              <a:rPr lang="en-US" sz="1900" spc="-530"/>
              <a:t> </a:t>
            </a:r>
            <a:r>
              <a:rPr lang="en-US" sz="1900" spc="-15"/>
              <a:t>data </a:t>
            </a:r>
            <a:r>
              <a:rPr lang="en-US" sz="1900" spc="-20"/>
              <a:t>like</a:t>
            </a:r>
            <a:r>
              <a:rPr lang="en-US" sz="1900" spc="-10"/>
              <a:t> </a:t>
            </a:r>
            <a:r>
              <a:rPr lang="en-US" sz="1900" spc="-40"/>
              <a:t>INSERT,</a:t>
            </a:r>
            <a:r>
              <a:rPr lang="en-US" sz="1900" spc="-15"/>
              <a:t> </a:t>
            </a:r>
            <a:r>
              <a:rPr lang="en-US" sz="1900" spc="-40"/>
              <a:t>UPDATE,</a:t>
            </a:r>
            <a:r>
              <a:rPr lang="en-US" sz="1900" spc="5"/>
              <a:t> </a:t>
            </a:r>
            <a:r>
              <a:rPr lang="en-US" sz="1900" spc="-5"/>
              <a:t>DELETE</a:t>
            </a:r>
            <a:r>
              <a:rPr lang="en-US" sz="1900" spc="5"/>
              <a:t> </a:t>
            </a:r>
            <a:r>
              <a:rPr lang="en-US" sz="1900" spc="-5"/>
              <a:t>or</a:t>
            </a:r>
            <a:r>
              <a:rPr lang="en-US" sz="1900" spc="-20"/>
              <a:t> any</a:t>
            </a:r>
            <a:r>
              <a:rPr lang="en-US" sz="1900" spc="5"/>
              <a:t> </a:t>
            </a:r>
            <a:r>
              <a:rPr lang="en-US" sz="1900" spc="-5"/>
              <a:t>filtering</a:t>
            </a:r>
            <a:r>
              <a:rPr lang="en-US" sz="1900" spc="5"/>
              <a:t> </a:t>
            </a:r>
            <a:r>
              <a:rPr lang="en-US" sz="1900"/>
              <a:t>-</a:t>
            </a:r>
            <a:r>
              <a:rPr lang="en-US" sz="1900" spc="-10"/>
              <a:t> </a:t>
            </a:r>
            <a:r>
              <a:rPr lang="en-US" sz="1900" spc="-25"/>
              <a:t>before </a:t>
            </a:r>
            <a:r>
              <a:rPr lang="en-US" sz="1900" spc="-20"/>
              <a:t> </a:t>
            </a:r>
            <a:r>
              <a:rPr lang="en-US" sz="1900"/>
              <a:t>inserting</a:t>
            </a:r>
            <a:r>
              <a:rPr lang="en-US" sz="1900" spc="-15"/>
              <a:t> </a:t>
            </a:r>
            <a:r>
              <a:rPr lang="en-US" sz="1900"/>
              <a:t>the </a:t>
            </a:r>
            <a:r>
              <a:rPr lang="en-US" sz="1900" spc="-5"/>
              <a:t>final output</a:t>
            </a:r>
            <a:r>
              <a:rPr lang="en-US" sz="1900" spc="-10"/>
              <a:t> </a:t>
            </a:r>
            <a:r>
              <a:rPr lang="en-US" sz="1900" spc="-15"/>
              <a:t>into</a:t>
            </a:r>
            <a:r>
              <a:rPr lang="en-US" sz="1900" spc="-10"/>
              <a:t> </a:t>
            </a:r>
            <a:r>
              <a:rPr lang="en-US" sz="1900" spc="-40"/>
              <a:t>Table</a:t>
            </a:r>
            <a:r>
              <a:rPr lang="en-US" sz="1900" spc="15"/>
              <a:t> </a:t>
            </a:r>
            <a:r>
              <a:rPr lang="en-US" sz="1900" spc="-20"/>
              <a:t>Variable.</a:t>
            </a:r>
            <a:endParaRPr lang="en-US" sz="1900"/>
          </a:p>
          <a:p>
            <a:pPr marL="355600" indent="-228600">
              <a:lnSpc>
                <a:spcPct val="90000"/>
              </a:lnSpc>
              <a:spcBef>
                <a:spcPts val="18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/>
              <a:t>Also</a:t>
            </a:r>
            <a:r>
              <a:rPr lang="en-US" sz="1900" spc="-10"/>
              <a:t> </a:t>
            </a:r>
            <a:r>
              <a:rPr lang="en-US" sz="1900" spc="-5"/>
              <a:t>used</a:t>
            </a:r>
            <a:r>
              <a:rPr lang="en-US" sz="1900"/>
              <a:t> when </a:t>
            </a:r>
            <a:r>
              <a:rPr lang="en-US" sz="1900" spc="-5"/>
              <a:t>need</a:t>
            </a:r>
            <a:r>
              <a:rPr lang="en-US" sz="1900"/>
              <a:t> </a:t>
            </a:r>
            <a:r>
              <a:rPr lang="en-US" sz="1900" spc="-15"/>
              <a:t>to </a:t>
            </a:r>
            <a:r>
              <a:rPr lang="en-US" sz="1900" spc="-10"/>
              <a:t>perform</a:t>
            </a:r>
            <a:r>
              <a:rPr lang="en-US" sz="1900" spc="-25"/>
              <a:t> </a:t>
            </a:r>
            <a:r>
              <a:rPr lang="en-US" sz="1900" spc="-5"/>
              <a:t>some</a:t>
            </a:r>
            <a:r>
              <a:rPr lang="en-US" sz="1900"/>
              <a:t> </a:t>
            </a:r>
            <a:r>
              <a:rPr lang="en-US" sz="1900" spc="-15"/>
              <a:t>complex</a:t>
            </a:r>
            <a:r>
              <a:rPr lang="en-US" sz="1900" spc="-20"/>
              <a:t> </a:t>
            </a:r>
            <a:r>
              <a:rPr lang="en-US" sz="1900" spc="-5"/>
              <a:t>logic</a:t>
            </a:r>
            <a:r>
              <a:rPr lang="en-US" sz="1900" spc="-10"/>
              <a:t> </a:t>
            </a:r>
            <a:r>
              <a:rPr lang="en-US" sz="1900" spc="-5"/>
              <a:t>on</a:t>
            </a:r>
            <a:r>
              <a:rPr lang="en-US" sz="1900"/>
              <a:t> input</a:t>
            </a:r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spc="-10"/>
              <a:t>parameter</a:t>
            </a:r>
            <a:r>
              <a:rPr lang="en-US" sz="1900" spc="-35"/>
              <a:t> </a:t>
            </a:r>
            <a:r>
              <a:rPr lang="en-US" sz="1900" spc="-25"/>
              <a:t>before</a:t>
            </a:r>
            <a:r>
              <a:rPr lang="en-US" sz="1900" spc="25"/>
              <a:t> </a:t>
            </a:r>
            <a:r>
              <a:rPr lang="en-US" sz="1900" spc="-5"/>
              <a:t>using</a:t>
            </a:r>
            <a:r>
              <a:rPr lang="en-US" sz="1900" spc="-10"/>
              <a:t> </a:t>
            </a:r>
            <a:r>
              <a:rPr lang="en-US" sz="1900"/>
              <a:t>it</a:t>
            </a:r>
            <a:r>
              <a:rPr lang="en-US" sz="1900" spc="-20"/>
              <a:t> </a:t>
            </a:r>
            <a:r>
              <a:rPr lang="en-US" sz="1900"/>
              <a:t>in</a:t>
            </a:r>
            <a:r>
              <a:rPr lang="en-US" sz="1900" spc="-5"/>
              <a:t> </a:t>
            </a:r>
            <a:r>
              <a:rPr lang="en-US" sz="1900"/>
              <a:t>WHERE</a:t>
            </a:r>
            <a:r>
              <a:rPr lang="en-US" sz="1900" spc="-20"/>
              <a:t> </a:t>
            </a:r>
            <a:r>
              <a:rPr lang="en-US" sz="1900" spc="-5"/>
              <a:t>clause.</a:t>
            </a:r>
            <a:endParaRPr lang="en-US" sz="1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18</a:t>
            </a:fld>
            <a:endParaRPr 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0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Multi-Statement</a:t>
            </a:r>
            <a:r>
              <a:rPr lang="en-US" sz="4000" kern="1200" spc="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Table-Valued</a:t>
            </a:r>
            <a:r>
              <a:rPr lang="en-US" sz="400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</a:pPr>
            <a:r>
              <a:rPr lang="en-US" sz="2100" spc="-40"/>
              <a:t>CREATE</a:t>
            </a:r>
            <a:r>
              <a:rPr lang="en-US" sz="2100" spc="-25"/>
              <a:t> </a:t>
            </a:r>
            <a:r>
              <a:rPr lang="en-US" sz="2100"/>
              <a:t>FUNCTION</a:t>
            </a:r>
            <a:r>
              <a:rPr lang="en-US" sz="2100" spc="-35"/>
              <a:t> </a:t>
            </a:r>
            <a:r>
              <a:rPr lang="en-US" sz="2100" spc="-5"/>
              <a:t>Dept_Emp_Details</a:t>
            </a:r>
            <a:r>
              <a:rPr lang="en-US" sz="2100" spc="-25"/>
              <a:t> </a:t>
            </a:r>
            <a:r>
              <a:rPr lang="en-US" sz="2100" spc="-5"/>
              <a:t>(@DeptID</a:t>
            </a:r>
            <a:r>
              <a:rPr lang="en-US" sz="2100" spc="-35"/>
              <a:t> </a:t>
            </a:r>
            <a:r>
              <a:rPr lang="en-US" sz="2100" spc="-5"/>
              <a:t>int)</a:t>
            </a:r>
            <a:endParaRPr lang="en-US" sz="2100"/>
          </a:p>
          <a:p>
            <a:pPr marL="927100" indent="-228600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100"/>
              <a:t>RETURNS</a:t>
            </a:r>
            <a:r>
              <a:rPr lang="en-US" sz="2100" spc="-35"/>
              <a:t> </a:t>
            </a:r>
            <a:r>
              <a:rPr lang="en-US" sz="2100" spc="-5"/>
              <a:t>@Dept_Emp</a:t>
            </a:r>
            <a:r>
              <a:rPr lang="en-US" sz="2100" spc="-45"/>
              <a:t> </a:t>
            </a:r>
            <a:r>
              <a:rPr lang="en-US" sz="2100" spc="-40"/>
              <a:t>TABLE</a:t>
            </a:r>
            <a:endParaRPr lang="en-US" sz="2100"/>
          </a:p>
          <a:p>
            <a:pPr marL="184150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(EmpID</a:t>
            </a:r>
            <a:r>
              <a:rPr lang="en-US" sz="2100" spc="-20"/>
              <a:t> </a:t>
            </a:r>
            <a:r>
              <a:rPr lang="en-US" sz="2100"/>
              <a:t>char(4),</a:t>
            </a:r>
            <a:r>
              <a:rPr lang="en-US" sz="2100" spc="-25"/>
              <a:t> </a:t>
            </a:r>
            <a:r>
              <a:rPr lang="en-US" sz="2100"/>
              <a:t>Name</a:t>
            </a:r>
            <a:r>
              <a:rPr lang="en-US" sz="2100" spc="-25"/>
              <a:t> </a:t>
            </a:r>
            <a:r>
              <a:rPr lang="en-US" sz="2100" spc="-10"/>
              <a:t>varchar(50))</a:t>
            </a:r>
            <a:endParaRPr lang="en-US" sz="2100"/>
          </a:p>
          <a:p>
            <a:pPr marL="12700" marR="617093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spc="5"/>
              <a:t>AS </a:t>
            </a:r>
            <a:r>
              <a:rPr lang="en-US" sz="2100" spc="10"/>
              <a:t> </a:t>
            </a:r>
            <a:r>
              <a:rPr lang="en-US" sz="2100"/>
              <a:t>B</a:t>
            </a:r>
            <a:r>
              <a:rPr lang="en-US" sz="2100" spc="-40"/>
              <a:t>E</a:t>
            </a:r>
            <a:r>
              <a:rPr lang="en-US" sz="2100"/>
              <a:t>GIN</a:t>
            </a:r>
          </a:p>
          <a:p>
            <a:pPr marL="92710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INSERT</a:t>
            </a:r>
            <a:r>
              <a:rPr lang="en-US" sz="2100" spc="-40"/>
              <a:t> </a:t>
            </a:r>
            <a:r>
              <a:rPr lang="en-US" sz="2100" spc="-20"/>
              <a:t>INTO</a:t>
            </a:r>
            <a:r>
              <a:rPr lang="en-US" sz="2100" spc="-50"/>
              <a:t> </a:t>
            </a:r>
            <a:r>
              <a:rPr lang="en-US" sz="2100"/>
              <a:t>@Dept_Emp</a:t>
            </a:r>
          </a:p>
          <a:p>
            <a:pPr marL="927100" marR="11988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spc="-5"/>
              <a:t>SELECT </a:t>
            </a:r>
            <a:r>
              <a:rPr lang="en-US" sz="2100" spc="-15"/>
              <a:t>EmployeeID, </a:t>
            </a:r>
            <a:r>
              <a:rPr lang="en-US" sz="2100" spc="-5"/>
              <a:t>EmployeeName </a:t>
            </a:r>
            <a:r>
              <a:rPr lang="en-US" sz="2100" spc="-575"/>
              <a:t> </a:t>
            </a:r>
            <a:r>
              <a:rPr lang="en-US" sz="2100" spc="-5"/>
              <a:t>FROM </a:t>
            </a:r>
            <a:r>
              <a:rPr lang="en-US" sz="2100" spc="-10"/>
              <a:t>Employee</a:t>
            </a:r>
            <a:endParaRPr lang="en-US" sz="2100"/>
          </a:p>
          <a:p>
            <a:pPr marL="927100" marR="292100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100"/>
              <a:t>WHERE</a:t>
            </a:r>
            <a:r>
              <a:rPr lang="en-US" sz="2100" spc="-35"/>
              <a:t> </a:t>
            </a:r>
            <a:r>
              <a:rPr lang="en-US" sz="2100"/>
              <a:t>Dno</a:t>
            </a:r>
            <a:r>
              <a:rPr lang="en-US" sz="2100" spc="-15"/>
              <a:t> </a:t>
            </a:r>
            <a:r>
              <a:rPr lang="en-US" sz="2100"/>
              <a:t>=</a:t>
            </a:r>
            <a:r>
              <a:rPr lang="en-US" sz="2100" spc="-20"/>
              <a:t> </a:t>
            </a:r>
            <a:r>
              <a:rPr lang="en-US" sz="2100" spc="-5"/>
              <a:t>@DeptID </a:t>
            </a:r>
            <a:r>
              <a:rPr lang="en-US" sz="2100" spc="-570"/>
              <a:t> </a:t>
            </a:r>
            <a:r>
              <a:rPr lang="en-US" sz="2100"/>
              <a:t>RETURN</a:t>
            </a:r>
          </a:p>
          <a:p>
            <a:pPr marL="12700" indent="-228600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END</a:t>
            </a:r>
            <a:endParaRPr lang="en-US" sz="2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19</a:t>
            </a:fld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Defined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Functions</a:t>
            </a: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(UDF)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2</a:t>
            </a:fld>
            <a:endParaRPr lang="en-US" sz="120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0B618319-AF3C-2473-D777-768930EBB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194664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099" y="376352"/>
            <a:ext cx="8483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Execution</a:t>
            </a:r>
            <a:r>
              <a:rPr sz="3600" spc="-15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spc="-15" dirty="0"/>
              <a:t>Multi-Statement</a:t>
            </a:r>
            <a:r>
              <a:rPr sz="3600" spc="10" dirty="0"/>
              <a:t> </a:t>
            </a:r>
            <a:r>
              <a:rPr sz="3600" spc="-40" dirty="0"/>
              <a:t>Table-Valued</a:t>
            </a:r>
            <a:endParaRPr sz="3600" dirty="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413125" algn="l"/>
                <a:tab pos="8470265" algn="l"/>
              </a:tabLst>
            </a:pPr>
            <a:r>
              <a:rPr sz="3600" strike="sngStrike" dirty="0"/>
              <a:t> 	Function	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7816215" cy="179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details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employees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Calibri"/>
              <a:cs typeface="Calibri"/>
            </a:endParaRPr>
          </a:p>
          <a:p>
            <a:pPr marL="481965" algn="ctr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SELECT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*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from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Dept_Emp_Details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3055" y="4291584"/>
            <a:ext cx="4361815" cy="1965960"/>
            <a:chOff x="2353055" y="4291584"/>
            <a:chExt cx="4361815" cy="19659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199" y="4300728"/>
              <a:ext cx="4343400" cy="19476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57627" y="4296156"/>
              <a:ext cx="4352925" cy="1957070"/>
            </a:xfrm>
            <a:custGeom>
              <a:avLst/>
              <a:gdLst/>
              <a:ahLst/>
              <a:cxnLst/>
              <a:rect l="l" t="t" r="r" b="b"/>
              <a:pathLst>
                <a:path w="4352925" h="1957070">
                  <a:moveTo>
                    <a:pt x="0" y="1956816"/>
                  </a:moveTo>
                  <a:lnTo>
                    <a:pt x="4352544" y="1956816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568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Defined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Functions</a:t>
            </a: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(UDF)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108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10"/>
              <a:t>UDFs</a:t>
            </a:r>
            <a:r>
              <a:rPr lang="en-US" sz="2100" spc="-25"/>
              <a:t> </a:t>
            </a:r>
            <a:r>
              <a:rPr lang="en-US" sz="2100" spc="-5"/>
              <a:t>allow</a:t>
            </a:r>
            <a:r>
              <a:rPr lang="en-US" sz="2100" spc="15"/>
              <a:t> </a:t>
            </a:r>
            <a:r>
              <a:rPr lang="en-US" sz="2100"/>
              <a:t>modular</a:t>
            </a:r>
            <a:r>
              <a:rPr lang="en-US" sz="2100" spc="-15"/>
              <a:t> </a:t>
            </a:r>
            <a:r>
              <a:rPr lang="en-US" sz="2100" spc="-10"/>
              <a:t>programming</a:t>
            </a:r>
            <a:r>
              <a:rPr lang="en-US" sz="2100" spc="-15"/>
              <a:t> </a:t>
            </a:r>
            <a:r>
              <a:rPr lang="en-US" sz="2100"/>
              <a:t>and</a:t>
            </a:r>
            <a:r>
              <a:rPr lang="en-US" sz="2100" spc="-10"/>
              <a:t> </a:t>
            </a:r>
            <a:r>
              <a:rPr lang="en-US" sz="2100" spc="-20"/>
              <a:t>faster </a:t>
            </a:r>
            <a:r>
              <a:rPr lang="en-US" sz="2100" spc="-10"/>
              <a:t>execution.</a:t>
            </a:r>
            <a:endParaRPr lang="en-US" sz="2100"/>
          </a:p>
          <a:p>
            <a:pPr marL="756285" marR="41275" indent="-228600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</a:pPr>
            <a:r>
              <a:rPr lang="en-US" sz="2100"/>
              <a:t>–</a:t>
            </a:r>
            <a:r>
              <a:rPr lang="en-US" sz="2100" spc="250"/>
              <a:t> </a:t>
            </a:r>
            <a:r>
              <a:rPr lang="en-US" sz="2100" spc="-5"/>
              <a:t>Can</a:t>
            </a:r>
            <a:r>
              <a:rPr lang="en-US" sz="2100" spc="-25"/>
              <a:t> </a:t>
            </a:r>
            <a:r>
              <a:rPr lang="en-US" sz="2100" spc="-15"/>
              <a:t>create</a:t>
            </a:r>
            <a:r>
              <a:rPr lang="en-US" sz="2100" spc="-10"/>
              <a:t> </a:t>
            </a:r>
            <a:r>
              <a:rPr lang="en-US" sz="2100"/>
              <a:t>the</a:t>
            </a:r>
            <a:r>
              <a:rPr lang="en-US" sz="2100" spc="-5"/>
              <a:t> function once,</a:t>
            </a:r>
            <a:r>
              <a:rPr lang="en-US" sz="2100" spc="-20"/>
              <a:t> store</a:t>
            </a:r>
            <a:r>
              <a:rPr lang="en-US" sz="2100"/>
              <a:t> it</a:t>
            </a:r>
            <a:r>
              <a:rPr lang="en-US" sz="2100" spc="-15"/>
              <a:t> </a:t>
            </a:r>
            <a:r>
              <a:rPr lang="en-US" sz="2100"/>
              <a:t>in the</a:t>
            </a:r>
            <a:r>
              <a:rPr lang="en-US" sz="2100" spc="-5"/>
              <a:t> </a:t>
            </a:r>
            <a:r>
              <a:rPr lang="en-US" sz="2100" spc="-10"/>
              <a:t>database,</a:t>
            </a:r>
            <a:r>
              <a:rPr lang="en-US" sz="2100" spc="-15"/>
              <a:t> </a:t>
            </a:r>
            <a:r>
              <a:rPr lang="en-US" sz="2100"/>
              <a:t>and </a:t>
            </a:r>
            <a:r>
              <a:rPr lang="en-US" sz="2100" spc="-530"/>
              <a:t> </a:t>
            </a:r>
            <a:r>
              <a:rPr lang="en-US" sz="2100" spc="-5"/>
              <a:t>call</a:t>
            </a:r>
            <a:r>
              <a:rPr lang="en-US" sz="2100" spc="-20"/>
              <a:t> </a:t>
            </a:r>
            <a:r>
              <a:rPr lang="en-US" sz="2100"/>
              <a:t>it</a:t>
            </a:r>
            <a:r>
              <a:rPr lang="en-US" sz="2100" spc="-15"/>
              <a:t> </a:t>
            </a:r>
            <a:r>
              <a:rPr lang="en-US" sz="2100" spc="-20"/>
              <a:t>any</a:t>
            </a:r>
            <a:r>
              <a:rPr lang="en-US" sz="2100"/>
              <a:t> </a:t>
            </a:r>
            <a:r>
              <a:rPr lang="en-US" sz="2100" spc="-5"/>
              <a:t>number of</a:t>
            </a:r>
            <a:r>
              <a:rPr lang="en-US" sz="2100" spc="-10"/>
              <a:t> </a:t>
            </a:r>
            <a:r>
              <a:rPr lang="en-US" sz="2100"/>
              <a:t>times</a:t>
            </a:r>
            <a:r>
              <a:rPr lang="en-US" sz="2100" spc="-10"/>
              <a:t> </a:t>
            </a:r>
            <a:r>
              <a:rPr lang="en-US" sz="2100"/>
              <a:t>in the</a:t>
            </a:r>
            <a:r>
              <a:rPr lang="en-US" sz="2100" spc="-20"/>
              <a:t> </a:t>
            </a:r>
            <a:r>
              <a:rPr lang="en-US" sz="2100" spc="-15"/>
              <a:t>program.</a:t>
            </a:r>
            <a:endParaRPr lang="en-US" sz="21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/>
          </a:p>
          <a:p>
            <a:pPr marL="355600" marR="5080" indent="-228600">
              <a:lnSpc>
                <a:spcPct val="90000"/>
              </a:lnSpc>
              <a:spcBef>
                <a:spcPts val="159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10"/>
              <a:t>UDFs can </a:t>
            </a:r>
            <a:r>
              <a:rPr lang="en-US" sz="2100" spc="-5"/>
              <a:t>be used </a:t>
            </a:r>
            <a:r>
              <a:rPr lang="en-US" sz="2100" spc="-15"/>
              <a:t>to perform </a:t>
            </a:r>
            <a:r>
              <a:rPr lang="en-US" sz="2100"/>
              <a:t>a </a:t>
            </a:r>
            <a:r>
              <a:rPr lang="en-US" sz="2100" spc="-15"/>
              <a:t>complex </a:t>
            </a:r>
            <a:r>
              <a:rPr lang="en-US" sz="2100"/>
              <a:t>logic, </a:t>
            </a:r>
            <a:r>
              <a:rPr lang="en-US" sz="2100" spc="-5"/>
              <a:t>can </a:t>
            </a:r>
            <a:r>
              <a:rPr lang="en-US" sz="2100"/>
              <a:t>accept </a:t>
            </a:r>
            <a:r>
              <a:rPr lang="en-US" sz="2100" spc="-575"/>
              <a:t> </a:t>
            </a:r>
            <a:r>
              <a:rPr lang="en-US" sz="2100" spc="-15"/>
              <a:t>parameters</a:t>
            </a:r>
            <a:r>
              <a:rPr lang="en-US" sz="2100" spc="-45"/>
              <a:t> </a:t>
            </a:r>
            <a:r>
              <a:rPr lang="en-US" sz="2100"/>
              <a:t>and</a:t>
            </a:r>
            <a:r>
              <a:rPr lang="en-US" sz="2100" spc="-15"/>
              <a:t> </a:t>
            </a:r>
            <a:r>
              <a:rPr lang="en-US" sz="2100" spc="-10"/>
              <a:t>return </a:t>
            </a:r>
            <a:r>
              <a:rPr lang="en-US" sz="2100" spc="-15"/>
              <a:t>data.</a:t>
            </a:r>
            <a:endParaRPr lang="en-US" sz="2100"/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2100"/>
          </a:p>
          <a:p>
            <a:pPr marL="3556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 spc="-5"/>
              <a:t>Has </a:t>
            </a:r>
            <a:r>
              <a:rPr lang="en-US" sz="2100"/>
              <a:t>the</a:t>
            </a:r>
            <a:r>
              <a:rPr lang="en-US" sz="2100" spc="-15"/>
              <a:t> </a:t>
            </a:r>
            <a:r>
              <a:rPr lang="en-US" sz="2100"/>
              <a:t>ability</a:t>
            </a:r>
            <a:r>
              <a:rPr lang="en-US" sz="2100" spc="-15"/>
              <a:t> to</a:t>
            </a:r>
            <a:r>
              <a:rPr lang="en-US" sz="2100" spc="-10"/>
              <a:t> </a:t>
            </a:r>
            <a:r>
              <a:rPr lang="en-US" sz="2100" spc="-5"/>
              <a:t>use </a:t>
            </a:r>
            <a:r>
              <a:rPr lang="en-US" sz="2100" spc="-10"/>
              <a:t>UDFs</a:t>
            </a:r>
            <a:r>
              <a:rPr lang="en-US" sz="2100" spc="-30"/>
              <a:t> </a:t>
            </a:r>
            <a:r>
              <a:rPr lang="en-US" sz="2100" spc="-10"/>
              <a:t>anywhere.</a:t>
            </a:r>
            <a:endParaRPr lang="en-US" sz="2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3</a:t>
            </a:fld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700" kern="1200" spc="-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</a:t>
            </a:r>
            <a:r>
              <a:rPr lang="en-US" sz="47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4700" kern="1200" spc="-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UDFs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b="1" spc="-5"/>
              <a:t>Scalar</a:t>
            </a:r>
            <a:r>
              <a:rPr lang="en-US" sz="1900" b="1" spc="-10"/>
              <a:t> </a:t>
            </a:r>
            <a:r>
              <a:rPr lang="en-US" sz="1900" b="1" spc="-5"/>
              <a:t>Functions</a:t>
            </a:r>
            <a:endParaRPr lang="en-US" sz="1900"/>
          </a:p>
          <a:p>
            <a:pPr marL="756285" lvl="1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1900" spc="-10"/>
              <a:t>Return</a:t>
            </a:r>
            <a:r>
              <a:rPr lang="en-US" sz="1900" spc="-40"/>
              <a:t> </a:t>
            </a:r>
            <a:r>
              <a:rPr lang="en-US" sz="1900"/>
              <a:t>a</a:t>
            </a:r>
            <a:r>
              <a:rPr lang="en-US" sz="1900" spc="-15"/>
              <a:t> </a:t>
            </a:r>
            <a:r>
              <a:rPr lang="en-US" sz="1900" spc="-5"/>
              <a:t>Scalar/Single</a:t>
            </a:r>
            <a:r>
              <a:rPr lang="en-US" sz="1900" spc="-45"/>
              <a:t> </a:t>
            </a:r>
            <a:r>
              <a:rPr lang="en-US" sz="1900" spc="-10"/>
              <a:t>value.</a:t>
            </a:r>
            <a:endParaRPr lang="en-US" sz="1900"/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lvl="1"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lang="en-US" sz="1900"/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900" b="1" spc="-40"/>
              <a:t>Table-Valued</a:t>
            </a:r>
            <a:r>
              <a:rPr lang="en-US" sz="1900" b="1" spc="45"/>
              <a:t> </a:t>
            </a:r>
            <a:r>
              <a:rPr lang="en-US" sz="1900" b="1" spc="-5"/>
              <a:t>Functions</a:t>
            </a:r>
            <a:endParaRPr lang="en-US" sz="1900"/>
          </a:p>
          <a:p>
            <a:pPr marL="756285" marR="5080" lvl="1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1900" spc="-5"/>
              <a:t>The function </a:t>
            </a:r>
            <a:r>
              <a:rPr lang="en-US" sz="1900"/>
              <a:t>which </a:t>
            </a:r>
            <a:r>
              <a:rPr lang="en-US" sz="1900" spc="-10"/>
              <a:t>returns </a:t>
            </a:r>
            <a:r>
              <a:rPr lang="en-US" sz="1900"/>
              <a:t>a </a:t>
            </a:r>
            <a:r>
              <a:rPr lang="en-US" sz="1900" spc="-20"/>
              <a:t>row </a:t>
            </a:r>
            <a:r>
              <a:rPr lang="en-US" sz="1900" spc="-5"/>
              <a:t>set of SQL Server </a:t>
            </a:r>
            <a:r>
              <a:rPr lang="en-US" sz="1900" spc="-40"/>
              <a:t>Table </a:t>
            </a:r>
            <a:r>
              <a:rPr lang="en-US" sz="1900" spc="-530"/>
              <a:t> </a:t>
            </a:r>
            <a:r>
              <a:rPr lang="en-US" sz="1900" spc="-15"/>
              <a:t>data</a:t>
            </a:r>
            <a:r>
              <a:rPr lang="en-US" sz="1900" spc="-20"/>
              <a:t> </a:t>
            </a:r>
            <a:r>
              <a:rPr lang="en-US" sz="1900"/>
              <a:t>type.</a:t>
            </a:r>
          </a:p>
          <a:p>
            <a:pPr marL="756285" lvl="1" indent="-228600">
              <a:lnSpc>
                <a:spcPct val="9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1900" spc="-10"/>
              <a:t>Return</a:t>
            </a:r>
            <a:r>
              <a:rPr lang="en-US" sz="1900" spc="-50"/>
              <a:t> </a:t>
            </a:r>
            <a:r>
              <a:rPr lang="en-US" sz="1900"/>
              <a:t>a</a:t>
            </a:r>
            <a:r>
              <a:rPr lang="en-US" sz="1900" spc="-30"/>
              <a:t> </a:t>
            </a:r>
            <a:r>
              <a:rPr lang="en-US" sz="1900" spc="-5"/>
              <a:t>table.</a:t>
            </a:r>
            <a:endParaRPr lang="en-US" sz="1900"/>
          </a:p>
          <a:p>
            <a:pPr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1900"/>
          </a:p>
          <a:p>
            <a:pPr marL="1841500" lvl="2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842135" algn="l"/>
              </a:tabLst>
            </a:pPr>
            <a:r>
              <a:rPr lang="en-US" sz="1900" b="1" spc="-5"/>
              <a:t>Inline</a:t>
            </a:r>
            <a:r>
              <a:rPr lang="en-US" sz="1900" b="1" spc="-35"/>
              <a:t> </a:t>
            </a:r>
            <a:r>
              <a:rPr lang="en-US" sz="1900" b="1" spc="-30"/>
              <a:t>Table-Valued</a:t>
            </a:r>
            <a:endParaRPr lang="en-US" sz="1900"/>
          </a:p>
          <a:p>
            <a:pPr marL="1841500" lvl="2" indent="-228600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1842135" algn="l"/>
              </a:tabLst>
            </a:pPr>
            <a:r>
              <a:rPr lang="en-US" sz="1900" b="1" spc="-15"/>
              <a:t>Multi-Statement</a:t>
            </a:r>
            <a:r>
              <a:rPr lang="en-US" sz="1900" b="1" spc="10"/>
              <a:t> </a:t>
            </a:r>
            <a:r>
              <a:rPr lang="en-US" sz="1900" b="1" spc="-35"/>
              <a:t>Table-Valued</a:t>
            </a:r>
            <a:endParaRPr lang="en-US" sz="1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4</a:t>
            </a:fld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7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UDF</a:t>
            </a:r>
            <a:r>
              <a:rPr lang="en-US" sz="4700" kern="1200" spc="-7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Syntax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z="1900" b="1" spc="-50"/>
              <a:t>CREATE</a:t>
            </a:r>
            <a:r>
              <a:rPr lang="en-US" sz="1900" b="1" spc="10"/>
              <a:t> </a:t>
            </a:r>
            <a:r>
              <a:rPr lang="en-US" sz="1900" b="1" spc="-10"/>
              <a:t>FUNCTION</a:t>
            </a:r>
            <a:r>
              <a:rPr lang="en-US" sz="1900" b="1" spc="50"/>
              <a:t> </a:t>
            </a:r>
            <a:r>
              <a:rPr lang="en-US" sz="1900" spc="-5"/>
              <a:t>&lt;function</a:t>
            </a:r>
            <a:r>
              <a:rPr lang="en-US" sz="1900" spc="20"/>
              <a:t> </a:t>
            </a:r>
            <a:r>
              <a:rPr lang="en-US" sz="1900" spc="-5"/>
              <a:t>name&gt;</a:t>
            </a:r>
            <a:r>
              <a:rPr lang="en-US" sz="1900" spc="10"/>
              <a:t> </a:t>
            </a:r>
            <a:r>
              <a:rPr lang="en-US" sz="1900" spc="-15"/>
              <a:t>(&lt;parameters&gt;)</a:t>
            </a:r>
            <a:endParaRPr lang="en-US" sz="1900"/>
          </a:p>
          <a:p>
            <a:pPr marL="9271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900" b="1" spc="-5"/>
              <a:t>RETURNS</a:t>
            </a:r>
            <a:r>
              <a:rPr lang="en-US" sz="1900" b="1"/>
              <a:t> </a:t>
            </a:r>
            <a:r>
              <a:rPr lang="en-US" sz="1900" spc="-10"/>
              <a:t>&lt;return</a:t>
            </a:r>
            <a:r>
              <a:rPr lang="en-US" sz="1900" spc="5"/>
              <a:t> </a:t>
            </a:r>
            <a:r>
              <a:rPr lang="en-US" sz="1900" spc="-5"/>
              <a:t>type&gt;</a:t>
            </a:r>
            <a:endParaRPr lang="en-US" sz="1900"/>
          </a:p>
          <a:p>
            <a:pPr marL="127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900" b="1" spc="-10"/>
              <a:t>AS</a:t>
            </a:r>
            <a:endParaRPr lang="en-US" sz="1900"/>
          </a:p>
          <a:p>
            <a:pPr marL="9271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900" b="1" spc="-15"/>
              <a:t>BEGIN</a:t>
            </a:r>
            <a:endParaRPr lang="en-US" sz="1900"/>
          </a:p>
          <a:p>
            <a:pPr marL="1841500" indent="-228600">
              <a:lnSpc>
                <a:spcPct val="90000"/>
              </a:lnSpc>
              <a:spcBef>
                <a:spcPts val="670"/>
              </a:spcBef>
              <a:buFont typeface="Arial" panose="020B0604020202020204" pitchFamily="34" charset="0"/>
              <a:buChar char="•"/>
            </a:pPr>
            <a:r>
              <a:rPr lang="en-US" sz="1900" spc="-5"/>
              <a:t>&lt;function</a:t>
            </a:r>
            <a:r>
              <a:rPr lang="en-US" sz="1900" spc="-10"/>
              <a:t> body&gt;</a:t>
            </a:r>
            <a:endParaRPr lang="en-US" sz="1900"/>
          </a:p>
          <a:p>
            <a:pPr marL="1841500" indent="-228600">
              <a:lnSpc>
                <a:spcPct val="90000"/>
              </a:lnSpc>
              <a:spcBef>
                <a:spcPts val="670"/>
              </a:spcBef>
              <a:buFont typeface="Arial" panose="020B0604020202020204" pitchFamily="34" charset="0"/>
              <a:buChar char="•"/>
            </a:pPr>
            <a:r>
              <a:rPr lang="en-US" sz="1900" b="1" spc="-5"/>
              <a:t>RETURN </a:t>
            </a:r>
            <a:r>
              <a:rPr lang="en-US" sz="1900" spc="-15"/>
              <a:t>&lt;return</a:t>
            </a:r>
            <a:r>
              <a:rPr lang="en-US" sz="1900" spc="5"/>
              <a:t> </a:t>
            </a:r>
            <a:r>
              <a:rPr lang="en-US" sz="1900" spc="-10"/>
              <a:t>value&gt;</a:t>
            </a:r>
            <a:endParaRPr lang="en-US" sz="1900"/>
          </a:p>
          <a:p>
            <a:pPr marL="9271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900" b="1" spc="-5"/>
              <a:t>END</a:t>
            </a:r>
            <a:endParaRPr lang="en-US" sz="1900"/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900"/>
          </a:p>
          <a:p>
            <a:pPr marL="858519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u="heavy" spc="-30">
                <a:uFill>
                  <a:solidFill>
                    <a:srgbClr val="000000"/>
                  </a:solidFill>
                </a:uFill>
              </a:rPr>
              <a:t>Execute</a:t>
            </a:r>
            <a:r>
              <a:rPr lang="en-US" sz="1900" b="1" u="heavy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900" b="1" u="heavy" spc="-5">
                <a:uFill>
                  <a:solidFill>
                    <a:srgbClr val="000000"/>
                  </a:solidFill>
                </a:uFill>
              </a:rPr>
              <a:t>Function</a:t>
            </a:r>
            <a:endParaRPr lang="en-US" sz="1900"/>
          </a:p>
          <a:p>
            <a:pPr marL="965835" indent="-228600">
              <a:lnSpc>
                <a:spcPct val="90000"/>
              </a:lnSpc>
              <a:spcBef>
                <a:spcPts val="1305"/>
              </a:spcBef>
              <a:buFont typeface="Arial" panose="020B0604020202020204" pitchFamily="34" charset="0"/>
              <a:buChar char="•"/>
            </a:pPr>
            <a:r>
              <a:rPr lang="en-US" sz="1900" b="1" spc="-10"/>
              <a:t>SELECT</a:t>
            </a:r>
            <a:r>
              <a:rPr lang="en-US" sz="1900" b="1" spc="10"/>
              <a:t> </a:t>
            </a:r>
            <a:r>
              <a:rPr lang="en-US" sz="1900" spc="-10"/>
              <a:t>&lt;function</a:t>
            </a:r>
            <a:r>
              <a:rPr lang="en-US" sz="1900" spc="30"/>
              <a:t> </a:t>
            </a:r>
            <a:r>
              <a:rPr lang="en-US" sz="1900" spc="-5"/>
              <a:t>name&gt;</a:t>
            </a:r>
            <a:r>
              <a:rPr lang="en-US" sz="1900" spc="15"/>
              <a:t> </a:t>
            </a:r>
            <a:r>
              <a:rPr lang="en-US" sz="1900" b="1" spc="-15"/>
              <a:t>(</a:t>
            </a:r>
            <a:r>
              <a:rPr lang="en-US" sz="1900" spc="-15"/>
              <a:t>&lt;parameter</a:t>
            </a:r>
            <a:r>
              <a:rPr lang="en-US" sz="1900"/>
              <a:t> </a:t>
            </a:r>
            <a:r>
              <a:rPr lang="en-US" sz="1900" spc="-10"/>
              <a:t>value&gt;</a:t>
            </a:r>
            <a:r>
              <a:rPr lang="en-US" sz="1900" b="1" spc="-10"/>
              <a:t>)</a:t>
            </a:r>
            <a:endParaRPr lang="en-US" sz="1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5</a:t>
            </a:fld>
            <a:endParaRPr 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8985" y="336549"/>
            <a:ext cx="909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UDF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063" y="1091183"/>
            <a:ext cx="7281672" cy="50810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04862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 </a:t>
            </a:r>
            <a:r>
              <a:rPr sz="2600" spc="-10" dirty="0">
                <a:latin typeface="Calibri"/>
                <a:cs typeface="Calibri"/>
              </a:rPr>
              <a:t>to display employee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EmpID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entered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81655" y="2505455"/>
            <a:ext cx="3587750" cy="3926204"/>
            <a:chOff x="2581655" y="2505455"/>
            <a:chExt cx="3587750" cy="39262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99" y="2514599"/>
              <a:ext cx="3569208" cy="3907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86227" y="2510027"/>
              <a:ext cx="3578860" cy="3916679"/>
            </a:xfrm>
            <a:custGeom>
              <a:avLst/>
              <a:gdLst/>
              <a:ahLst/>
              <a:cxnLst/>
              <a:rect l="l" t="t" r="r" b="b"/>
              <a:pathLst>
                <a:path w="3578860" h="3916679">
                  <a:moveTo>
                    <a:pt x="0" y="3916679"/>
                  </a:moveTo>
                  <a:lnTo>
                    <a:pt x="3578352" y="3916679"/>
                  </a:lnTo>
                  <a:lnTo>
                    <a:pt x="3578352" y="0"/>
                  </a:lnTo>
                  <a:lnTo>
                    <a:pt x="0" y="0"/>
                  </a:lnTo>
                  <a:lnTo>
                    <a:pt x="0" y="39166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18535" y="356361"/>
            <a:ext cx="323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Scalar</a:t>
            </a:r>
            <a:r>
              <a:rPr spc="-4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Scalar</a:t>
            </a:r>
            <a:r>
              <a:rPr lang="en-US" sz="47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</a:pPr>
            <a:r>
              <a:rPr lang="en-US" sz="2100" b="1" spc="-40"/>
              <a:t>CREATE </a:t>
            </a:r>
            <a:r>
              <a:rPr lang="en-US" sz="2100" b="1"/>
              <a:t>FUNCTION</a:t>
            </a:r>
            <a:r>
              <a:rPr lang="en-US" sz="2100" b="1" spc="-30"/>
              <a:t> </a:t>
            </a:r>
            <a:r>
              <a:rPr lang="en-US" sz="2100" spc="-5"/>
              <a:t>Find_Name</a:t>
            </a:r>
            <a:r>
              <a:rPr lang="en-US" sz="2100" spc="-15"/>
              <a:t> </a:t>
            </a:r>
            <a:r>
              <a:rPr lang="en-US" sz="2100" spc="-5"/>
              <a:t>(@id</a:t>
            </a:r>
            <a:r>
              <a:rPr lang="en-US" sz="2100" spc="-20"/>
              <a:t> </a:t>
            </a:r>
            <a:r>
              <a:rPr lang="en-US" sz="2100"/>
              <a:t>char </a:t>
            </a:r>
            <a:r>
              <a:rPr lang="en-US" sz="2100" spc="-5"/>
              <a:t>(4))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100" b="1"/>
              <a:t>RETURNS</a:t>
            </a:r>
            <a:r>
              <a:rPr lang="en-US" sz="2100" b="1" spc="-40"/>
              <a:t> </a:t>
            </a:r>
            <a:r>
              <a:rPr lang="en-US" sz="2100" spc="-10"/>
              <a:t>varchar(50)</a:t>
            </a:r>
            <a:endParaRPr lang="en-US" sz="2100"/>
          </a:p>
          <a:p>
            <a:pPr marL="12700" marR="52247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AS </a:t>
            </a:r>
            <a:r>
              <a:rPr lang="en-US" sz="2100" b="1" spc="5"/>
              <a:t> </a:t>
            </a:r>
            <a:r>
              <a:rPr lang="en-US" sz="2100" b="1"/>
              <a:t>B</a:t>
            </a:r>
            <a:r>
              <a:rPr lang="en-US" sz="2100" b="1" spc="-35"/>
              <a:t>E</a:t>
            </a:r>
            <a:r>
              <a:rPr lang="en-US" sz="2100" b="1" spc="-5"/>
              <a:t>GIN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DECLARE</a:t>
            </a:r>
            <a:r>
              <a:rPr lang="en-US" sz="2100" spc="-30"/>
              <a:t> </a:t>
            </a:r>
            <a:r>
              <a:rPr lang="en-US" sz="2100" spc="-5"/>
              <a:t>@name</a:t>
            </a:r>
            <a:r>
              <a:rPr lang="en-US" sz="2100" spc="-25"/>
              <a:t> </a:t>
            </a:r>
            <a:r>
              <a:rPr lang="en-US" sz="2100" spc="-10"/>
              <a:t>varchar(50)</a:t>
            </a:r>
            <a:endParaRPr lang="en-US" sz="2100"/>
          </a:p>
          <a:p>
            <a:pPr marL="926465" marR="656590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SELECT</a:t>
            </a:r>
            <a:r>
              <a:rPr lang="en-US" sz="2100" spc="-30"/>
              <a:t> </a:t>
            </a:r>
            <a:r>
              <a:rPr lang="en-US" sz="2100" spc="-5"/>
              <a:t>@name</a:t>
            </a:r>
            <a:r>
              <a:rPr lang="en-US" sz="2100" spc="-40"/>
              <a:t> </a:t>
            </a:r>
            <a:r>
              <a:rPr lang="en-US" sz="2100"/>
              <a:t>=</a:t>
            </a:r>
            <a:r>
              <a:rPr lang="en-US" sz="2100" spc="-30"/>
              <a:t> </a:t>
            </a:r>
            <a:r>
              <a:rPr lang="en-US" sz="2100" spc="-5"/>
              <a:t>EmployeeName </a:t>
            </a:r>
            <a:r>
              <a:rPr lang="en-US" sz="2100" spc="-575"/>
              <a:t> </a:t>
            </a:r>
            <a:r>
              <a:rPr lang="en-US" sz="2100" spc="-5"/>
              <a:t>FROM </a:t>
            </a:r>
            <a:r>
              <a:rPr lang="en-US" sz="2100" spc="-10"/>
              <a:t>Employee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en-US" sz="2100"/>
              <a:t>WHERE</a:t>
            </a:r>
            <a:r>
              <a:rPr lang="en-US" sz="2100" spc="-15"/>
              <a:t> </a:t>
            </a:r>
            <a:r>
              <a:rPr lang="en-US" sz="2100" spc="-10"/>
              <a:t>EmployeeID</a:t>
            </a:r>
            <a:r>
              <a:rPr lang="en-US" sz="2100" spc="-25"/>
              <a:t> </a:t>
            </a:r>
            <a:r>
              <a:rPr lang="en-US" sz="2100"/>
              <a:t>=</a:t>
            </a:r>
            <a:r>
              <a:rPr lang="en-US" sz="2100" spc="-10"/>
              <a:t> </a:t>
            </a:r>
            <a:r>
              <a:rPr lang="en-US" sz="2100" spc="-5"/>
              <a:t>@id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RETURN</a:t>
            </a:r>
            <a:r>
              <a:rPr lang="en-US" sz="2100" b="1" spc="-45"/>
              <a:t> </a:t>
            </a:r>
            <a:r>
              <a:rPr lang="en-US" sz="2100" spc="-5"/>
              <a:t>@name</a:t>
            </a:r>
            <a:endParaRPr lang="en-US" sz="2100"/>
          </a:p>
          <a:p>
            <a:pPr marL="1270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END</a:t>
            </a:r>
            <a:endParaRPr lang="en-US" sz="2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8</a:t>
            </a:fld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Scalar</a:t>
            </a:r>
            <a:r>
              <a:rPr lang="en-US" sz="47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sz="2100" b="1" spc="-40"/>
              <a:t>CREATE </a:t>
            </a:r>
            <a:r>
              <a:rPr lang="en-US" sz="2100" b="1"/>
              <a:t>FUNCTION</a:t>
            </a:r>
            <a:r>
              <a:rPr lang="en-US" sz="2100" b="1" spc="-35"/>
              <a:t> </a:t>
            </a:r>
            <a:r>
              <a:rPr lang="en-US" sz="2100" spc="-5"/>
              <a:t>Find_Name</a:t>
            </a:r>
            <a:r>
              <a:rPr lang="en-US" sz="2100" spc="-20"/>
              <a:t> </a:t>
            </a:r>
            <a:r>
              <a:rPr lang="en-US" sz="2100" spc="-5"/>
              <a:t>(@id</a:t>
            </a:r>
            <a:r>
              <a:rPr lang="en-US" sz="2100" spc="-10"/>
              <a:t> </a:t>
            </a:r>
            <a:r>
              <a:rPr lang="en-US" sz="2100"/>
              <a:t>char</a:t>
            </a:r>
            <a:r>
              <a:rPr lang="en-US" sz="2100" spc="-5"/>
              <a:t> (4))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RETURNS</a:t>
            </a:r>
            <a:r>
              <a:rPr lang="en-US" sz="2100" b="1" spc="-40"/>
              <a:t> </a:t>
            </a:r>
            <a:r>
              <a:rPr lang="en-US" sz="2100" spc="-10"/>
              <a:t>varchar(50)</a:t>
            </a:r>
            <a:endParaRPr lang="en-US" sz="2100"/>
          </a:p>
          <a:p>
            <a:pPr marL="12700" marR="5225415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AS </a:t>
            </a:r>
            <a:r>
              <a:rPr lang="en-US" sz="2100" b="1" spc="5"/>
              <a:t> </a:t>
            </a:r>
            <a:r>
              <a:rPr lang="en-US" sz="2100" b="1"/>
              <a:t>B</a:t>
            </a:r>
            <a:r>
              <a:rPr lang="en-US" sz="2100" b="1" spc="-35"/>
              <a:t>E</a:t>
            </a:r>
            <a:r>
              <a:rPr lang="en-US" sz="2100" b="1" spc="-5"/>
              <a:t>GIN</a:t>
            </a:r>
            <a:endParaRPr lang="en-US" sz="2100"/>
          </a:p>
          <a:p>
            <a:pPr marL="926465" indent="-228600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2100" b="1"/>
              <a:t>RETURN</a:t>
            </a:r>
            <a:r>
              <a:rPr lang="en-US" sz="2100" b="1" spc="-40"/>
              <a:t> </a:t>
            </a:r>
            <a:r>
              <a:rPr lang="en-US" sz="2100" spc="-5"/>
              <a:t>(SELECT</a:t>
            </a:r>
            <a:r>
              <a:rPr lang="en-US" sz="2100" spc="-25"/>
              <a:t> </a:t>
            </a:r>
            <a:r>
              <a:rPr lang="en-US" sz="2100" spc="-5"/>
              <a:t>EmployeeName</a:t>
            </a:r>
            <a:endParaRPr lang="en-US" sz="2100"/>
          </a:p>
          <a:p>
            <a:pPr marL="221488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spc="-5"/>
              <a:t>FROM</a:t>
            </a:r>
            <a:r>
              <a:rPr lang="en-US" sz="2100" spc="-50"/>
              <a:t> </a:t>
            </a:r>
            <a:r>
              <a:rPr lang="en-US" sz="2100" spc="-10"/>
              <a:t>Employee</a:t>
            </a:r>
            <a:endParaRPr lang="en-US" sz="2100"/>
          </a:p>
          <a:p>
            <a:pPr marL="221488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/>
              <a:t>WHERE</a:t>
            </a:r>
            <a:r>
              <a:rPr lang="en-US" sz="2100" spc="-20"/>
              <a:t> </a:t>
            </a:r>
            <a:r>
              <a:rPr lang="en-US" sz="2100" spc="-10"/>
              <a:t>EmployeeID</a:t>
            </a:r>
            <a:r>
              <a:rPr lang="en-US" sz="2100" spc="-25"/>
              <a:t> </a:t>
            </a:r>
            <a:r>
              <a:rPr lang="en-US" sz="2100"/>
              <a:t>=</a:t>
            </a:r>
            <a:r>
              <a:rPr lang="en-US" sz="2100" spc="-10"/>
              <a:t> </a:t>
            </a:r>
            <a:r>
              <a:rPr lang="en-US" sz="2100" spc="-5"/>
              <a:t>@id)</a:t>
            </a:r>
            <a:endParaRPr lang="en-US" sz="2100"/>
          </a:p>
          <a:p>
            <a:pPr marL="12700" indent="-228600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100" b="1"/>
              <a:t>END</a:t>
            </a:r>
            <a:endParaRPr lang="en-US" sz="2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200"/>
              <a:pPr>
                <a:spcAft>
                  <a:spcPts val="600"/>
                </a:spcAft>
              </a:pPr>
              <a:t>9</a:t>
            </a:fld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781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MT</vt:lpstr>
      <vt:lpstr>Calibri</vt:lpstr>
      <vt:lpstr>Calibri Light</vt:lpstr>
      <vt:lpstr>Office Theme</vt:lpstr>
      <vt:lpstr>Databases</vt:lpstr>
      <vt:lpstr>User Defined Functions (UDF)</vt:lpstr>
      <vt:lpstr>User Defined Functions (UDF)</vt:lpstr>
      <vt:lpstr>Types of UDFs</vt:lpstr>
      <vt:lpstr>UDF Syntax</vt:lpstr>
      <vt:lpstr>PowerPoint Presentation</vt:lpstr>
      <vt:lpstr>Scalar Function</vt:lpstr>
      <vt:lpstr>Scalar Function</vt:lpstr>
      <vt:lpstr>Scalar Function</vt:lpstr>
      <vt:lpstr>Execution of a Scalar Function</vt:lpstr>
      <vt:lpstr>Execution of a Scalar Function</vt:lpstr>
      <vt:lpstr>Inline Table-Valued Function</vt:lpstr>
      <vt:lpstr>Inline Table-Valued Function</vt:lpstr>
      <vt:lpstr>Inline Table-Valued Function</vt:lpstr>
      <vt:lpstr>Execution of In-Line Table Valued Function</vt:lpstr>
      <vt:lpstr>Inline Table-Valued Function</vt:lpstr>
      <vt:lpstr>Execution of In-Line Table Valued Function</vt:lpstr>
      <vt:lpstr>Multi-Statement Table-Valued Function</vt:lpstr>
      <vt:lpstr>Multi-Statement Table-Valued Function</vt:lpstr>
      <vt:lpstr>Execution of Multi-Statement Table-Valued   Function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1</cp:revision>
  <dcterms:created xsi:type="dcterms:W3CDTF">2022-12-02T04:58:54Z</dcterms:created>
  <dcterms:modified xsi:type="dcterms:W3CDTF">2022-12-02T05:02:18Z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2022-12-02T00:00:00Z</vt:filetime>
  </property>
</Properties>
</file>