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9450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186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9135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12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5897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1847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7370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664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0484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2709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830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35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051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3942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947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21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004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40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3256" y="1963039"/>
            <a:ext cx="721740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Extended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Entity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Relationship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Diagrams</a:t>
            </a:r>
            <a:r>
              <a:rPr lang="en-US" sz="3600" spc="-15" dirty="0">
                <a:latin typeface="Calibri"/>
                <a:cs typeface="Calibri"/>
              </a:rPr>
              <a:t> (EERD)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0EA39D-36AD-7744-8A7D-28016850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336549"/>
            <a:ext cx="308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Generalization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255634" cy="341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minimizing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differences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common </a:t>
            </a:r>
            <a:r>
              <a:rPr sz="2600" spc="-5" dirty="0">
                <a:latin typeface="Calibri"/>
                <a:cs typeface="Calibri"/>
              </a:rPr>
              <a:t>characteristics.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2216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bottom-up</a:t>
            </a:r>
            <a:r>
              <a:rPr sz="2600" spc="-5" dirty="0">
                <a:latin typeface="Calibri"/>
                <a:cs typeface="Calibri"/>
              </a:rPr>
              <a:t> approach,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identification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generalized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152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common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features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(attributes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generalize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336549"/>
            <a:ext cx="289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EER</a:t>
            </a:r>
            <a:r>
              <a:rPr spc="-55" dirty="0"/>
              <a:t> </a:t>
            </a:r>
            <a:r>
              <a:rPr spc="-20" dirty="0"/>
              <a:t>Diagrams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1726"/>
            <a:ext cx="8079105" cy="311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62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Subclasses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are </a:t>
            </a:r>
            <a:r>
              <a:rPr sz="2600" spc="-15" dirty="0">
                <a:latin typeface="Calibri"/>
                <a:cs typeface="Calibri"/>
              </a:rPr>
              <a:t>attached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circle,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connected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355600" marR="7004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Subset </a:t>
            </a:r>
            <a:r>
              <a:rPr sz="2600" spc="-10" dirty="0">
                <a:latin typeface="Calibri"/>
                <a:cs typeface="Calibri"/>
              </a:rPr>
              <a:t>symbol indicates </a:t>
            </a:r>
            <a:r>
              <a:rPr sz="2600" spc="-5" dirty="0">
                <a:latin typeface="Calibri"/>
                <a:cs typeface="Calibri"/>
              </a:rPr>
              <a:t>direction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(towards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Specific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(those that </a:t>
            </a: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entities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attached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608" y="336549"/>
            <a:ext cx="5419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Constraints</a:t>
            </a:r>
            <a:r>
              <a:rPr spc="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81734"/>
            <a:ext cx="779018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exactly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each </a:t>
            </a:r>
            <a:r>
              <a:rPr sz="2800" spc="-10" dirty="0">
                <a:latin typeface="Calibri"/>
                <a:cs typeface="Calibri"/>
              </a:rPr>
              <a:t>sub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1117600" lvl="1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15" dirty="0">
                <a:latin typeface="Calibri"/>
                <a:cs typeface="Calibri"/>
              </a:rPr>
              <a:t>Predicate-defined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-"/>
            </a:pPr>
            <a:endParaRPr sz="2250">
              <a:latin typeface="Calibri"/>
              <a:cs typeface="Calibri"/>
            </a:endParaRPr>
          </a:p>
          <a:p>
            <a:pPr marL="1117600" lvl="1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20" dirty="0">
                <a:latin typeface="Calibri"/>
                <a:cs typeface="Calibri"/>
              </a:rPr>
              <a:t>Attribute-defined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244805"/>
            <a:ext cx="608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Predicate-defined</a:t>
            </a:r>
            <a:r>
              <a:rPr spc="-5" dirty="0"/>
              <a:t> subclasses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680959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predicate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(establish)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constraints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subclasses.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598"/>
            <a:ext cx="7845552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286588"/>
            <a:ext cx="6022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Attribute-defined</a:t>
            </a:r>
            <a:r>
              <a:rPr spc="15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323" y="1154938"/>
            <a:ext cx="78492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all subclasses in 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membership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2304288"/>
            <a:ext cx="8744712" cy="43266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98" y="304800"/>
            <a:ext cx="8952230" cy="6032500"/>
            <a:chOff x="76198" y="304800"/>
            <a:chExt cx="8952230" cy="6032500"/>
          </a:xfrm>
        </p:grpSpPr>
        <p:sp>
          <p:nvSpPr>
            <p:cNvPr id="3" name="object 3"/>
            <p:cNvSpPr/>
            <p:nvPr/>
          </p:nvSpPr>
          <p:spPr>
            <a:xfrm>
              <a:off x="305562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8" y="304800"/>
              <a:ext cx="8951976" cy="60319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4" y="336549"/>
            <a:ext cx="3934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Disjoint</a:t>
            </a:r>
            <a:r>
              <a:rPr spc="-30" dirty="0"/>
              <a:t> </a:t>
            </a:r>
            <a:r>
              <a:rPr spc="-25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878445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Describes the </a:t>
            </a:r>
            <a:r>
              <a:rPr sz="2600" spc="-5" dirty="0">
                <a:latin typeface="Calibri"/>
                <a:cs typeface="Calibri"/>
              </a:rPr>
              <a:t>relationship between </a:t>
            </a:r>
            <a:r>
              <a:rPr sz="2600" spc="-10" dirty="0">
                <a:latin typeface="Calibri"/>
                <a:cs typeface="Calibri"/>
              </a:rPr>
              <a:t>members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indicates </a:t>
            </a:r>
            <a:r>
              <a:rPr sz="2600" spc="-5" dirty="0">
                <a:latin typeface="Calibri"/>
                <a:cs typeface="Calibri"/>
              </a:rPr>
              <a:t>whether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possible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member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constraints:</a:t>
            </a:r>
            <a:endParaRPr sz="26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‒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Disjoint</a:t>
            </a:r>
            <a:endParaRPr sz="26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‒</a:t>
            </a:r>
            <a:r>
              <a:rPr sz="2600" spc="2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Overlap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36549"/>
            <a:ext cx="1643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</a:t>
            </a:r>
            <a:r>
              <a:rPr spc="-35" dirty="0"/>
              <a:t>n</a:t>
            </a:r>
            <a:r>
              <a:rPr spc="-5"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6706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  <a:tab pos="124079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occurrence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a </a:t>
            </a:r>
            <a:r>
              <a:rPr sz="2600" spc="-5" dirty="0">
                <a:latin typeface="Calibri"/>
                <a:cs typeface="Calibri"/>
              </a:rPr>
              <a:t>member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	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94640" marR="268605" indent="-281940">
              <a:lnSpc>
                <a:spcPct val="100000"/>
              </a:lnSpc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disjoint </a:t>
            </a:r>
            <a:r>
              <a:rPr sz="2600" spc="-15" dirty="0">
                <a:latin typeface="Calibri"/>
                <a:cs typeface="Calibri"/>
              </a:rPr>
              <a:t>constraint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applies when a </a:t>
            </a:r>
            <a:r>
              <a:rPr sz="2600" spc="-5" dirty="0">
                <a:latin typeface="Calibri"/>
                <a:cs typeface="Calibri"/>
              </a:rPr>
              <a:t>superclass has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3810000"/>
            <a:ext cx="8686800" cy="2895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6408" y="3823715"/>
            <a:ext cx="807720" cy="515620"/>
            <a:chOff x="216408" y="3823715"/>
            <a:chExt cx="807720" cy="515620"/>
          </a:xfrm>
        </p:grpSpPr>
        <p:sp>
          <p:nvSpPr>
            <p:cNvPr id="6" name="object 6"/>
            <p:cNvSpPr/>
            <p:nvPr/>
          </p:nvSpPr>
          <p:spPr>
            <a:xfrm>
              <a:off x="229362" y="3836669"/>
              <a:ext cx="782320" cy="489584"/>
            </a:xfrm>
            <a:custGeom>
              <a:avLst/>
              <a:gdLst/>
              <a:ahLst/>
              <a:cxnLst/>
              <a:rect l="l" t="t" r="r" b="b"/>
              <a:pathLst>
                <a:path w="782319" h="489585">
                  <a:moveTo>
                    <a:pt x="7818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781812" y="489203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836669"/>
              <a:ext cx="782320" cy="489584"/>
            </a:xfrm>
            <a:custGeom>
              <a:avLst/>
              <a:gdLst/>
              <a:ahLst/>
              <a:cxnLst/>
              <a:rect l="l" t="t" r="r" b="b"/>
              <a:pathLst>
                <a:path w="782319" h="489585">
                  <a:moveTo>
                    <a:pt x="0" y="489203"/>
                  </a:moveTo>
                  <a:lnTo>
                    <a:pt x="781812" y="489203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702" y="336549"/>
            <a:ext cx="1643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</a:t>
            </a:r>
            <a:r>
              <a:rPr spc="-35" dirty="0"/>
              <a:t>n</a:t>
            </a:r>
            <a:r>
              <a:rPr spc="-5"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1179575"/>
            <a:ext cx="8601456" cy="52212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365" y="336549"/>
            <a:ext cx="168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Overlap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74659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member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more</a:t>
            </a:r>
            <a:r>
              <a:rPr sz="2600" dirty="0">
                <a:latin typeface="Calibri"/>
                <a:cs typeface="Calibri"/>
              </a:rPr>
              <a:t> than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2590800"/>
            <a:ext cx="8987028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8649"/>
            <a:ext cx="7272020" cy="38366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lesson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will</a:t>
            </a:r>
            <a:r>
              <a:rPr sz="2600" dirty="0">
                <a:latin typeface="Calibri"/>
                <a:cs typeface="Calibri"/>
              </a:rPr>
              <a:t> learn: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limitations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enhanced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Entity–Relationship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(EER)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super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class/sub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specialization/generalization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constraints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EER</a:t>
            </a:r>
            <a:r>
              <a:rPr sz="2200" spc="-5" dirty="0">
                <a:latin typeface="Calibri"/>
                <a:cs typeface="Calibri"/>
              </a:rPr>
              <a:t> model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specialization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hierarchy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lattice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union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category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314" y="336549"/>
            <a:ext cx="3281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Session</a:t>
            </a:r>
            <a:r>
              <a:rPr spc="-4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717" y="336549"/>
            <a:ext cx="521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Participation</a:t>
            </a:r>
            <a:r>
              <a:rPr spc="-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06423"/>
            <a:ext cx="8217534" cy="4368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whether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must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0" dirty="0">
                <a:latin typeface="Calibri"/>
                <a:cs typeface="Calibri"/>
              </a:rPr>
              <a:t>Total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 marL="756285" marR="57594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every entity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specialization.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Partial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 marL="756285" marR="1651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entity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336549"/>
            <a:ext cx="6002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Four</a:t>
            </a:r>
            <a:r>
              <a:rPr spc="-20" dirty="0"/>
              <a:t> </a:t>
            </a:r>
            <a:r>
              <a:rPr spc="-5" dirty="0"/>
              <a:t>types</a:t>
            </a:r>
            <a:r>
              <a:rPr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Specializations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885083"/>
            <a:ext cx="321564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Disjoint,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Total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Disjoint,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Partial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Overlapping,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Total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Overlapping,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Partial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166" y="335991"/>
            <a:ext cx="6341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Specialization </a:t>
            </a:r>
            <a:r>
              <a:rPr sz="3600" spc="-20" dirty="0"/>
              <a:t>Hierarchy</a:t>
            </a:r>
            <a:r>
              <a:rPr sz="3600" spc="-30" dirty="0"/>
              <a:t> </a:t>
            </a:r>
            <a:r>
              <a:rPr sz="3600" dirty="0"/>
              <a:t>&amp;</a:t>
            </a:r>
            <a:r>
              <a:rPr sz="3600" spc="-10" dirty="0"/>
              <a:t> Lattice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9778" y="1150049"/>
            <a:ext cx="8210550" cy="51873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sz="2600" spc="-5" dirty="0">
                <a:latin typeface="Calibri"/>
                <a:cs typeface="Calibri"/>
              </a:rPr>
              <a:t>Specialization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Hierarchy</a:t>
            </a:r>
            <a:endParaRPr sz="2600">
              <a:latin typeface="Calibri"/>
              <a:cs typeface="Calibri"/>
            </a:endParaRPr>
          </a:p>
          <a:p>
            <a:pPr marL="756285" marR="108394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spc="-10" dirty="0">
                <a:latin typeface="Calibri"/>
                <a:cs typeface="Calibri"/>
              </a:rPr>
              <a:t>participates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class/subclass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Lattice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class/subclass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than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‘shared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Calibri"/>
                <a:cs typeface="Calibri"/>
              </a:rPr>
              <a:t>subclass’.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336549"/>
            <a:ext cx="443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  <a:r>
              <a:rPr spc="5" dirty="0"/>
              <a:t> </a:t>
            </a:r>
            <a:r>
              <a:rPr spc="-20" dirty="0"/>
              <a:t>Lattice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" y="1905000"/>
            <a:ext cx="8991600" cy="3553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" y="397763"/>
            <a:ext cx="9067800" cy="6239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8557"/>
            <a:ext cx="823214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ENGINEERING_MANAGER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subclass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super classes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SALARIED_EMPLOYEE.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2851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member of ENGINEERING_MANAGER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three.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920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ENGINEERING_MANAGER </a:t>
            </a:r>
            <a:r>
              <a:rPr sz="2400" dirty="0">
                <a:latin typeface="Calibri"/>
                <a:cs typeface="Calibri"/>
              </a:rPr>
              <a:t>inherits all the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super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an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(or </a:t>
            </a:r>
            <a:r>
              <a:rPr sz="2400" spc="-10" dirty="0">
                <a:latin typeface="Calibri"/>
                <a:cs typeface="Calibri"/>
              </a:rPr>
              <a:t>relationship) </a:t>
            </a:r>
            <a:r>
              <a:rPr sz="2400" spc="-5" dirty="0">
                <a:latin typeface="Calibri"/>
                <a:cs typeface="Calibri"/>
              </a:rPr>
              <a:t>originating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inherited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lattice, </a:t>
            </a:r>
            <a:r>
              <a:rPr sz="2400" dirty="0">
                <a:latin typeface="Calibri"/>
                <a:cs typeface="Calibri"/>
              </a:rPr>
              <a:t>then it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included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 subclass.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336549"/>
            <a:ext cx="443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  <a:r>
              <a:rPr spc="5" dirty="0"/>
              <a:t> </a:t>
            </a:r>
            <a:r>
              <a:rPr spc="-20" dirty="0"/>
              <a:t>Lattice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92964"/>
            <a:ext cx="8610600" cy="6384290"/>
            <a:chOff x="304800" y="92964"/>
            <a:chExt cx="8610600" cy="6384290"/>
          </a:xfrm>
        </p:grpSpPr>
        <p:sp>
          <p:nvSpPr>
            <p:cNvPr id="3" name="object 3"/>
            <p:cNvSpPr/>
            <p:nvPr/>
          </p:nvSpPr>
          <p:spPr>
            <a:xfrm>
              <a:off x="305561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92964"/>
              <a:ext cx="8610600" cy="63840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5953"/>
            <a:ext cx="8161655" cy="4787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354965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subclass </a:t>
            </a:r>
            <a:r>
              <a:rPr sz="2600" spc="-10" dirty="0">
                <a:latin typeface="Calibri"/>
                <a:cs typeface="Calibri"/>
              </a:rPr>
              <a:t>(superclass/subclass </a:t>
            </a:r>
            <a:r>
              <a:rPr sz="2600" spc="-5" dirty="0">
                <a:latin typeface="Calibri"/>
                <a:cs typeface="Calibri"/>
              </a:rPr>
              <a:t>relationship)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108775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616585" indent="-342900" algn="just">
              <a:lnSpc>
                <a:spcPts val="281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represent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of objects that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subset of </a:t>
            </a:r>
            <a:r>
              <a:rPr sz="2600" dirty="0">
                <a:latin typeface="Calibri"/>
                <a:cs typeface="Calibri"/>
              </a:rPr>
              <a:t>the UNION </a:t>
            </a:r>
            <a:r>
              <a:rPr sz="2600" spc="-5" dirty="0">
                <a:latin typeface="Calibri"/>
                <a:cs typeface="Calibri"/>
              </a:rPr>
              <a:t>of distinct entity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(its 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inheritance </a:t>
            </a:r>
            <a:r>
              <a:rPr sz="2600" spc="-15" dirty="0">
                <a:latin typeface="Calibri"/>
                <a:cs typeface="Calibri"/>
              </a:rPr>
              <a:t>works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selectively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case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61" y="18288"/>
            <a:ext cx="8458200" cy="6685915"/>
            <a:chOff x="305561" y="18288"/>
            <a:chExt cx="8458200" cy="6685915"/>
          </a:xfrm>
        </p:grpSpPr>
        <p:sp>
          <p:nvSpPr>
            <p:cNvPr id="3" name="object 3"/>
            <p:cNvSpPr/>
            <p:nvPr/>
          </p:nvSpPr>
          <p:spPr>
            <a:xfrm>
              <a:off x="305561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8288"/>
              <a:ext cx="4800600" cy="66857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706" y="2002662"/>
            <a:ext cx="26257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55" dirty="0"/>
              <a:t> </a:t>
            </a:r>
            <a:r>
              <a:rPr spc="-35" dirty="0"/>
              <a:t>Type</a:t>
            </a:r>
          </a:p>
          <a:p>
            <a:pPr marL="635" algn="ctr">
              <a:lnSpc>
                <a:spcPct val="100000"/>
              </a:lnSpc>
            </a:pPr>
            <a:r>
              <a:rPr spc="-5" dirty="0"/>
              <a:t>/</a:t>
            </a:r>
            <a:r>
              <a:rPr spc="-3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0146"/>
            <a:ext cx="8428355" cy="4741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OWNER:</a:t>
            </a:r>
            <a:endParaRPr sz="2600">
              <a:latin typeface="Calibri"/>
              <a:cs typeface="Calibri"/>
            </a:endParaRPr>
          </a:p>
          <a:p>
            <a:pPr marL="756285" marR="62230" lvl="1" indent="-287020">
              <a:lnSpc>
                <a:spcPts val="259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UNION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entity sets of </a:t>
            </a:r>
            <a:r>
              <a:rPr sz="2400" spc="-65" dirty="0">
                <a:latin typeface="Calibri"/>
                <a:cs typeface="Calibri"/>
              </a:rPr>
              <a:t>COMPANY,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1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that </a:t>
            </a:r>
            <a:r>
              <a:rPr sz="2600" dirty="0">
                <a:latin typeface="Calibri"/>
                <a:cs typeface="Calibri"/>
              </a:rPr>
              <a:t>is a member </a:t>
            </a:r>
            <a:r>
              <a:rPr sz="2600" spc="-5" dirty="0">
                <a:latin typeface="Calibri"/>
                <a:cs typeface="Calibri"/>
              </a:rPr>
              <a:t>of OWNER must </a:t>
            </a:r>
            <a:r>
              <a:rPr sz="2600" spc="-15" dirty="0">
                <a:latin typeface="Calibri"/>
                <a:cs typeface="Calibri"/>
              </a:rPr>
              <a:t>exist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one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classes.</a:t>
            </a:r>
            <a:endParaRPr sz="2600">
              <a:latin typeface="Calibri"/>
              <a:cs typeface="Calibri"/>
            </a:endParaRPr>
          </a:p>
          <a:p>
            <a:pPr marL="756285" marR="551180" lvl="1" indent="-287020">
              <a:lnSpc>
                <a:spcPts val="259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  <a:tab pos="654875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vehicle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BANK,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COMPANY.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36830" indent="-342900" algn="just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OWNER entity </a:t>
            </a:r>
            <a:r>
              <a:rPr sz="2600" dirty="0">
                <a:latin typeface="Calibri"/>
                <a:cs typeface="Calibri"/>
              </a:rPr>
              <a:t>inherits 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0" dirty="0">
                <a:latin typeface="Calibri"/>
                <a:cs typeface="Calibri"/>
              </a:rPr>
              <a:t>COMPANY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PERSON </a:t>
            </a:r>
            <a:r>
              <a:rPr sz="2600" dirty="0">
                <a:latin typeface="Calibri"/>
                <a:cs typeface="Calibri"/>
              </a:rPr>
              <a:t>or a </a:t>
            </a:r>
            <a:r>
              <a:rPr sz="2600" spc="-5" dirty="0">
                <a:latin typeface="Calibri"/>
                <a:cs typeface="Calibri"/>
              </a:rPr>
              <a:t>BANK, depending </a:t>
            </a:r>
            <a:r>
              <a:rPr sz="2600" dirty="0">
                <a:latin typeface="Calibri"/>
                <a:cs typeface="Calibri"/>
              </a:rPr>
              <a:t>on the </a:t>
            </a:r>
            <a:r>
              <a:rPr sz="2600" spc="-5" dirty="0">
                <a:latin typeface="Calibri"/>
                <a:cs typeface="Calibri"/>
              </a:rPr>
              <a:t>superclass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belongs.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60" y="412697"/>
            <a:ext cx="7429499" cy="147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Extended</a:t>
            </a:r>
            <a:r>
              <a:rPr spc="-5" dirty="0"/>
              <a:t> </a:t>
            </a:r>
            <a:r>
              <a:rPr spc="-10" dirty="0"/>
              <a:t>Entity</a:t>
            </a:r>
            <a:r>
              <a:rPr spc="40" dirty="0"/>
              <a:t> </a:t>
            </a:r>
            <a:r>
              <a:rPr spc="-15" dirty="0"/>
              <a:t>Relationship</a:t>
            </a:r>
            <a:r>
              <a:rPr spc="30" dirty="0"/>
              <a:t> </a:t>
            </a:r>
            <a:r>
              <a:rPr spc="-10" dirty="0"/>
              <a:t>(EER)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1982"/>
            <a:ext cx="7399020" cy="482155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basic </a:t>
            </a:r>
            <a:r>
              <a:rPr sz="2800" dirty="0">
                <a:latin typeface="Calibri"/>
                <a:cs typeface="Calibri"/>
              </a:rPr>
              <a:t>ER.</a:t>
            </a: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spc="-10" dirty="0">
                <a:latin typeface="Calibri"/>
                <a:cs typeface="Calibri"/>
              </a:rPr>
              <a:t>concepts: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5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5" dirty="0">
                <a:latin typeface="Calibri"/>
                <a:cs typeface="Calibri"/>
              </a:rPr>
              <a:t>subclasses/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super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classes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0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-5" dirty="0">
                <a:latin typeface="Calibri"/>
                <a:cs typeface="Calibri"/>
              </a:rPr>
              <a:t>specialization/generalization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0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dirty="0">
                <a:latin typeface="Calibri"/>
                <a:cs typeface="Calibri"/>
              </a:rPr>
              <a:t>categories</a:t>
            </a:r>
            <a:r>
              <a:rPr sz="2550" spc="-1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(UNION</a:t>
            </a:r>
            <a:r>
              <a:rPr sz="2550" spc="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types)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5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-5" dirty="0">
                <a:latin typeface="Calibri"/>
                <a:cs typeface="Calibri"/>
              </a:rPr>
              <a:t>attribute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and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relationship</a:t>
            </a:r>
            <a:r>
              <a:rPr sz="2550" spc="60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inheritance</a:t>
            </a:r>
            <a:endParaRPr sz="25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sz="3300" dirty="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600" spc="-5" dirty="0">
                <a:latin typeface="Calibri"/>
                <a:cs typeface="Calibri"/>
              </a:rPr>
              <a:t>EER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some object-oriented concepts, such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inheritance.</a:t>
            </a:r>
          </a:p>
          <a:p>
            <a:pPr marL="329565" indent="-317500">
              <a:lnSpc>
                <a:spcPct val="100000"/>
              </a:lnSpc>
              <a:spcBef>
                <a:spcPts val="182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dirty="0">
                <a:latin typeface="Calibri"/>
                <a:cs typeface="Calibri"/>
              </a:rPr>
              <a:t>EER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hierarchical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8649"/>
            <a:ext cx="7794625" cy="40767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REGISTERED_VEHICLE: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TRUCK.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marR="990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REGISTERED_VEHICLE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20" dirty="0">
                <a:latin typeface="Calibri"/>
                <a:cs typeface="Calibri"/>
              </a:rPr>
              <a:t>cars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trucks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necessarily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trucks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Implies </a:t>
            </a:r>
            <a:r>
              <a:rPr sz="2600" spc="-5" dirty="0">
                <a:latin typeface="Calibri"/>
                <a:cs typeface="Calibri"/>
              </a:rPr>
              <a:t>that only </a:t>
            </a:r>
            <a:r>
              <a:rPr sz="2600" spc="-20" dirty="0">
                <a:latin typeface="Calibri"/>
                <a:cs typeface="Calibri"/>
              </a:rPr>
              <a:t>cars </a:t>
            </a:r>
            <a:r>
              <a:rPr sz="2600" dirty="0">
                <a:latin typeface="Calibri"/>
                <a:cs typeface="Calibri"/>
              </a:rPr>
              <a:t>and trucks, </a:t>
            </a:r>
            <a:r>
              <a:rPr sz="2600" spc="-5" dirty="0">
                <a:latin typeface="Calibri"/>
                <a:cs typeface="Calibri"/>
              </a:rPr>
              <a:t>but not other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entities,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members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REGISTERED_VEHICLE.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301" y="336549"/>
            <a:ext cx="5013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Participation</a:t>
            </a:r>
            <a:r>
              <a:rPr spc="20" dirty="0"/>
              <a:t> </a:t>
            </a:r>
            <a:r>
              <a:rPr spc="-25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02312"/>
            <a:ext cx="8265795" cy="496633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total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partial.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spc="-5" dirty="0">
                <a:latin typeface="Calibri"/>
                <a:cs typeface="Calibri"/>
              </a:rPr>
              <a:t>holds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union 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its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 classes,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partial </a:t>
            </a:r>
            <a:r>
              <a:rPr sz="2600" spc="-10" dirty="0">
                <a:latin typeface="Calibri"/>
                <a:cs typeface="Calibri"/>
              </a:rPr>
              <a:t>category can </a:t>
            </a:r>
            <a:r>
              <a:rPr sz="2600" spc="-5" dirty="0">
                <a:latin typeface="Calibri"/>
                <a:cs typeface="Calibri"/>
              </a:rPr>
              <a:t>hold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subset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union.</a:t>
            </a:r>
            <a:endParaRPr sz="2600">
              <a:latin typeface="Calibri"/>
              <a:cs typeface="Calibri"/>
            </a:endParaRPr>
          </a:p>
          <a:p>
            <a:pPr marL="355600" marR="63817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represented diagrammatically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double </a:t>
            </a:r>
            <a:r>
              <a:rPr sz="2600" dirty="0">
                <a:latin typeface="Calibri"/>
                <a:cs typeface="Calibri"/>
              </a:rPr>
              <a:t>line </a:t>
            </a:r>
            <a:r>
              <a:rPr sz="2600" spc="-5" dirty="0">
                <a:latin typeface="Calibri"/>
                <a:cs typeface="Calibri"/>
              </a:rPr>
              <a:t>connecting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circle,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indicated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Eg: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OWNER: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Total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REGISTERED_VEHICLE: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285" y="336549"/>
            <a:ext cx="2967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80" dirty="0"/>
              <a:t> </a:t>
            </a:r>
            <a:r>
              <a:rPr spc="-2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26249"/>
            <a:ext cx="7727950" cy="35039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category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demonstrated</a:t>
            </a:r>
            <a:r>
              <a:rPr sz="2400" spc="-10" dirty="0">
                <a:latin typeface="Calibri"/>
                <a:cs typeface="Calibri"/>
              </a:rPr>
              <a:t>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OWNER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56285" marR="158623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attribute,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demonstrated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REGISTERED_VEHICLE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category.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represented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alternatively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appropriate.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336549"/>
            <a:ext cx="320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</a:t>
            </a:r>
            <a:r>
              <a:rPr spc="-25" dirty="0"/>
              <a:t> </a:t>
            </a:r>
            <a:r>
              <a:rPr spc="-30" dirty="0"/>
              <a:t>Hierarchy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8640"/>
            <a:ext cx="7599680" cy="406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4034154" indent="-342265" algn="r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600" b="1" spc="-10" dirty="0">
                <a:latin typeface="Calibri"/>
                <a:cs typeface="Calibri"/>
              </a:rPr>
              <a:t>Superclass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(Super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type)</a:t>
            </a:r>
            <a:endParaRPr sz="2600">
              <a:latin typeface="Calibri"/>
              <a:cs typeface="Calibri"/>
            </a:endParaRPr>
          </a:p>
          <a:p>
            <a:pPr marL="756285" marR="372110" lvl="1" indent="-287020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includes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subgroupings 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occurrences,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756285" marR="3965575" lvl="1" indent="-756920" algn="r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distinct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Subclass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(Sub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type)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spc="-10" dirty="0">
                <a:latin typeface="Calibri"/>
                <a:cs typeface="Calibri"/>
              </a:rPr>
              <a:t>subgrouping </a:t>
            </a:r>
            <a:r>
              <a:rPr sz="2400" spc="-5" dirty="0">
                <a:latin typeface="Calibri"/>
                <a:cs typeface="Calibri"/>
              </a:rPr>
              <a:t>of occurrences 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01" y="336549"/>
            <a:ext cx="294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spc="-5" dirty="0"/>
              <a:t>I</a:t>
            </a:r>
            <a:r>
              <a:rPr spc="-60" dirty="0"/>
              <a:t>S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Hie</a:t>
            </a:r>
            <a:r>
              <a:rPr spc="-90" dirty="0"/>
              <a:t>r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10" dirty="0"/>
              <a:t>c</a:t>
            </a:r>
            <a:r>
              <a:rPr spc="-80" dirty="0"/>
              <a:t>h</a:t>
            </a:r>
            <a:r>
              <a:rPr spc="-5" dirty="0"/>
              <a:t>y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0619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ttribute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nheritance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uper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 </a:t>
            </a:r>
            <a:r>
              <a:rPr sz="2600" dirty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ub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1904" y="1914144"/>
            <a:ext cx="2403475" cy="786765"/>
            <a:chOff x="3041904" y="1914144"/>
            <a:chExt cx="2403475" cy="786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2008" y="1914144"/>
              <a:ext cx="2333244" cy="716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1904" y="1996440"/>
              <a:ext cx="2321560" cy="704215"/>
            </a:xfrm>
            <a:custGeom>
              <a:avLst/>
              <a:gdLst/>
              <a:ahLst/>
              <a:cxnLst/>
              <a:rect l="l" t="t" r="r" b="b"/>
              <a:pathLst>
                <a:path w="2321560" h="704214">
                  <a:moveTo>
                    <a:pt x="2321051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2321051" y="704088"/>
                  </a:lnTo>
                  <a:lnTo>
                    <a:pt x="23210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1904" y="1996439"/>
            <a:ext cx="2321560" cy="7042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5591" y="2648711"/>
            <a:ext cx="5224780" cy="2776855"/>
            <a:chOff x="545591" y="2648711"/>
            <a:chExt cx="5224780" cy="2776855"/>
          </a:xfrm>
        </p:grpSpPr>
        <p:sp>
          <p:nvSpPr>
            <p:cNvPr id="9" name="object 9"/>
            <p:cNvSpPr/>
            <p:nvPr/>
          </p:nvSpPr>
          <p:spPr>
            <a:xfrm>
              <a:off x="4133850" y="2667761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20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3088" y="3657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153" y="3588258"/>
              <a:ext cx="3375660" cy="1195070"/>
            </a:xfrm>
            <a:custGeom>
              <a:avLst/>
              <a:gdLst/>
              <a:ahLst/>
              <a:cxnLst/>
              <a:rect l="l" t="t" r="r" b="b"/>
              <a:pathLst>
                <a:path w="3375660" h="1195070">
                  <a:moveTo>
                    <a:pt x="1758695" y="0"/>
                  </a:moveTo>
                  <a:lnTo>
                    <a:pt x="0" y="1194815"/>
                  </a:lnTo>
                </a:path>
                <a:path w="3375660" h="1195070">
                  <a:moveTo>
                    <a:pt x="1758695" y="0"/>
                  </a:moveTo>
                  <a:lnTo>
                    <a:pt x="3375659" y="11247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4771644"/>
              <a:ext cx="2613660" cy="5745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491" y="4782311"/>
              <a:ext cx="1929384" cy="6431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5487" y="4853940"/>
            <a:ext cx="2601595" cy="562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latin typeface="Calibri"/>
                <a:cs typeface="Calibri"/>
              </a:rPr>
              <a:t>Hourly_Emp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903" y="4771644"/>
            <a:ext cx="3107690" cy="688975"/>
            <a:chOff x="5327903" y="4771644"/>
            <a:chExt cx="3107690" cy="6889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7903" y="4771644"/>
              <a:ext cx="3107436" cy="6446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3" y="4817364"/>
              <a:ext cx="2161031" cy="6431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57800" y="4853940"/>
            <a:ext cx="3095625" cy="6324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900"/>
              </a:spcBef>
            </a:pPr>
            <a:r>
              <a:rPr sz="2400" b="1" spc="-5" dirty="0">
                <a:latin typeface="Calibri"/>
                <a:cs typeface="Calibri"/>
              </a:rPr>
              <a:t>Monthly_Emp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0725" y="5973889"/>
            <a:ext cx="1767205" cy="431800"/>
            <a:chOff x="470725" y="5973889"/>
            <a:chExt cx="1767205" cy="431800"/>
          </a:xfrm>
        </p:grpSpPr>
        <p:sp>
          <p:nvSpPr>
            <p:cNvPr id="20" name="object 20"/>
            <p:cNvSpPr/>
            <p:nvPr/>
          </p:nvSpPr>
          <p:spPr>
            <a:xfrm>
              <a:off x="475487" y="5978652"/>
              <a:ext cx="1757680" cy="422275"/>
            </a:xfrm>
            <a:custGeom>
              <a:avLst/>
              <a:gdLst/>
              <a:ahLst/>
              <a:cxnLst/>
              <a:rect l="l" t="t" r="r" b="b"/>
              <a:pathLst>
                <a:path w="1757680" h="422275">
                  <a:moveTo>
                    <a:pt x="878586" y="0"/>
                  </a:moveTo>
                  <a:lnTo>
                    <a:pt x="806528" y="699"/>
                  </a:lnTo>
                  <a:lnTo>
                    <a:pt x="736074" y="2762"/>
                  </a:lnTo>
                  <a:lnTo>
                    <a:pt x="667451" y="6134"/>
                  </a:lnTo>
                  <a:lnTo>
                    <a:pt x="600885" y="10760"/>
                  </a:lnTo>
                  <a:lnTo>
                    <a:pt x="536600" y="16587"/>
                  </a:lnTo>
                  <a:lnTo>
                    <a:pt x="474825" y="23559"/>
                  </a:lnTo>
                  <a:lnTo>
                    <a:pt x="415784" y="31623"/>
                  </a:lnTo>
                  <a:lnTo>
                    <a:pt x="359704" y="40724"/>
                  </a:lnTo>
                  <a:lnTo>
                    <a:pt x="306811" y="50809"/>
                  </a:lnTo>
                  <a:lnTo>
                    <a:pt x="257332" y="61822"/>
                  </a:lnTo>
                  <a:lnTo>
                    <a:pt x="211491" y="73709"/>
                  </a:lnTo>
                  <a:lnTo>
                    <a:pt x="169516" y="86416"/>
                  </a:lnTo>
                  <a:lnTo>
                    <a:pt x="131632" y="99889"/>
                  </a:lnTo>
                  <a:lnTo>
                    <a:pt x="69043" y="128914"/>
                  </a:lnTo>
                  <a:lnTo>
                    <a:pt x="25534" y="160350"/>
                  </a:lnTo>
                  <a:lnTo>
                    <a:pt x="2912" y="193762"/>
                  </a:lnTo>
                  <a:lnTo>
                    <a:pt x="0" y="211074"/>
                  </a:lnTo>
                  <a:lnTo>
                    <a:pt x="2912" y="228385"/>
                  </a:lnTo>
                  <a:lnTo>
                    <a:pt x="25534" y="261797"/>
                  </a:lnTo>
                  <a:lnTo>
                    <a:pt x="69043" y="293233"/>
                  </a:lnTo>
                  <a:lnTo>
                    <a:pt x="131632" y="322258"/>
                  </a:lnTo>
                  <a:lnTo>
                    <a:pt x="169516" y="335731"/>
                  </a:lnTo>
                  <a:lnTo>
                    <a:pt x="211491" y="348438"/>
                  </a:lnTo>
                  <a:lnTo>
                    <a:pt x="257332" y="360325"/>
                  </a:lnTo>
                  <a:lnTo>
                    <a:pt x="306811" y="371338"/>
                  </a:lnTo>
                  <a:lnTo>
                    <a:pt x="359704" y="381423"/>
                  </a:lnTo>
                  <a:lnTo>
                    <a:pt x="415784" y="390524"/>
                  </a:lnTo>
                  <a:lnTo>
                    <a:pt x="474825" y="398588"/>
                  </a:lnTo>
                  <a:lnTo>
                    <a:pt x="536600" y="405560"/>
                  </a:lnTo>
                  <a:lnTo>
                    <a:pt x="600885" y="411387"/>
                  </a:lnTo>
                  <a:lnTo>
                    <a:pt x="667451" y="416013"/>
                  </a:lnTo>
                  <a:lnTo>
                    <a:pt x="736074" y="419385"/>
                  </a:lnTo>
                  <a:lnTo>
                    <a:pt x="806528" y="421448"/>
                  </a:lnTo>
                  <a:lnTo>
                    <a:pt x="878586" y="422148"/>
                  </a:lnTo>
                  <a:lnTo>
                    <a:pt x="950648" y="421448"/>
                  </a:lnTo>
                  <a:lnTo>
                    <a:pt x="1021106" y="419385"/>
                  </a:lnTo>
                  <a:lnTo>
                    <a:pt x="1089732" y="416013"/>
                  </a:lnTo>
                  <a:lnTo>
                    <a:pt x="1156301" y="411387"/>
                  </a:lnTo>
                  <a:lnTo>
                    <a:pt x="1220587" y="405560"/>
                  </a:lnTo>
                  <a:lnTo>
                    <a:pt x="1282363" y="398588"/>
                  </a:lnTo>
                  <a:lnTo>
                    <a:pt x="1341404" y="390524"/>
                  </a:lnTo>
                  <a:lnTo>
                    <a:pt x="1397483" y="381423"/>
                  </a:lnTo>
                  <a:lnTo>
                    <a:pt x="1450375" y="371338"/>
                  </a:lnTo>
                  <a:lnTo>
                    <a:pt x="1499854" y="360325"/>
                  </a:lnTo>
                  <a:lnTo>
                    <a:pt x="1545693" y="348438"/>
                  </a:lnTo>
                  <a:lnTo>
                    <a:pt x="1587666" y="335731"/>
                  </a:lnTo>
                  <a:lnTo>
                    <a:pt x="1625548" y="322258"/>
                  </a:lnTo>
                  <a:lnTo>
                    <a:pt x="1688133" y="293233"/>
                  </a:lnTo>
                  <a:lnTo>
                    <a:pt x="1731640" y="261797"/>
                  </a:lnTo>
                  <a:lnTo>
                    <a:pt x="1754259" y="228385"/>
                  </a:lnTo>
                  <a:lnTo>
                    <a:pt x="1757172" y="211074"/>
                  </a:lnTo>
                  <a:lnTo>
                    <a:pt x="1754259" y="193762"/>
                  </a:lnTo>
                  <a:lnTo>
                    <a:pt x="1731640" y="160350"/>
                  </a:lnTo>
                  <a:lnTo>
                    <a:pt x="1688133" y="128914"/>
                  </a:lnTo>
                  <a:lnTo>
                    <a:pt x="1625548" y="99889"/>
                  </a:lnTo>
                  <a:lnTo>
                    <a:pt x="1587666" y="86416"/>
                  </a:lnTo>
                  <a:lnTo>
                    <a:pt x="1545693" y="73709"/>
                  </a:lnTo>
                  <a:lnTo>
                    <a:pt x="1499854" y="61822"/>
                  </a:lnTo>
                  <a:lnTo>
                    <a:pt x="1450375" y="50809"/>
                  </a:lnTo>
                  <a:lnTo>
                    <a:pt x="1397483" y="40724"/>
                  </a:lnTo>
                  <a:lnTo>
                    <a:pt x="1341404" y="31623"/>
                  </a:lnTo>
                  <a:lnTo>
                    <a:pt x="1282363" y="23559"/>
                  </a:lnTo>
                  <a:lnTo>
                    <a:pt x="1220587" y="16587"/>
                  </a:lnTo>
                  <a:lnTo>
                    <a:pt x="1156301" y="10760"/>
                  </a:lnTo>
                  <a:lnTo>
                    <a:pt x="1089732" y="6134"/>
                  </a:lnTo>
                  <a:lnTo>
                    <a:pt x="1021106" y="2762"/>
                  </a:lnTo>
                  <a:lnTo>
                    <a:pt x="950648" y="699"/>
                  </a:lnTo>
                  <a:lnTo>
                    <a:pt x="87858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487" y="5978652"/>
              <a:ext cx="1757680" cy="422275"/>
            </a:xfrm>
            <a:custGeom>
              <a:avLst/>
              <a:gdLst/>
              <a:ahLst/>
              <a:cxnLst/>
              <a:rect l="l" t="t" r="r" b="b"/>
              <a:pathLst>
                <a:path w="1757680" h="422275">
                  <a:moveTo>
                    <a:pt x="0" y="211074"/>
                  </a:moveTo>
                  <a:lnTo>
                    <a:pt x="25534" y="160350"/>
                  </a:lnTo>
                  <a:lnTo>
                    <a:pt x="69043" y="128914"/>
                  </a:lnTo>
                  <a:lnTo>
                    <a:pt x="131632" y="99889"/>
                  </a:lnTo>
                  <a:lnTo>
                    <a:pt x="169516" y="86416"/>
                  </a:lnTo>
                  <a:lnTo>
                    <a:pt x="211491" y="73709"/>
                  </a:lnTo>
                  <a:lnTo>
                    <a:pt x="257332" y="61822"/>
                  </a:lnTo>
                  <a:lnTo>
                    <a:pt x="306811" y="50809"/>
                  </a:lnTo>
                  <a:lnTo>
                    <a:pt x="359704" y="40724"/>
                  </a:lnTo>
                  <a:lnTo>
                    <a:pt x="415784" y="31623"/>
                  </a:lnTo>
                  <a:lnTo>
                    <a:pt x="474825" y="23559"/>
                  </a:lnTo>
                  <a:lnTo>
                    <a:pt x="536600" y="16587"/>
                  </a:lnTo>
                  <a:lnTo>
                    <a:pt x="600885" y="10760"/>
                  </a:lnTo>
                  <a:lnTo>
                    <a:pt x="667451" y="6134"/>
                  </a:lnTo>
                  <a:lnTo>
                    <a:pt x="736074" y="2762"/>
                  </a:lnTo>
                  <a:lnTo>
                    <a:pt x="806528" y="699"/>
                  </a:lnTo>
                  <a:lnTo>
                    <a:pt x="878586" y="0"/>
                  </a:lnTo>
                  <a:lnTo>
                    <a:pt x="950648" y="699"/>
                  </a:lnTo>
                  <a:lnTo>
                    <a:pt x="1021106" y="2762"/>
                  </a:lnTo>
                  <a:lnTo>
                    <a:pt x="1089732" y="6134"/>
                  </a:lnTo>
                  <a:lnTo>
                    <a:pt x="1156301" y="10760"/>
                  </a:lnTo>
                  <a:lnTo>
                    <a:pt x="1220587" y="16587"/>
                  </a:lnTo>
                  <a:lnTo>
                    <a:pt x="1282363" y="23559"/>
                  </a:lnTo>
                  <a:lnTo>
                    <a:pt x="1341404" y="31623"/>
                  </a:lnTo>
                  <a:lnTo>
                    <a:pt x="1397483" y="40724"/>
                  </a:lnTo>
                  <a:lnTo>
                    <a:pt x="1450375" y="50809"/>
                  </a:lnTo>
                  <a:lnTo>
                    <a:pt x="1499854" y="61822"/>
                  </a:lnTo>
                  <a:lnTo>
                    <a:pt x="1545693" y="73709"/>
                  </a:lnTo>
                  <a:lnTo>
                    <a:pt x="1587666" y="86416"/>
                  </a:lnTo>
                  <a:lnTo>
                    <a:pt x="1625548" y="99889"/>
                  </a:lnTo>
                  <a:lnTo>
                    <a:pt x="1688133" y="128914"/>
                  </a:lnTo>
                  <a:lnTo>
                    <a:pt x="1731640" y="160350"/>
                  </a:lnTo>
                  <a:lnTo>
                    <a:pt x="1754259" y="193762"/>
                  </a:lnTo>
                  <a:lnTo>
                    <a:pt x="1757172" y="211074"/>
                  </a:lnTo>
                  <a:lnTo>
                    <a:pt x="1754259" y="228385"/>
                  </a:lnTo>
                  <a:lnTo>
                    <a:pt x="1731640" y="261797"/>
                  </a:lnTo>
                  <a:lnTo>
                    <a:pt x="1688133" y="293233"/>
                  </a:lnTo>
                  <a:lnTo>
                    <a:pt x="1625548" y="322258"/>
                  </a:lnTo>
                  <a:lnTo>
                    <a:pt x="1587666" y="335731"/>
                  </a:lnTo>
                  <a:lnTo>
                    <a:pt x="1545693" y="348438"/>
                  </a:lnTo>
                  <a:lnTo>
                    <a:pt x="1499854" y="360325"/>
                  </a:lnTo>
                  <a:lnTo>
                    <a:pt x="1450375" y="371338"/>
                  </a:lnTo>
                  <a:lnTo>
                    <a:pt x="1397483" y="381423"/>
                  </a:lnTo>
                  <a:lnTo>
                    <a:pt x="1341404" y="390524"/>
                  </a:lnTo>
                  <a:lnTo>
                    <a:pt x="1282363" y="398588"/>
                  </a:lnTo>
                  <a:lnTo>
                    <a:pt x="1220587" y="405560"/>
                  </a:lnTo>
                  <a:lnTo>
                    <a:pt x="1156301" y="411387"/>
                  </a:lnTo>
                  <a:lnTo>
                    <a:pt x="1089732" y="416013"/>
                  </a:lnTo>
                  <a:lnTo>
                    <a:pt x="1021106" y="419385"/>
                  </a:lnTo>
                  <a:lnTo>
                    <a:pt x="950648" y="421448"/>
                  </a:lnTo>
                  <a:lnTo>
                    <a:pt x="878586" y="422148"/>
                  </a:lnTo>
                  <a:lnTo>
                    <a:pt x="806528" y="421448"/>
                  </a:lnTo>
                  <a:lnTo>
                    <a:pt x="736074" y="419385"/>
                  </a:lnTo>
                  <a:lnTo>
                    <a:pt x="667451" y="416013"/>
                  </a:lnTo>
                  <a:lnTo>
                    <a:pt x="600885" y="411387"/>
                  </a:lnTo>
                  <a:lnTo>
                    <a:pt x="536600" y="405560"/>
                  </a:lnTo>
                  <a:lnTo>
                    <a:pt x="474825" y="398588"/>
                  </a:lnTo>
                  <a:lnTo>
                    <a:pt x="415784" y="390524"/>
                  </a:lnTo>
                  <a:lnTo>
                    <a:pt x="359704" y="381423"/>
                  </a:lnTo>
                  <a:lnTo>
                    <a:pt x="306811" y="371338"/>
                  </a:lnTo>
                  <a:lnTo>
                    <a:pt x="257332" y="360325"/>
                  </a:lnTo>
                  <a:lnTo>
                    <a:pt x="211491" y="348438"/>
                  </a:lnTo>
                  <a:lnTo>
                    <a:pt x="169516" y="335731"/>
                  </a:lnTo>
                  <a:lnTo>
                    <a:pt x="131632" y="322258"/>
                  </a:lnTo>
                  <a:lnTo>
                    <a:pt x="69043" y="293233"/>
                  </a:lnTo>
                  <a:lnTo>
                    <a:pt x="25534" y="261797"/>
                  </a:lnTo>
                  <a:lnTo>
                    <a:pt x="2912" y="228385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93114" y="5976010"/>
            <a:ext cx="52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91777" y="5973889"/>
            <a:ext cx="2118995" cy="431800"/>
            <a:chOff x="2791777" y="5973889"/>
            <a:chExt cx="2118995" cy="431800"/>
          </a:xfrm>
        </p:grpSpPr>
        <p:sp>
          <p:nvSpPr>
            <p:cNvPr id="24" name="object 24"/>
            <p:cNvSpPr/>
            <p:nvPr/>
          </p:nvSpPr>
          <p:spPr>
            <a:xfrm>
              <a:off x="2796539" y="5978652"/>
              <a:ext cx="2109470" cy="422275"/>
            </a:xfrm>
            <a:custGeom>
              <a:avLst/>
              <a:gdLst/>
              <a:ahLst/>
              <a:cxnLst/>
              <a:rect l="l" t="t" r="r" b="b"/>
              <a:pathLst>
                <a:path w="2109470" h="422275">
                  <a:moveTo>
                    <a:pt x="1054608" y="0"/>
                  </a:moveTo>
                  <a:lnTo>
                    <a:pt x="979294" y="529"/>
                  </a:lnTo>
                  <a:lnTo>
                    <a:pt x="905410" y="2096"/>
                  </a:lnTo>
                  <a:lnTo>
                    <a:pt x="833133" y="4662"/>
                  </a:lnTo>
                  <a:lnTo>
                    <a:pt x="762642" y="8193"/>
                  </a:lnTo>
                  <a:lnTo>
                    <a:pt x="694115" y="12653"/>
                  </a:lnTo>
                  <a:lnTo>
                    <a:pt x="627730" y="18007"/>
                  </a:lnTo>
                  <a:lnTo>
                    <a:pt x="563667" y="24218"/>
                  </a:lnTo>
                  <a:lnTo>
                    <a:pt x="502104" y="31251"/>
                  </a:lnTo>
                  <a:lnTo>
                    <a:pt x="443219" y="39069"/>
                  </a:lnTo>
                  <a:lnTo>
                    <a:pt x="387191" y="47639"/>
                  </a:lnTo>
                  <a:lnTo>
                    <a:pt x="334198" y="56923"/>
                  </a:lnTo>
                  <a:lnTo>
                    <a:pt x="284418" y="66886"/>
                  </a:lnTo>
                  <a:lnTo>
                    <a:pt x="238031" y="77492"/>
                  </a:lnTo>
                  <a:lnTo>
                    <a:pt x="195215" y="88705"/>
                  </a:lnTo>
                  <a:lnTo>
                    <a:pt x="156148" y="100491"/>
                  </a:lnTo>
                  <a:lnTo>
                    <a:pt x="89975" y="125634"/>
                  </a:lnTo>
                  <a:lnTo>
                    <a:pt x="40940" y="152636"/>
                  </a:lnTo>
                  <a:lnTo>
                    <a:pt x="10473" y="181211"/>
                  </a:lnTo>
                  <a:lnTo>
                    <a:pt x="0" y="211074"/>
                  </a:lnTo>
                  <a:lnTo>
                    <a:pt x="2648" y="226148"/>
                  </a:lnTo>
                  <a:lnTo>
                    <a:pt x="40940" y="269511"/>
                  </a:lnTo>
                  <a:lnTo>
                    <a:pt x="89975" y="296513"/>
                  </a:lnTo>
                  <a:lnTo>
                    <a:pt x="156148" y="321656"/>
                  </a:lnTo>
                  <a:lnTo>
                    <a:pt x="195215" y="333442"/>
                  </a:lnTo>
                  <a:lnTo>
                    <a:pt x="238031" y="344655"/>
                  </a:lnTo>
                  <a:lnTo>
                    <a:pt x="284418" y="355261"/>
                  </a:lnTo>
                  <a:lnTo>
                    <a:pt x="334198" y="365224"/>
                  </a:lnTo>
                  <a:lnTo>
                    <a:pt x="387191" y="374508"/>
                  </a:lnTo>
                  <a:lnTo>
                    <a:pt x="443219" y="383078"/>
                  </a:lnTo>
                  <a:lnTo>
                    <a:pt x="502104" y="390896"/>
                  </a:lnTo>
                  <a:lnTo>
                    <a:pt x="563667" y="397929"/>
                  </a:lnTo>
                  <a:lnTo>
                    <a:pt x="627730" y="404140"/>
                  </a:lnTo>
                  <a:lnTo>
                    <a:pt x="694115" y="409494"/>
                  </a:lnTo>
                  <a:lnTo>
                    <a:pt x="762642" y="413954"/>
                  </a:lnTo>
                  <a:lnTo>
                    <a:pt x="833133" y="417485"/>
                  </a:lnTo>
                  <a:lnTo>
                    <a:pt x="905410" y="420051"/>
                  </a:lnTo>
                  <a:lnTo>
                    <a:pt x="979294" y="421618"/>
                  </a:lnTo>
                  <a:lnTo>
                    <a:pt x="1054608" y="422148"/>
                  </a:lnTo>
                  <a:lnTo>
                    <a:pt x="1129921" y="421618"/>
                  </a:lnTo>
                  <a:lnTo>
                    <a:pt x="1203805" y="420051"/>
                  </a:lnTo>
                  <a:lnTo>
                    <a:pt x="1276082" y="417485"/>
                  </a:lnTo>
                  <a:lnTo>
                    <a:pt x="1346573" y="413954"/>
                  </a:lnTo>
                  <a:lnTo>
                    <a:pt x="1415100" y="409494"/>
                  </a:lnTo>
                  <a:lnTo>
                    <a:pt x="1481485" y="404140"/>
                  </a:lnTo>
                  <a:lnTo>
                    <a:pt x="1545548" y="397929"/>
                  </a:lnTo>
                  <a:lnTo>
                    <a:pt x="1607111" y="390896"/>
                  </a:lnTo>
                  <a:lnTo>
                    <a:pt x="1665996" y="383078"/>
                  </a:lnTo>
                  <a:lnTo>
                    <a:pt x="1722024" y="374508"/>
                  </a:lnTo>
                  <a:lnTo>
                    <a:pt x="1775017" y="365224"/>
                  </a:lnTo>
                  <a:lnTo>
                    <a:pt x="1824797" y="355261"/>
                  </a:lnTo>
                  <a:lnTo>
                    <a:pt x="1871184" y="344655"/>
                  </a:lnTo>
                  <a:lnTo>
                    <a:pt x="1914000" y="333442"/>
                  </a:lnTo>
                  <a:lnTo>
                    <a:pt x="1953067" y="321656"/>
                  </a:lnTo>
                  <a:lnTo>
                    <a:pt x="2019240" y="296513"/>
                  </a:lnTo>
                  <a:lnTo>
                    <a:pt x="2068275" y="269511"/>
                  </a:lnTo>
                  <a:lnTo>
                    <a:pt x="2098742" y="240936"/>
                  </a:lnTo>
                  <a:lnTo>
                    <a:pt x="2109216" y="211074"/>
                  </a:lnTo>
                  <a:lnTo>
                    <a:pt x="2106567" y="195999"/>
                  </a:lnTo>
                  <a:lnTo>
                    <a:pt x="2068275" y="152636"/>
                  </a:lnTo>
                  <a:lnTo>
                    <a:pt x="2019240" y="125634"/>
                  </a:lnTo>
                  <a:lnTo>
                    <a:pt x="1953067" y="100491"/>
                  </a:lnTo>
                  <a:lnTo>
                    <a:pt x="1914000" y="88705"/>
                  </a:lnTo>
                  <a:lnTo>
                    <a:pt x="1871184" y="77492"/>
                  </a:lnTo>
                  <a:lnTo>
                    <a:pt x="1824797" y="66886"/>
                  </a:lnTo>
                  <a:lnTo>
                    <a:pt x="1775017" y="56923"/>
                  </a:lnTo>
                  <a:lnTo>
                    <a:pt x="1722024" y="47639"/>
                  </a:lnTo>
                  <a:lnTo>
                    <a:pt x="1665996" y="39069"/>
                  </a:lnTo>
                  <a:lnTo>
                    <a:pt x="1607111" y="31251"/>
                  </a:lnTo>
                  <a:lnTo>
                    <a:pt x="1545548" y="24218"/>
                  </a:lnTo>
                  <a:lnTo>
                    <a:pt x="1481485" y="18007"/>
                  </a:lnTo>
                  <a:lnTo>
                    <a:pt x="1415100" y="12653"/>
                  </a:lnTo>
                  <a:lnTo>
                    <a:pt x="1346573" y="8193"/>
                  </a:lnTo>
                  <a:lnTo>
                    <a:pt x="1276082" y="4662"/>
                  </a:lnTo>
                  <a:lnTo>
                    <a:pt x="1203805" y="2096"/>
                  </a:lnTo>
                  <a:lnTo>
                    <a:pt x="1129921" y="529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6539" y="5978652"/>
              <a:ext cx="2109470" cy="422275"/>
            </a:xfrm>
            <a:custGeom>
              <a:avLst/>
              <a:gdLst/>
              <a:ahLst/>
              <a:cxnLst/>
              <a:rect l="l" t="t" r="r" b="b"/>
              <a:pathLst>
                <a:path w="2109470" h="422275">
                  <a:moveTo>
                    <a:pt x="0" y="211074"/>
                  </a:moveTo>
                  <a:lnTo>
                    <a:pt x="23297" y="166745"/>
                  </a:lnTo>
                  <a:lnTo>
                    <a:pt x="63226" y="138921"/>
                  </a:lnTo>
                  <a:lnTo>
                    <a:pt x="121008" y="112812"/>
                  </a:lnTo>
                  <a:lnTo>
                    <a:pt x="195215" y="88705"/>
                  </a:lnTo>
                  <a:lnTo>
                    <a:pt x="238031" y="77492"/>
                  </a:lnTo>
                  <a:lnTo>
                    <a:pt x="284418" y="66886"/>
                  </a:lnTo>
                  <a:lnTo>
                    <a:pt x="334198" y="56923"/>
                  </a:lnTo>
                  <a:lnTo>
                    <a:pt x="387191" y="47639"/>
                  </a:lnTo>
                  <a:lnTo>
                    <a:pt x="443219" y="39069"/>
                  </a:lnTo>
                  <a:lnTo>
                    <a:pt x="502104" y="31251"/>
                  </a:lnTo>
                  <a:lnTo>
                    <a:pt x="563667" y="24218"/>
                  </a:lnTo>
                  <a:lnTo>
                    <a:pt x="627730" y="18007"/>
                  </a:lnTo>
                  <a:lnTo>
                    <a:pt x="694115" y="12653"/>
                  </a:lnTo>
                  <a:lnTo>
                    <a:pt x="762642" y="8193"/>
                  </a:lnTo>
                  <a:lnTo>
                    <a:pt x="833133" y="4662"/>
                  </a:lnTo>
                  <a:lnTo>
                    <a:pt x="905410" y="2096"/>
                  </a:lnTo>
                  <a:lnTo>
                    <a:pt x="979294" y="529"/>
                  </a:lnTo>
                  <a:lnTo>
                    <a:pt x="1054608" y="0"/>
                  </a:lnTo>
                  <a:lnTo>
                    <a:pt x="1129921" y="529"/>
                  </a:lnTo>
                  <a:lnTo>
                    <a:pt x="1203805" y="2096"/>
                  </a:lnTo>
                  <a:lnTo>
                    <a:pt x="1276082" y="4662"/>
                  </a:lnTo>
                  <a:lnTo>
                    <a:pt x="1346573" y="8193"/>
                  </a:lnTo>
                  <a:lnTo>
                    <a:pt x="1415100" y="12653"/>
                  </a:lnTo>
                  <a:lnTo>
                    <a:pt x="1481485" y="18007"/>
                  </a:lnTo>
                  <a:lnTo>
                    <a:pt x="1545548" y="24218"/>
                  </a:lnTo>
                  <a:lnTo>
                    <a:pt x="1607111" y="31251"/>
                  </a:lnTo>
                  <a:lnTo>
                    <a:pt x="1665996" y="39069"/>
                  </a:lnTo>
                  <a:lnTo>
                    <a:pt x="1722024" y="47639"/>
                  </a:lnTo>
                  <a:lnTo>
                    <a:pt x="1775017" y="56923"/>
                  </a:lnTo>
                  <a:lnTo>
                    <a:pt x="1824797" y="66886"/>
                  </a:lnTo>
                  <a:lnTo>
                    <a:pt x="1871184" y="77492"/>
                  </a:lnTo>
                  <a:lnTo>
                    <a:pt x="1914000" y="88705"/>
                  </a:lnTo>
                  <a:lnTo>
                    <a:pt x="1953067" y="100491"/>
                  </a:lnTo>
                  <a:lnTo>
                    <a:pt x="2019240" y="125634"/>
                  </a:lnTo>
                  <a:lnTo>
                    <a:pt x="2068275" y="152636"/>
                  </a:lnTo>
                  <a:lnTo>
                    <a:pt x="2098742" y="181211"/>
                  </a:lnTo>
                  <a:lnTo>
                    <a:pt x="2109216" y="211074"/>
                  </a:lnTo>
                  <a:lnTo>
                    <a:pt x="2106567" y="226148"/>
                  </a:lnTo>
                  <a:lnTo>
                    <a:pt x="2068275" y="269511"/>
                  </a:lnTo>
                  <a:lnTo>
                    <a:pt x="2019240" y="296513"/>
                  </a:lnTo>
                  <a:lnTo>
                    <a:pt x="1953067" y="321656"/>
                  </a:lnTo>
                  <a:lnTo>
                    <a:pt x="1914000" y="333442"/>
                  </a:lnTo>
                  <a:lnTo>
                    <a:pt x="1871184" y="344655"/>
                  </a:lnTo>
                  <a:lnTo>
                    <a:pt x="1824797" y="355261"/>
                  </a:lnTo>
                  <a:lnTo>
                    <a:pt x="1775017" y="365224"/>
                  </a:lnTo>
                  <a:lnTo>
                    <a:pt x="1722024" y="374508"/>
                  </a:lnTo>
                  <a:lnTo>
                    <a:pt x="1665996" y="383078"/>
                  </a:lnTo>
                  <a:lnTo>
                    <a:pt x="1607111" y="390896"/>
                  </a:lnTo>
                  <a:lnTo>
                    <a:pt x="1545548" y="397929"/>
                  </a:lnTo>
                  <a:lnTo>
                    <a:pt x="1481485" y="404140"/>
                  </a:lnTo>
                  <a:lnTo>
                    <a:pt x="1415100" y="409494"/>
                  </a:lnTo>
                  <a:lnTo>
                    <a:pt x="1346573" y="413954"/>
                  </a:lnTo>
                  <a:lnTo>
                    <a:pt x="1276082" y="417485"/>
                  </a:lnTo>
                  <a:lnTo>
                    <a:pt x="1203805" y="420051"/>
                  </a:lnTo>
                  <a:lnTo>
                    <a:pt x="1129921" y="421618"/>
                  </a:lnTo>
                  <a:lnTo>
                    <a:pt x="1054608" y="422148"/>
                  </a:lnTo>
                  <a:lnTo>
                    <a:pt x="979294" y="421618"/>
                  </a:lnTo>
                  <a:lnTo>
                    <a:pt x="905410" y="420051"/>
                  </a:lnTo>
                  <a:lnTo>
                    <a:pt x="833133" y="417485"/>
                  </a:lnTo>
                  <a:lnTo>
                    <a:pt x="762642" y="413954"/>
                  </a:lnTo>
                  <a:lnTo>
                    <a:pt x="694115" y="409494"/>
                  </a:lnTo>
                  <a:lnTo>
                    <a:pt x="627730" y="404140"/>
                  </a:lnTo>
                  <a:lnTo>
                    <a:pt x="563667" y="397929"/>
                  </a:lnTo>
                  <a:lnTo>
                    <a:pt x="502104" y="390896"/>
                  </a:lnTo>
                  <a:lnTo>
                    <a:pt x="443219" y="383078"/>
                  </a:lnTo>
                  <a:lnTo>
                    <a:pt x="387191" y="374508"/>
                  </a:lnTo>
                  <a:lnTo>
                    <a:pt x="334198" y="365224"/>
                  </a:lnTo>
                  <a:lnTo>
                    <a:pt x="284418" y="355261"/>
                  </a:lnTo>
                  <a:lnTo>
                    <a:pt x="238031" y="344655"/>
                  </a:lnTo>
                  <a:lnTo>
                    <a:pt x="195215" y="333442"/>
                  </a:lnTo>
                  <a:lnTo>
                    <a:pt x="156148" y="321656"/>
                  </a:lnTo>
                  <a:lnTo>
                    <a:pt x="89975" y="296513"/>
                  </a:lnTo>
                  <a:lnTo>
                    <a:pt x="40940" y="269511"/>
                  </a:lnTo>
                  <a:lnTo>
                    <a:pt x="10473" y="240936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0748" y="5976010"/>
            <a:ext cx="132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No_of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92149" y="3722941"/>
            <a:ext cx="1628139" cy="431800"/>
            <a:chOff x="7292149" y="3722941"/>
            <a:chExt cx="1628139" cy="431800"/>
          </a:xfrm>
        </p:grpSpPr>
        <p:sp>
          <p:nvSpPr>
            <p:cNvPr id="28" name="object 28"/>
            <p:cNvSpPr/>
            <p:nvPr/>
          </p:nvSpPr>
          <p:spPr>
            <a:xfrm>
              <a:off x="7296911" y="3727703"/>
              <a:ext cx="1618615" cy="422275"/>
            </a:xfrm>
            <a:custGeom>
              <a:avLst/>
              <a:gdLst/>
              <a:ahLst/>
              <a:cxnLst/>
              <a:rect l="l" t="t" r="r" b="b"/>
              <a:pathLst>
                <a:path w="1618615" h="422275">
                  <a:moveTo>
                    <a:pt x="809244" y="0"/>
                  </a:moveTo>
                  <a:lnTo>
                    <a:pt x="735589" y="862"/>
                  </a:lnTo>
                  <a:lnTo>
                    <a:pt x="663786" y="3400"/>
                  </a:lnTo>
                  <a:lnTo>
                    <a:pt x="594121" y="7538"/>
                  </a:lnTo>
                  <a:lnTo>
                    <a:pt x="526880" y="13203"/>
                  </a:lnTo>
                  <a:lnTo>
                    <a:pt x="462348" y="20320"/>
                  </a:lnTo>
                  <a:lnTo>
                    <a:pt x="400811" y="28814"/>
                  </a:lnTo>
                  <a:lnTo>
                    <a:pt x="342556" y="38612"/>
                  </a:lnTo>
                  <a:lnTo>
                    <a:pt x="287866" y="49637"/>
                  </a:lnTo>
                  <a:lnTo>
                    <a:pt x="237029" y="61817"/>
                  </a:lnTo>
                  <a:lnTo>
                    <a:pt x="190330" y="75076"/>
                  </a:lnTo>
                  <a:lnTo>
                    <a:pt x="148055" y="89340"/>
                  </a:lnTo>
                  <a:lnTo>
                    <a:pt x="110489" y="104535"/>
                  </a:lnTo>
                  <a:lnTo>
                    <a:pt x="50630" y="137418"/>
                  </a:lnTo>
                  <a:lnTo>
                    <a:pt x="13038" y="173129"/>
                  </a:lnTo>
                  <a:lnTo>
                    <a:pt x="0" y="211074"/>
                  </a:lnTo>
                  <a:lnTo>
                    <a:pt x="3307" y="230287"/>
                  </a:lnTo>
                  <a:lnTo>
                    <a:pt x="28908" y="267190"/>
                  </a:lnTo>
                  <a:lnTo>
                    <a:pt x="77919" y="301562"/>
                  </a:lnTo>
                  <a:lnTo>
                    <a:pt x="148055" y="332807"/>
                  </a:lnTo>
                  <a:lnTo>
                    <a:pt x="190330" y="347071"/>
                  </a:lnTo>
                  <a:lnTo>
                    <a:pt x="237029" y="360330"/>
                  </a:lnTo>
                  <a:lnTo>
                    <a:pt x="287866" y="372510"/>
                  </a:lnTo>
                  <a:lnTo>
                    <a:pt x="342556" y="383535"/>
                  </a:lnTo>
                  <a:lnTo>
                    <a:pt x="400812" y="393333"/>
                  </a:lnTo>
                  <a:lnTo>
                    <a:pt x="462348" y="401827"/>
                  </a:lnTo>
                  <a:lnTo>
                    <a:pt x="526880" y="408944"/>
                  </a:lnTo>
                  <a:lnTo>
                    <a:pt x="594121" y="414609"/>
                  </a:lnTo>
                  <a:lnTo>
                    <a:pt x="663786" y="418747"/>
                  </a:lnTo>
                  <a:lnTo>
                    <a:pt x="735589" y="421285"/>
                  </a:lnTo>
                  <a:lnTo>
                    <a:pt x="809244" y="422148"/>
                  </a:lnTo>
                  <a:lnTo>
                    <a:pt x="882898" y="421285"/>
                  </a:lnTo>
                  <a:lnTo>
                    <a:pt x="954701" y="418747"/>
                  </a:lnTo>
                  <a:lnTo>
                    <a:pt x="1024366" y="414609"/>
                  </a:lnTo>
                  <a:lnTo>
                    <a:pt x="1091607" y="408944"/>
                  </a:lnTo>
                  <a:lnTo>
                    <a:pt x="1156139" y="401827"/>
                  </a:lnTo>
                  <a:lnTo>
                    <a:pt x="1217676" y="393333"/>
                  </a:lnTo>
                  <a:lnTo>
                    <a:pt x="1275931" y="383535"/>
                  </a:lnTo>
                  <a:lnTo>
                    <a:pt x="1330621" y="372510"/>
                  </a:lnTo>
                  <a:lnTo>
                    <a:pt x="1381458" y="360330"/>
                  </a:lnTo>
                  <a:lnTo>
                    <a:pt x="1428157" y="347071"/>
                  </a:lnTo>
                  <a:lnTo>
                    <a:pt x="1470432" y="332807"/>
                  </a:lnTo>
                  <a:lnTo>
                    <a:pt x="1507998" y="317612"/>
                  </a:lnTo>
                  <a:lnTo>
                    <a:pt x="1567857" y="284729"/>
                  </a:lnTo>
                  <a:lnTo>
                    <a:pt x="1605449" y="249018"/>
                  </a:lnTo>
                  <a:lnTo>
                    <a:pt x="1618488" y="211074"/>
                  </a:lnTo>
                  <a:lnTo>
                    <a:pt x="1615180" y="191860"/>
                  </a:lnTo>
                  <a:lnTo>
                    <a:pt x="1589579" y="154957"/>
                  </a:lnTo>
                  <a:lnTo>
                    <a:pt x="1540568" y="120585"/>
                  </a:lnTo>
                  <a:lnTo>
                    <a:pt x="1470432" y="89340"/>
                  </a:lnTo>
                  <a:lnTo>
                    <a:pt x="1428157" y="75076"/>
                  </a:lnTo>
                  <a:lnTo>
                    <a:pt x="1381458" y="61817"/>
                  </a:lnTo>
                  <a:lnTo>
                    <a:pt x="1330621" y="49637"/>
                  </a:lnTo>
                  <a:lnTo>
                    <a:pt x="1275931" y="38612"/>
                  </a:lnTo>
                  <a:lnTo>
                    <a:pt x="1217676" y="28814"/>
                  </a:lnTo>
                  <a:lnTo>
                    <a:pt x="1156139" y="20320"/>
                  </a:lnTo>
                  <a:lnTo>
                    <a:pt x="1091607" y="13203"/>
                  </a:lnTo>
                  <a:lnTo>
                    <a:pt x="1024366" y="7538"/>
                  </a:lnTo>
                  <a:lnTo>
                    <a:pt x="954701" y="3400"/>
                  </a:lnTo>
                  <a:lnTo>
                    <a:pt x="882898" y="86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96911" y="3727703"/>
              <a:ext cx="1618615" cy="422275"/>
            </a:xfrm>
            <a:custGeom>
              <a:avLst/>
              <a:gdLst/>
              <a:ahLst/>
              <a:cxnLst/>
              <a:rect l="l" t="t" r="r" b="b"/>
              <a:pathLst>
                <a:path w="1618615" h="422275">
                  <a:moveTo>
                    <a:pt x="0" y="211074"/>
                  </a:moveTo>
                  <a:lnTo>
                    <a:pt x="13038" y="173129"/>
                  </a:lnTo>
                  <a:lnTo>
                    <a:pt x="50630" y="137418"/>
                  </a:lnTo>
                  <a:lnTo>
                    <a:pt x="110489" y="104535"/>
                  </a:lnTo>
                  <a:lnTo>
                    <a:pt x="148055" y="89340"/>
                  </a:lnTo>
                  <a:lnTo>
                    <a:pt x="190330" y="75076"/>
                  </a:lnTo>
                  <a:lnTo>
                    <a:pt x="237029" y="61817"/>
                  </a:lnTo>
                  <a:lnTo>
                    <a:pt x="287866" y="49637"/>
                  </a:lnTo>
                  <a:lnTo>
                    <a:pt x="342556" y="38612"/>
                  </a:lnTo>
                  <a:lnTo>
                    <a:pt x="400811" y="28814"/>
                  </a:lnTo>
                  <a:lnTo>
                    <a:pt x="462348" y="20320"/>
                  </a:lnTo>
                  <a:lnTo>
                    <a:pt x="526880" y="13203"/>
                  </a:lnTo>
                  <a:lnTo>
                    <a:pt x="594121" y="7538"/>
                  </a:lnTo>
                  <a:lnTo>
                    <a:pt x="663786" y="3400"/>
                  </a:lnTo>
                  <a:lnTo>
                    <a:pt x="735589" y="862"/>
                  </a:lnTo>
                  <a:lnTo>
                    <a:pt x="809244" y="0"/>
                  </a:lnTo>
                  <a:lnTo>
                    <a:pt x="882898" y="862"/>
                  </a:lnTo>
                  <a:lnTo>
                    <a:pt x="954701" y="3400"/>
                  </a:lnTo>
                  <a:lnTo>
                    <a:pt x="1024366" y="7538"/>
                  </a:lnTo>
                  <a:lnTo>
                    <a:pt x="1091607" y="13203"/>
                  </a:lnTo>
                  <a:lnTo>
                    <a:pt x="1156139" y="20320"/>
                  </a:lnTo>
                  <a:lnTo>
                    <a:pt x="1217676" y="28814"/>
                  </a:lnTo>
                  <a:lnTo>
                    <a:pt x="1275931" y="38612"/>
                  </a:lnTo>
                  <a:lnTo>
                    <a:pt x="1330621" y="49637"/>
                  </a:lnTo>
                  <a:lnTo>
                    <a:pt x="1381458" y="61817"/>
                  </a:lnTo>
                  <a:lnTo>
                    <a:pt x="1428157" y="75076"/>
                  </a:lnTo>
                  <a:lnTo>
                    <a:pt x="1470432" y="89340"/>
                  </a:lnTo>
                  <a:lnTo>
                    <a:pt x="1507998" y="104535"/>
                  </a:lnTo>
                  <a:lnTo>
                    <a:pt x="1567857" y="137418"/>
                  </a:lnTo>
                  <a:lnTo>
                    <a:pt x="1605449" y="173129"/>
                  </a:lnTo>
                  <a:lnTo>
                    <a:pt x="1618488" y="211074"/>
                  </a:lnTo>
                  <a:lnTo>
                    <a:pt x="1615180" y="230287"/>
                  </a:lnTo>
                  <a:lnTo>
                    <a:pt x="1589579" y="267190"/>
                  </a:lnTo>
                  <a:lnTo>
                    <a:pt x="1540568" y="301562"/>
                  </a:lnTo>
                  <a:lnTo>
                    <a:pt x="1470432" y="332807"/>
                  </a:lnTo>
                  <a:lnTo>
                    <a:pt x="1428157" y="347071"/>
                  </a:lnTo>
                  <a:lnTo>
                    <a:pt x="1381458" y="360330"/>
                  </a:lnTo>
                  <a:lnTo>
                    <a:pt x="1330621" y="372510"/>
                  </a:lnTo>
                  <a:lnTo>
                    <a:pt x="1275931" y="383535"/>
                  </a:lnTo>
                  <a:lnTo>
                    <a:pt x="1217676" y="393333"/>
                  </a:lnTo>
                  <a:lnTo>
                    <a:pt x="1156139" y="401827"/>
                  </a:lnTo>
                  <a:lnTo>
                    <a:pt x="1091607" y="408944"/>
                  </a:lnTo>
                  <a:lnTo>
                    <a:pt x="1024366" y="414609"/>
                  </a:lnTo>
                  <a:lnTo>
                    <a:pt x="954701" y="418747"/>
                  </a:lnTo>
                  <a:lnTo>
                    <a:pt x="882898" y="421285"/>
                  </a:lnTo>
                  <a:lnTo>
                    <a:pt x="809244" y="422148"/>
                  </a:lnTo>
                  <a:lnTo>
                    <a:pt x="735589" y="421285"/>
                  </a:lnTo>
                  <a:lnTo>
                    <a:pt x="663786" y="418747"/>
                  </a:lnTo>
                  <a:lnTo>
                    <a:pt x="594121" y="414609"/>
                  </a:lnTo>
                  <a:lnTo>
                    <a:pt x="526880" y="408944"/>
                  </a:lnTo>
                  <a:lnTo>
                    <a:pt x="462348" y="401827"/>
                  </a:lnTo>
                  <a:lnTo>
                    <a:pt x="400812" y="393333"/>
                  </a:lnTo>
                  <a:lnTo>
                    <a:pt x="342556" y="383535"/>
                  </a:lnTo>
                  <a:lnTo>
                    <a:pt x="287866" y="372510"/>
                  </a:lnTo>
                  <a:lnTo>
                    <a:pt x="237029" y="360330"/>
                  </a:lnTo>
                  <a:lnTo>
                    <a:pt x="190330" y="347071"/>
                  </a:lnTo>
                  <a:lnTo>
                    <a:pt x="148055" y="332807"/>
                  </a:lnTo>
                  <a:lnTo>
                    <a:pt x="110490" y="317612"/>
                  </a:lnTo>
                  <a:lnTo>
                    <a:pt x="50630" y="284729"/>
                  </a:lnTo>
                  <a:lnTo>
                    <a:pt x="13038" y="249018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20178" y="3724097"/>
            <a:ext cx="1173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Exp_date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67437" y="5973889"/>
            <a:ext cx="2190750" cy="431800"/>
            <a:chOff x="6167437" y="5973889"/>
            <a:chExt cx="2190750" cy="431800"/>
          </a:xfrm>
        </p:grpSpPr>
        <p:sp>
          <p:nvSpPr>
            <p:cNvPr id="32" name="object 32"/>
            <p:cNvSpPr/>
            <p:nvPr/>
          </p:nvSpPr>
          <p:spPr>
            <a:xfrm>
              <a:off x="6172200" y="5978652"/>
              <a:ext cx="2181225" cy="422275"/>
            </a:xfrm>
            <a:custGeom>
              <a:avLst/>
              <a:gdLst/>
              <a:ahLst/>
              <a:cxnLst/>
              <a:rect l="l" t="t" r="r" b="b"/>
              <a:pathLst>
                <a:path w="2181225" h="422275">
                  <a:moveTo>
                    <a:pt x="1090422" y="0"/>
                  </a:moveTo>
                  <a:lnTo>
                    <a:pt x="1015763" y="486"/>
                  </a:lnTo>
                  <a:lnTo>
                    <a:pt x="942455" y="1926"/>
                  </a:lnTo>
                  <a:lnTo>
                    <a:pt x="870660" y="4288"/>
                  </a:lnTo>
                  <a:lnTo>
                    <a:pt x="800540" y="7539"/>
                  </a:lnTo>
                  <a:lnTo>
                    <a:pt x="732258" y="11649"/>
                  </a:lnTo>
                  <a:lnTo>
                    <a:pt x="665976" y="16587"/>
                  </a:lnTo>
                  <a:lnTo>
                    <a:pt x="601855" y="22320"/>
                  </a:lnTo>
                  <a:lnTo>
                    <a:pt x="540060" y="28817"/>
                  </a:lnTo>
                  <a:lnTo>
                    <a:pt x="480752" y="36048"/>
                  </a:lnTo>
                  <a:lnTo>
                    <a:pt x="424093" y="43979"/>
                  </a:lnTo>
                  <a:lnTo>
                    <a:pt x="370246" y="52581"/>
                  </a:lnTo>
                  <a:lnTo>
                    <a:pt x="319373" y="61822"/>
                  </a:lnTo>
                  <a:lnTo>
                    <a:pt x="271637" y="71669"/>
                  </a:lnTo>
                  <a:lnTo>
                    <a:pt x="227199" y="82092"/>
                  </a:lnTo>
                  <a:lnTo>
                    <a:pt x="186224" y="93060"/>
                  </a:lnTo>
                  <a:lnTo>
                    <a:pt x="148872" y="104540"/>
                  </a:lnTo>
                  <a:lnTo>
                    <a:pt x="85689" y="128914"/>
                  </a:lnTo>
                  <a:lnTo>
                    <a:pt x="38950" y="154962"/>
                  </a:lnTo>
                  <a:lnTo>
                    <a:pt x="9954" y="182432"/>
                  </a:lnTo>
                  <a:lnTo>
                    <a:pt x="0" y="211074"/>
                  </a:lnTo>
                  <a:lnTo>
                    <a:pt x="2515" y="225525"/>
                  </a:lnTo>
                  <a:lnTo>
                    <a:pt x="38950" y="267185"/>
                  </a:lnTo>
                  <a:lnTo>
                    <a:pt x="85689" y="293233"/>
                  </a:lnTo>
                  <a:lnTo>
                    <a:pt x="148872" y="317607"/>
                  </a:lnTo>
                  <a:lnTo>
                    <a:pt x="186224" y="329087"/>
                  </a:lnTo>
                  <a:lnTo>
                    <a:pt x="227199" y="340055"/>
                  </a:lnTo>
                  <a:lnTo>
                    <a:pt x="271637" y="350478"/>
                  </a:lnTo>
                  <a:lnTo>
                    <a:pt x="319373" y="360325"/>
                  </a:lnTo>
                  <a:lnTo>
                    <a:pt x="370246" y="369566"/>
                  </a:lnTo>
                  <a:lnTo>
                    <a:pt x="424093" y="378168"/>
                  </a:lnTo>
                  <a:lnTo>
                    <a:pt x="480752" y="386099"/>
                  </a:lnTo>
                  <a:lnTo>
                    <a:pt x="540060" y="393330"/>
                  </a:lnTo>
                  <a:lnTo>
                    <a:pt x="601855" y="399827"/>
                  </a:lnTo>
                  <a:lnTo>
                    <a:pt x="665976" y="405560"/>
                  </a:lnTo>
                  <a:lnTo>
                    <a:pt x="732258" y="410498"/>
                  </a:lnTo>
                  <a:lnTo>
                    <a:pt x="800540" y="414608"/>
                  </a:lnTo>
                  <a:lnTo>
                    <a:pt x="870660" y="417859"/>
                  </a:lnTo>
                  <a:lnTo>
                    <a:pt x="942455" y="420221"/>
                  </a:lnTo>
                  <a:lnTo>
                    <a:pt x="1015763" y="421661"/>
                  </a:lnTo>
                  <a:lnTo>
                    <a:pt x="1090422" y="422148"/>
                  </a:lnTo>
                  <a:lnTo>
                    <a:pt x="1165080" y="421661"/>
                  </a:lnTo>
                  <a:lnTo>
                    <a:pt x="1238388" y="420221"/>
                  </a:lnTo>
                  <a:lnTo>
                    <a:pt x="1310183" y="417859"/>
                  </a:lnTo>
                  <a:lnTo>
                    <a:pt x="1380303" y="414608"/>
                  </a:lnTo>
                  <a:lnTo>
                    <a:pt x="1448585" y="410498"/>
                  </a:lnTo>
                  <a:lnTo>
                    <a:pt x="1514867" y="405560"/>
                  </a:lnTo>
                  <a:lnTo>
                    <a:pt x="1578988" y="399827"/>
                  </a:lnTo>
                  <a:lnTo>
                    <a:pt x="1640783" y="393330"/>
                  </a:lnTo>
                  <a:lnTo>
                    <a:pt x="1700091" y="386099"/>
                  </a:lnTo>
                  <a:lnTo>
                    <a:pt x="1756750" y="378168"/>
                  </a:lnTo>
                  <a:lnTo>
                    <a:pt x="1810597" y="369566"/>
                  </a:lnTo>
                  <a:lnTo>
                    <a:pt x="1861470" y="360325"/>
                  </a:lnTo>
                  <a:lnTo>
                    <a:pt x="1909206" y="350478"/>
                  </a:lnTo>
                  <a:lnTo>
                    <a:pt x="1953644" y="340055"/>
                  </a:lnTo>
                  <a:lnTo>
                    <a:pt x="1994619" y="329087"/>
                  </a:lnTo>
                  <a:lnTo>
                    <a:pt x="2031971" y="317607"/>
                  </a:lnTo>
                  <a:lnTo>
                    <a:pt x="2095154" y="293233"/>
                  </a:lnTo>
                  <a:lnTo>
                    <a:pt x="2141893" y="267185"/>
                  </a:lnTo>
                  <a:lnTo>
                    <a:pt x="2170889" y="239715"/>
                  </a:lnTo>
                  <a:lnTo>
                    <a:pt x="2180844" y="211074"/>
                  </a:lnTo>
                  <a:lnTo>
                    <a:pt x="2178328" y="196622"/>
                  </a:lnTo>
                  <a:lnTo>
                    <a:pt x="2141893" y="154962"/>
                  </a:lnTo>
                  <a:lnTo>
                    <a:pt x="2095154" y="128914"/>
                  </a:lnTo>
                  <a:lnTo>
                    <a:pt x="2031971" y="104540"/>
                  </a:lnTo>
                  <a:lnTo>
                    <a:pt x="1994619" y="93060"/>
                  </a:lnTo>
                  <a:lnTo>
                    <a:pt x="1953644" y="82092"/>
                  </a:lnTo>
                  <a:lnTo>
                    <a:pt x="1909206" y="71669"/>
                  </a:lnTo>
                  <a:lnTo>
                    <a:pt x="1861470" y="61822"/>
                  </a:lnTo>
                  <a:lnTo>
                    <a:pt x="1810597" y="52581"/>
                  </a:lnTo>
                  <a:lnTo>
                    <a:pt x="1756750" y="43979"/>
                  </a:lnTo>
                  <a:lnTo>
                    <a:pt x="1700091" y="36048"/>
                  </a:lnTo>
                  <a:lnTo>
                    <a:pt x="1640783" y="28817"/>
                  </a:lnTo>
                  <a:lnTo>
                    <a:pt x="1578988" y="22320"/>
                  </a:lnTo>
                  <a:lnTo>
                    <a:pt x="1514867" y="16587"/>
                  </a:lnTo>
                  <a:lnTo>
                    <a:pt x="1448585" y="11649"/>
                  </a:lnTo>
                  <a:lnTo>
                    <a:pt x="1380303" y="7539"/>
                  </a:lnTo>
                  <a:lnTo>
                    <a:pt x="1310183" y="4288"/>
                  </a:lnTo>
                  <a:lnTo>
                    <a:pt x="1238388" y="1926"/>
                  </a:lnTo>
                  <a:lnTo>
                    <a:pt x="1165080" y="486"/>
                  </a:lnTo>
                  <a:lnTo>
                    <a:pt x="109042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72200" y="5978652"/>
              <a:ext cx="2181225" cy="422275"/>
            </a:xfrm>
            <a:custGeom>
              <a:avLst/>
              <a:gdLst/>
              <a:ahLst/>
              <a:cxnLst/>
              <a:rect l="l" t="t" r="r" b="b"/>
              <a:pathLst>
                <a:path w="2181225" h="422275">
                  <a:moveTo>
                    <a:pt x="0" y="211074"/>
                  </a:moveTo>
                  <a:lnTo>
                    <a:pt x="22153" y="168535"/>
                  </a:lnTo>
                  <a:lnTo>
                    <a:pt x="60183" y="141744"/>
                  </a:lnTo>
                  <a:lnTo>
                    <a:pt x="115306" y="116502"/>
                  </a:lnTo>
                  <a:lnTo>
                    <a:pt x="186224" y="93060"/>
                  </a:lnTo>
                  <a:lnTo>
                    <a:pt x="227199" y="82092"/>
                  </a:lnTo>
                  <a:lnTo>
                    <a:pt x="271637" y="71669"/>
                  </a:lnTo>
                  <a:lnTo>
                    <a:pt x="319373" y="61822"/>
                  </a:lnTo>
                  <a:lnTo>
                    <a:pt x="370246" y="52581"/>
                  </a:lnTo>
                  <a:lnTo>
                    <a:pt x="424093" y="43979"/>
                  </a:lnTo>
                  <a:lnTo>
                    <a:pt x="480752" y="36048"/>
                  </a:lnTo>
                  <a:lnTo>
                    <a:pt x="540060" y="28817"/>
                  </a:lnTo>
                  <a:lnTo>
                    <a:pt x="601855" y="22320"/>
                  </a:lnTo>
                  <a:lnTo>
                    <a:pt x="665976" y="16587"/>
                  </a:lnTo>
                  <a:lnTo>
                    <a:pt x="732258" y="11649"/>
                  </a:lnTo>
                  <a:lnTo>
                    <a:pt x="800540" y="7539"/>
                  </a:lnTo>
                  <a:lnTo>
                    <a:pt x="870660" y="4288"/>
                  </a:lnTo>
                  <a:lnTo>
                    <a:pt x="942455" y="1926"/>
                  </a:lnTo>
                  <a:lnTo>
                    <a:pt x="1015763" y="486"/>
                  </a:lnTo>
                  <a:lnTo>
                    <a:pt x="1090422" y="0"/>
                  </a:lnTo>
                  <a:lnTo>
                    <a:pt x="1165080" y="486"/>
                  </a:lnTo>
                  <a:lnTo>
                    <a:pt x="1238388" y="1926"/>
                  </a:lnTo>
                  <a:lnTo>
                    <a:pt x="1310183" y="4288"/>
                  </a:lnTo>
                  <a:lnTo>
                    <a:pt x="1380303" y="7539"/>
                  </a:lnTo>
                  <a:lnTo>
                    <a:pt x="1448585" y="11649"/>
                  </a:lnTo>
                  <a:lnTo>
                    <a:pt x="1514867" y="16587"/>
                  </a:lnTo>
                  <a:lnTo>
                    <a:pt x="1578988" y="22320"/>
                  </a:lnTo>
                  <a:lnTo>
                    <a:pt x="1640783" y="28817"/>
                  </a:lnTo>
                  <a:lnTo>
                    <a:pt x="1700091" y="36048"/>
                  </a:lnTo>
                  <a:lnTo>
                    <a:pt x="1756750" y="43979"/>
                  </a:lnTo>
                  <a:lnTo>
                    <a:pt x="1810597" y="52581"/>
                  </a:lnTo>
                  <a:lnTo>
                    <a:pt x="1861470" y="61822"/>
                  </a:lnTo>
                  <a:lnTo>
                    <a:pt x="1909206" y="71669"/>
                  </a:lnTo>
                  <a:lnTo>
                    <a:pt x="1953644" y="82092"/>
                  </a:lnTo>
                  <a:lnTo>
                    <a:pt x="1994619" y="93060"/>
                  </a:lnTo>
                  <a:lnTo>
                    <a:pt x="2031971" y="104540"/>
                  </a:lnTo>
                  <a:lnTo>
                    <a:pt x="2095154" y="128914"/>
                  </a:lnTo>
                  <a:lnTo>
                    <a:pt x="2141893" y="154962"/>
                  </a:lnTo>
                  <a:lnTo>
                    <a:pt x="2170889" y="182432"/>
                  </a:lnTo>
                  <a:lnTo>
                    <a:pt x="2180844" y="211074"/>
                  </a:lnTo>
                  <a:lnTo>
                    <a:pt x="2178328" y="225525"/>
                  </a:lnTo>
                  <a:lnTo>
                    <a:pt x="2141893" y="267185"/>
                  </a:lnTo>
                  <a:lnTo>
                    <a:pt x="2095154" y="293233"/>
                  </a:lnTo>
                  <a:lnTo>
                    <a:pt x="2031971" y="317607"/>
                  </a:lnTo>
                  <a:lnTo>
                    <a:pt x="1994619" y="329087"/>
                  </a:lnTo>
                  <a:lnTo>
                    <a:pt x="1953644" y="340055"/>
                  </a:lnTo>
                  <a:lnTo>
                    <a:pt x="1909206" y="350478"/>
                  </a:lnTo>
                  <a:lnTo>
                    <a:pt x="1861470" y="360325"/>
                  </a:lnTo>
                  <a:lnTo>
                    <a:pt x="1810597" y="369566"/>
                  </a:lnTo>
                  <a:lnTo>
                    <a:pt x="1756750" y="378168"/>
                  </a:lnTo>
                  <a:lnTo>
                    <a:pt x="1700091" y="386099"/>
                  </a:lnTo>
                  <a:lnTo>
                    <a:pt x="1640783" y="393330"/>
                  </a:lnTo>
                  <a:lnTo>
                    <a:pt x="1578988" y="399827"/>
                  </a:lnTo>
                  <a:lnTo>
                    <a:pt x="1514867" y="405560"/>
                  </a:lnTo>
                  <a:lnTo>
                    <a:pt x="1448585" y="410498"/>
                  </a:lnTo>
                  <a:lnTo>
                    <a:pt x="1380303" y="414608"/>
                  </a:lnTo>
                  <a:lnTo>
                    <a:pt x="1310183" y="417859"/>
                  </a:lnTo>
                  <a:lnTo>
                    <a:pt x="1238388" y="420221"/>
                  </a:lnTo>
                  <a:lnTo>
                    <a:pt x="1165080" y="421661"/>
                  </a:lnTo>
                  <a:lnTo>
                    <a:pt x="1090422" y="422148"/>
                  </a:lnTo>
                  <a:lnTo>
                    <a:pt x="1015763" y="421661"/>
                  </a:lnTo>
                  <a:lnTo>
                    <a:pt x="942455" y="420221"/>
                  </a:lnTo>
                  <a:lnTo>
                    <a:pt x="870660" y="417859"/>
                  </a:lnTo>
                  <a:lnTo>
                    <a:pt x="800540" y="414608"/>
                  </a:lnTo>
                  <a:lnTo>
                    <a:pt x="732258" y="410498"/>
                  </a:lnTo>
                  <a:lnTo>
                    <a:pt x="665976" y="405560"/>
                  </a:lnTo>
                  <a:lnTo>
                    <a:pt x="601855" y="399827"/>
                  </a:lnTo>
                  <a:lnTo>
                    <a:pt x="540060" y="393330"/>
                  </a:lnTo>
                  <a:lnTo>
                    <a:pt x="480752" y="386099"/>
                  </a:lnTo>
                  <a:lnTo>
                    <a:pt x="424093" y="378168"/>
                  </a:lnTo>
                  <a:lnTo>
                    <a:pt x="370246" y="369566"/>
                  </a:lnTo>
                  <a:lnTo>
                    <a:pt x="319373" y="360325"/>
                  </a:lnTo>
                  <a:lnTo>
                    <a:pt x="271637" y="350478"/>
                  </a:lnTo>
                  <a:lnTo>
                    <a:pt x="227199" y="340055"/>
                  </a:lnTo>
                  <a:lnTo>
                    <a:pt x="186224" y="329087"/>
                  </a:lnTo>
                  <a:lnTo>
                    <a:pt x="148872" y="317607"/>
                  </a:lnTo>
                  <a:lnTo>
                    <a:pt x="85689" y="293233"/>
                  </a:lnTo>
                  <a:lnTo>
                    <a:pt x="38950" y="267185"/>
                  </a:lnTo>
                  <a:lnTo>
                    <a:pt x="9954" y="239715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84365" y="5976010"/>
            <a:ext cx="155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Contract_no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16089" y="2330005"/>
            <a:ext cx="7922259" cy="3653790"/>
            <a:chOff x="716089" y="2330005"/>
            <a:chExt cx="7922259" cy="3653790"/>
          </a:xfrm>
        </p:grpSpPr>
        <p:sp>
          <p:nvSpPr>
            <p:cNvPr id="36" name="object 36"/>
            <p:cNvSpPr/>
            <p:nvPr/>
          </p:nvSpPr>
          <p:spPr>
            <a:xfrm>
              <a:off x="1248155" y="4149851"/>
              <a:ext cx="7385684" cy="1828800"/>
            </a:xfrm>
            <a:custGeom>
              <a:avLst/>
              <a:gdLst/>
              <a:ahLst/>
              <a:cxnLst/>
              <a:rect l="l" t="t" r="r" b="b"/>
              <a:pathLst>
                <a:path w="7385684" h="1828800">
                  <a:moveTo>
                    <a:pt x="211835" y="1266444"/>
                  </a:moveTo>
                  <a:lnTo>
                    <a:pt x="0" y="1828800"/>
                  </a:lnTo>
                </a:path>
                <a:path w="7385684" h="1828800">
                  <a:moveTo>
                    <a:pt x="1196339" y="1266444"/>
                  </a:moveTo>
                  <a:lnTo>
                    <a:pt x="2040635" y="1828800"/>
                  </a:lnTo>
                </a:path>
                <a:path w="7385684" h="1828800">
                  <a:moveTo>
                    <a:pt x="5628132" y="1336548"/>
                  </a:moveTo>
                  <a:lnTo>
                    <a:pt x="5838444" y="1828800"/>
                  </a:lnTo>
                </a:path>
                <a:path w="7385684" h="1828800">
                  <a:moveTo>
                    <a:pt x="7385304" y="0"/>
                  </a:moveTo>
                  <a:lnTo>
                    <a:pt x="6612636" y="6324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0851" y="2334767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60" h="492760">
                  <a:moveTo>
                    <a:pt x="703326" y="0"/>
                  </a:moveTo>
                  <a:lnTo>
                    <a:pt x="635590" y="1127"/>
                  </a:lnTo>
                  <a:lnTo>
                    <a:pt x="569676" y="4439"/>
                  </a:lnTo>
                  <a:lnTo>
                    <a:pt x="505878" y="9834"/>
                  </a:lnTo>
                  <a:lnTo>
                    <a:pt x="444492" y="17207"/>
                  </a:lnTo>
                  <a:lnTo>
                    <a:pt x="385812" y="26455"/>
                  </a:lnTo>
                  <a:lnTo>
                    <a:pt x="330133" y="37476"/>
                  </a:lnTo>
                  <a:lnTo>
                    <a:pt x="277749" y="50166"/>
                  </a:lnTo>
                  <a:lnTo>
                    <a:pt x="228955" y="64421"/>
                  </a:lnTo>
                  <a:lnTo>
                    <a:pt x="184046" y="80139"/>
                  </a:lnTo>
                  <a:lnTo>
                    <a:pt x="143317" y="97215"/>
                  </a:lnTo>
                  <a:lnTo>
                    <a:pt x="107062" y="115548"/>
                  </a:lnTo>
                  <a:lnTo>
                    <a:pt x="49155" y="155566"/>
                  </a:lnTo>
                  <a:lnTo>
                    <a:pt x="12681" y="199367"/>
                  </a:lnTo>
                  <a:lnTo>
                    <a:pt x="0" y="246126"/>
                  </a:lnTo>
                  <a:lnTo>
                    <a:pt x="3219" y="269823"/>
                  </a:lnTo>
                  <a:lnTo>
                    <a:pt x="28091" y="315206"/>
                  </a:lnTo>
                  <a:lnTo>
                    <a:pt x="75577" y="357219"/>
                  </a:lnTo>
                  <a:lnTo>
                    <a:pt x="143317" y="395036"/>
                  </a:lnTo>
                  <a:lnTo>
                    <a:pt x="184046" y="412112"/>
                  </a:lnTo>
                  <a:lnTo>
                    <a:pt x="228955" y="427830"/>
                  </a:lnTo>
                  <a:lnTo>
                    <a:pt x="277749" y="442085"/>
                  </a:lnTo>
                  <a:lnTo>
                    <a:pt x="330133" y="454775"/>
                  </a:lnTo>
                  <a:lnTo>
                    <a:pt x="385812" y="465796"/>
                  </a:lnTo>
                  <a:lnTo>
                    <a:pt x="444492" y="475044"/>
                  </a:lnTo>
                  <a:lnTo>
                    <a:pt x="505878" y="482417"/>
                  </a:lnTo>
                  <a:lnTo>
                    <a:pt x="569676" y="487812"/>
                  </a:lnTo>
                  <a:lnTo>
                    <a:pt x="635590" y="491124"/>
                  </a:lnTo>
                  <a:lnTo>
                    <a:pt x="703326" y="492252"/>
                  </a:lnTo>
                  <a:lnTo>
                    <a:pt x="771069" y="491124"/>
                  </a:lnTo>
                  <a:lnTo>
                    <a:pt x="836989" y="487812"/>
                  </a:lnTo>
                  <a:lnTo>
                    <a:pt x="900791" y="482417"/>
                  </a:lnTo>
                  <a:lnTo>
                    <a:pt x="962180" y="475044"/>
                  </a:lnTo>
                  <a:lnTo>
                    <a:pt x="1020861" y="465796"/>
                  </a:lnTo>
                  <a:lnTo>
                    <a:pt x="1076541" y="454775"/>
                  </a:lnTo>
                  <a:lnTo>
                    <a:pt x="1128924" y="442085"/>
                  </a:lnTo>
                  <a:lnTo>
                    <a:pt x="1177716" y="427830"/>
                  </a:lnTo>
                  <a:lnTo>
                    <a:pt x="1222623" y="412112"/>
                  </a:lnTo>
                  <a:lnTo>
                    <a:pt x="1263349" y="395036"/>
                  </a:lnTo>
                  <a:lnTo>
                    <a:pt x="1299601" y="376703"/>
                  </a:lnTo>
                  <a:lnTo>
                    <a:pt x="1357503" y="336685"/>
                  </a:lnTo>
                  <a:lnTo>
                    <a:pt x="1393972" y="292884"/>
                  </a:lnTo>
                  <a:lnTo>
                    <a:pt x="1406652" y="246126"/>
                  </a:lnTo>
                  <a:lnTo>
                    <a:pt x="1403432" y="222428"/>
                  </a:lnTo>
                  <a:lnTo>
                    <a:pt x="1378563" y="177045"/>
                  </a:lnTo>
                  <a:lnTo>
                    <a:pt x="1331084" y="135032"/>
                  </a:lnTo>
                  <a:lnTo>
                    <a:pt x="1263349" y="97215"/>
                  </a:lnTo>
                  <a:lnTo>
                    <a:pt x="1222623" y="80139"/>
                  </a:lnTo>
                  <a:lnTo>
                    <a:pt x="1177716" y="64421"/>
                  </a:lnTo>
                  <a:lnTo>
                    <a:pt x="1128924" y="50166"/>
                  </a:lnTo>
                  <a:lnTo>
                    <a:pt x="1076541" y="37476"/>
                  </a:lnTo>
                  <a:lnTo>
                    <a:pt x="1020861" y="26455"/>
                  </a:lnTo>
                  <a:lnTo>
                    <a:pt x="962180" y="17207"/>
                  </a:lnTo>
                  <a:lnTo>
                    <a:pt x="900791" y="9834"/>
                  </a:lnTo>
                  <a:lnTo>
                    <a:pt x="836989" y="4439"/>
                  </a:lnTo>
                  <a:lnTo>
                    <a:pt x="771069" y="1127"/>
                  </a:lnTo>
                  <a:lnTo>
                    <a:pt x="7033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851" y="2334767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60" h="492760">
                  <a:moveTo>
                    <a:pt x="0" y="246126"/>
                  </a:moveTo>
                  <a:lnTo>
                    <a:pt x="12681" y="199367"/>
                  </a:lnTo>
                  <a:lnTo>
                    <a:pt x="49155" y="155566"/>
                  </a:lnTo>
                  <a:lnTo>
                    <a:pt x="107062" y="115548"/>
                  </a:lnTo>
                  <a:lnTo>
                    <a:pt x="143317" y="97215"/>
                  </a:lnTo>
                  <a:lnTo>
                    <a:pt x="184046" y="80139"/>
                  </a:lnTo>
                  <a:lnTo>
                    <a:pt x="228955" y="64421"/>
                  </a:lnTo>
                  <a:lnTo>
                    <a:pt x="277749" y="50166"/>
                  </a:lnTo>
                  <a:lnTo>
                    <a:pt x="330133" y="37476"/>
                  </a:lnTo>
                  <a:lnTo>
                    <a:pt x="385812" y="26455"/>
                  </a:lnTo>
                  <a:lnTo>
                    <a:pt x="444492" y="17207"/>
                  </a:lnTo>
                  <a:lnTo>
                    <a:pt x="505878" y="9834"/>
                  </a:lnTo>
                  <a:lnTo>
                    <a:pt x="569676" y="4439"/>
                  </a:lnTo>
                  <a:lnTo>
                    <a:pt x="635590" y="1127"/>
                  </a:lnTo>
                  <a:lnTo>
                    <a:pt x="703326" y="0"/>
                  </a:lnTo>
                  <a:lnTo>
                    <a:pt x="771069" y="1127"/>
                  </a:lnTo>
                  <a:lnTo>
                    <a:pt x="836989" y="4439"/>
                  </a:lnTo>
                  <a:lnTo>
                    <a:pt x="900791" y="9834"/>
                  </a:lnTo>
                  <a:lnTo>
                    <a:pt x="962180" y="17207"/>
                  </a:lnTo>
                  <a:lnTo>
                    <a:pt x="1020861" y="26455"/>
                  </a:lnTo>
                  <a:lnTo>
                    <a:pt x="1076541" y="37476"/>
                  </a:lnTo>
                  <a:lnTo>
                    <a:pt x="1128924" y="50166"/>
                  </a:lnTo>
                  <a:lnTo>
                    <a:pt x="1177716" y="64421"/>
                  </a:lnTo>
                  <a:lnTo>
                    <a:pt x="1222623" y="80139"/>
                  </a:lnTo>
                  <a:lnTo>
                    <a:pt x="1263349" y="97215"/>
                  </a:lnTo>
                  <a:lnTo>
                    <a:pt x="1299601" y="115548"/>
                  </a:lnTo>
                  <a:lnTo>
                    <a:pt x="1357503" y="155566"/>
                  </a:lnTo>
                  <a:lnTo>
                    <a:pt x="1393972" y="199367"/>
                  </a:lnTo>
                  <a:lnTo>
                    <a:pt x="1406652" y="246126"/>
                  </a:lnTo>
                  <a:lnTo>
                    <a:pt x="1403432" y="269823"/>
                  </a:lnTo>
                  <a:lnTo>
                    <a:pt x="1378563" y="315206"/>
                  </a:lnTo>
                  <a:lnTo>
                    <a:pt x="1331084" y="357219"/>
                  </a:lnTo>
                  <a:lnTo>
                    <a:pt x="1263349" y="395036"/>
                  </a:lnTo>
                  <a:lnTo>
                    <a:pt x="1222623" y="412112"/>
                  </a:lnTo>
                  <a:lnTo>
                    <a:pt x="1177716" y="427830"/>
                  </a:lnTo>
                  <a:lnTo>
                    <a:pt x="1128924" y="442085"/>
                  </a:lnTo>
                  <a:lnTo>
                    <a:pt x="1076541" y="454775"/>
                  </a:lnTo>
                  <a:lnTo>
                    <a:pt x="1020861" y="465796"/>
                  </a:lnTo>
                  <a:lnTo>
                    <a:pt x="962180" y="475044"/>
                  </a:lnTo>
                  <a:lnTo>
                    <a:pt x="900791" y="482417"/>
                  </a:lnTo>
                  <a:lnTo>
                    <a:pt x="836989" y="487812"/>
                  </a:lnTo>
                  <a:lnTo>
                    <a:pt x="771069" y="491124"/>
                  </a:lnTo>
                  <a:lnTo>
                    <a:pt x="703326" y="492252"/>
                  </a:lnTo>
                  <a:lnTo>
                    <a:pt x="635590" y="491124"/>
                  </a:lnTo>
                  <a:lnTo>
                    <a:pt x="569676" y="487812"/>
                  </a:lnTo>
                  <a:lnTo>
                    <a:pt x="505878" y="482417"/>
                  </a:lnTo>
                  <a:lnTo>
                    <a:pt x="444492" y="475044"/>
                  </a:lnTo>
                  <a:lnTo>
                    <a:pt x="385812" y="465796"/>
                  </a:lnTo>
                  <a:lnTo>
                    <a:pt x="330133" y="454775"/>
                  </a:lnTo>
                  <a:lnTo>
                    <a:pt x="277749" y="442085"/>
                  </a:lnTo>
                  <a:lnTo>
                    <a:pt x="228955" y="427830"/>
                  </a:lnTo>
                  <a:lnTo>
                    <a:pt x="184046" y="412112"/>
                  </a:lnTo>
                  <a:lnTo>
                    <a:pt x="143317" y="395036"/>
                  </a:lnTo>
                  <a:lnTo>
                    <a:pt x="107062" y="376703"/>
                  </a:lnTo>
                  <a:lnTo>
                    <a:pt x="49155" y="336685"/>
                  </a:lnTo>
                  <a:lnTo>
                    <a:pt x="12681" y="292884"/>
                  </a:lnTo>
                  <a:lnTo>
                    <a:pt x="0" y="24612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2802" y="2333370"/>
            <a:ext cx="1084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Emp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85497" y="2694241"/>
            <a:ext cx="1416685" cy="503555"/>
            <a:chOff x="5885497" y="2694241"/>
            <a:chExt cx="1416685" cy="503555"/>
          </a:xfrm>
        </p:grpSpPr>
        <p:sp>
          <p:nvSpPr>
            <p:cNvPr id="41" name="object 41"/>
            <p:cNvSpPr/>
            <p:nvPr/>
          </p:nvSpPr>
          <p:spPr>
            <a:xfrm>
              <a:off x="5890259" y="2699004"/>
              <a:ext cx="1407160" cy="494030"/>
            </a:xfrm>
            <a:custGeom>
              <a:avLst/>
              <a:gdLst/>
              <a:ahLst/>
              <a:cxnLst/>
              <a:rect l="l" t="t" r="r" b="b"/>
              <a:pathLst>
                <a:path w="1407159" h="494030">
                  <a:moveTo>
                    <a:pt x="703325" y="0"/>
                  </a:moveTo>
                  <a:lnTo>
                    <a:pt x="635582" y="1129"/>
                  </a:lnTo>
                  <a:lnTo>
                    <a:pt x="569662" y="4450"/>
                  </a:lnTo>
                  <a:lnTo>
                    <a:pt x="505860" y="9857"/>
                  </a:lnTo>
                  <a:lnTo>
                    <a:pt x="444471" y="17249"/>
                  </a:lnTo>
                  <a:lnTo>
                    <a:pt x="385790" y="26521"/>
                  </a:lnTo>
                  <a:lnTo>
                    <a:pt x="330110" y="37571"/>
                  </a:lnTo>
                  <a:lnTo>
                    <a:pt x="277727" y="50295"/>
                  </a:lnTo>
                  <a:lnTo>
                    <a:pt x="228935" y="64590"/>
                  </a:lnTo>
                  <a:lnTo>
                    <a:pt x="184028" y="80352"/>
                  </a:lnTo>
                  <a:lnTo>
                    <a:pt x="143302" y="97479"/>
                  </a:lnTo>
                  <a:lnTo>
                    <a:pt x="107050" y="115867"/>
                  </a:lnTo>
                  <a:lnTo>
                    <a:pt x="49148" y="156011"/>
                  </a:lnTo>
                  <a:lnTo>
                    <a:pt x="12679" y="199961"/>
                  </a:lnTo>
                  <a:lnTo>
                    <a:pt x="0" y="246887"/>
                  </a:lnTo>
                  <a:lnTo>
                    <a:pt x="3219" y="270672"/>
                  </a:lnTo>
                  <a:lnTo>
                    <a:pt x="28088" y="316213"/>
                  </a:lnTo>
                  <a:lnTo>
                    <a:pt x="75567" y="358363"/>
                  </a:lnTo>
                  <a:lnTo>
                    <a:pt x="143302" y="396296"/>
                  </a:lnTo>
                  <a:lnTo>
                    <a:pt x="184028" y="413423"/>
                  </a:lnTo>
                  <a:lnTo>
                    <a:pt x="228935" y="429185"/>
                  </a:lnTo>
                  <a:lnTo>
                    <a:pt x="277727" y="443480"/>
                  </a:lnTo>
                  <a:lnTo>
                    <a:pt x="330110" y="456204"/>
                  </a:lnTo>
                  <a:lnTo>
                    <a:pt x="385790" y="467254"/>
                  </a:lnTo>
                  <a:lnTo>
                    <a:pt x="444471" y="476526"/>
                  </a:lnTo>
                  <a:lnTo>
                    <a:pt x="505860" y="483918"/>
                  </a:lnTo>
                  <a:lnTo>
                    <a:pt x="569662" y="489325"/>
                  </a:lnTo>
                  <a:lnTo>
                    <a:pt x="635582" y="492646"/>
                  </a:lnTo>
                  <a:lnTo>
                    <a:pt x="703325" y="493775"/>
                  </a:lnTo>
                  <a:lnTo>
                    <a:pt x="771069" y="492646"/>
                  </a:lnTo>
                  <a:lnTo>
                    <a:pt x="836989" y="489325"/>
                  </a:lnTo>
                  <a:lnTo>
                    <a:pt x="900791" y="483918"/>
                  </a:lnTo>
                  <a:lnTo>
                    <a:pt x="962180" y="476526"/>
                  </a:lnTo>
                  <a:lnTo>
                    <a:pt x="1020861" y="467254"/>
                  </a:lnTo>
                  <a:lnTo>
                    <a:pt x="1076541" y="456204"/>
                  </a:lnTo>
                  <a:lnTo>
                    <a:pt x="1128924" y="443480"/>
                  </a:lnTo>
                  <a:lnTo>
                    <a:pt x="1177716" y="429185"/>
                  </a:lnTo>
                  <a:lnTo>
                    <a:pt x="1222623" y="413423"/>
                  </a:lnTo>
                  <a:lnTo>
                    <a:pt x="1263349" y="396296"/>
                  </a:lnTo>
                  <a:lnTo>
                    <a:pt x="1299601" y="377908"/>
                  </a:lnTo>
                  <a:lnTo>
                    <a:pt x="1357503" y="337764"/>
                  </a:lnTo>
                  <a:lnTo>
                    <a:pt x="1393972" y="293814"/>
                  </a:lnTo>
                  <a:lnTo>
                    <a:pt x="1406651" y="246887"/>
                  </a:lnTo>
                  <a:lnTo>
                    <a:pt x="1403432" y="223103"/>
                  </a:lnTo>
                  <a:lnTo>
                    <a:pt x="1378563" y="177562"/>
                  </a:lnTo>
                  <a:lnTo>
                    <a:pt x="1331084" y="135412"/>
                  </a:lnTo>
                  <a:lnTo>
                    <a:pt x="1263349" y="97479"/>
                  </a:lnTo>
                  <a:lnTo>
                    <a:pt x="1222623" y="80352"/>
                  </a:lnTo>
                  <a:lnTo>
                    <a:pt x="1177716" y="64590"/>
                  </a:lnTo>
                  <a:lnTo>
                    <a:pt x="1128924" y="50295"/>
                  </a:lnTo>
                  <a:lnTo>
                    <a:pt x="1076541" y="37571"/>
                  </a:lnTo>
                  <a:lnTo>
                    <a:pt x="1020861" y="26521"/>
                  </a:lnTo>
                  <a:lnTo>
                    <a:pt x="962180" y="17249"/>
                  </a:lnTo>
                  <a:lnTo>
                    <a:pt x="900791" y="9857"/>
                  </a:lnTo>
                  <a:lnTo>
                    <a:pt x="836989" y="4450"/>
                  </a:lnTo>
                  <a:lnTo>
                    <a:pt x="771069" y="1129"/>
                  </a:lnTo>
                  <a:lnTo>
                    <a:pt x="7033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90259" y="2699004"/>
              <a:ext cx="1407160" cy="494030"/>
            </a:xfrm>
            <a:custGeom>
              <a:avLst/>
              <a:gdLst/>
              <a:ahLst/>
              <a:cxnLst/>
              <a:rect l="l" t="t" r="r" b="b"/>
              <a:pathLst>
                <a:path w="1407159" h="494030">
                  <a:moveTo>
                    <a:pt x="0" y="246887"/>
                  </a:moveTo>
                  <a:lnTo>
                    <a:pt x="12679" y="199961"/>
                  </a:lnTo>
                  <a:lnTo>
                    <a:pt x="49148" y="156011"/>
                  </a:lnTo>
                  <a:lnTo>
                    <a:pt x="107050" y="115867"/>
                  </a:lnTo>
                  <a:lnTo>
                    <a:pt x="143302" y="97479"/>
                  </a:lnTo>
                  <a:lnTo>
                    <a:pt x="184028" y="80352"/>
                  </a:lnTo>
                  <a:lnTo>
                    <a:pt x="228935" y="64590"/>
                  </a:lnTo>
                  <a:lnTo>
                    <a:pt x="277727" y="50295"/>
                  </a:lnTo>
                  <a:lnTo>
                    <a:pt x="330110" y="37571"/>
                  </a:lnTo>
                  <a:lnTo>
                    <a:pt x="385790" y="26521"/>
                  </a:lnTo>
                  <a:lnTo>
                    <a:pt x="444471" y="17249"/>
                  </a:lnTo>
                  <a:lnTo>
                    <a:pt x="505860" y="9857"/>
                  </a:lnTo>
                  <a:lnTo>
                    <a:pt x="569662" y="4450"/>
                  </a:lnTo>
                  <a:lnTo>
                    <a:pt x="635582" y="1129"/>
                  </a:lnTo>
                  <a:lnTo>
                    <a:pt x="703325" y="0"/>
                  </a:lnTo>
                  <a:lnTo>
                    <a:pt x="771069" y="1129"/>
                  </a:lnTo>
                  <a:lnTo>
                    <a:pt x="836989" y="4450"/>
                  </a:lnTo>
                  <a:lnTo>
                    <a:pt x="900791" y="9857"/>
                  </a:lnTo>
                  <a:lnTo>
                    <a:pt x="962180" y="17249"/>
                  </a:lnTo>
                  <a:lnTo>
                    <a:pt x="1020861" y="26521"/>
                  </a:lnTo>
                  <a:lnTo>
                    <a:pt x="1076541" y="37571"/>
                  </a:lnTo>
                  <a:lnTo>
                    <a:pt x="1128924" y="50295"/>
                  </a:lnTo>
                  <a:lnTo>
                    <a:pt x="1177716" y="64590"/>
                  </a:lnTo>
                  <a:lnTo>
                    <a:pt x="1222623" y="80352"/>
                  </a:lnTo>
                  <a:lnTo>
                    <a:pt x="1263349" y="97479"/>
                  </a:lnTo>
                  <a:lnTo>
                    <a:pt x="1299601" y="115867"/>
                  </a:lnTo>
                  <a:lnTo>
                    <a:pt x="1357503" y="156011"/>
                  </a:lnTo>
                  <a:lnTo>
                    <a:pt x="1393972" y="199961"/>
                  </a:lnTo>
                  <a:lnTo>
                    <a:pt x="1406651" y="246887"/>
                  </a:lnTo>
                  <a:lnTo>
                    <a:pt x="1403432" y="270672"/>
                  </a:lnTo>
                  <a:lnTo>
                    <a:pt x="1378563" y="316213"/>
                  </a:lnTo>
                  <a:lnTo>
                    <a:pt x="1331084" y="358363"/>
                  </a:lnTo>
                  <a:lnTo>
                    <a:pt x="1263349" y="396296"/>
                  </a:lnTo>
                  <a:lnTo>
                    <a:pt x="1222623" y="413423"/>
                  </a:lnTo>
                  <a:lnTo>
                    <a:pt x="1177716" y="429185"/>
                  </a:lnTo>
                  <a:lnTo>
                    <a:pt x="1128924" y="443480"/>
                  </a:lnTo>
                  <a:lnTo>
                    <a:pt x="1076541" y="456204"/>
                  </a:lnTo>
                  <a:lnTo>
                    <a:pt x="1020861" y="467254"/>
                  </a:lnTo>
                  <a:lnTo>
                    <a:pt x="962180" y="476526"/>
                  </a:lnTo>
                  <a:lnTo>
                    <a:pt x="900791" y="483918"/>
                  </a:lnTo>
                  <a:lnTo>
                    <a:pt x="836989" y="489325"/>
                  </a:lnTo>
                  <a:lnTo>
                    <a:pt x="771069" y="492646"/>
                  </a:lnTo>
                  <a:lnTo>
                    <a:pt x="703325" y="493775"/>
                  </a:lnTo>
                  <a:lnTo>
                    <a:pt x="635582" y="492646"/>
                  </a:lnTo>
                  <a:lnTo>
                    <a:pt x="569662" y="489325"/>
                  </a:lnTo>
                  <a:lnTo>
                    <a:pt x="505860" y="483918"/>
                  </a:lnTo>
                  <a:lnTo>
                    <a:pt x="444471" y="476526"/>
                  </a:lnTo>
                  <a:lnTo>
                    <a:pt x="385790" y="467254"/>
                  </a:lnTo>
                  <a:lnTo>
                    <a:pt x="330110" y="456204"/>
                  </a:lnTo>
                  <a:lnTo>
                    <a:pt x="277727" y="443480"/>
                  </a:lnTo>
                  <a:lnTo>
                    <a:pt x="228935" y="429185"/>
                  </a:lnTo>
                  <a:lnTo>
                    <a:pt x="184028" y="413423"/>
                  </a:lnTo>
                  <a:lnTo>
                    <a:pt x="143302" y="396296"/>
                  </a:lnTo>
                  <a:lnTo>
                    <a:pt x="107050" y="377908"/>
                  </a:lnTo>
                  <a:lnTo>
                    <a:pt x="49148" y="337764"/>
                  </a:lnTo>
                  <a:lnTo>
                    <a:pt x="12679" y="293814"/>
                  </a:lnTo>
                  <a:lnTo>
                    <a:pt x="0" y="2468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59195" y="2697302"/>
            <a:ext cx="670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DOB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63805" y="1788985"/>
            <a:ext cx="1416685" cy="502284"/>
            <a:chOff x="6063805" y="1788985"/>
            <a:chExt cx="1416685" cy="502284"/>
          </a:xfrm>
        </p:grpSpPr>
        <p:sp>
          <p:nvSpPr>
            <p:cNvPr id="45" name="object 45"/>
            <p:cNvSpPr/>
            <p:nvPr/>
          </p:nvSpPr>
          <p:spPr>
            <a:xfrm>
              <a:off x="6068567" y="1793748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59" h="492760">
                  <a:moveTo>
                    <a:pt x="703326" y="0"/>
                  </a:moveTo>
                  <a:lnTo>
                    <a:pt x="635582" y="1127"/>
                  </a:lnTo>
                  <a:lnTo>
                    <a:pt x="569662" y="4439"/>
                  </a:lnTo>
                  <a:lnTo>
                    <a:pt x="505860" y="9834"/>
                  </a:lnTo>
                  <a:lnTo>
                    <a:pt x="444471" y="17207"/>
                  </a:lnTo>
                  <a:lnTo>
                    <a:pt x="385790" y="26455"/>
                  </a:lnTo>
                  <a:lnTo>
                    <a:pt x="330110" y="37476"/>
                  </a:lnTo>
                  <a:lnTo>
                    <a:pt x="277727" y="50166"/>
                  </a:lnTo>
                  <a:lnTo>
                    <a:pt x="228935" y="64421"/>
                  </a:lnTo>
                  <a:lnTo>
                    <a:pt x="184028" y="80139"/>
                  </a:lnTo>
                  <a:lnTo>
                    <a:pt x="143302" y="97215"/>
                  </a:lnTo>
                  <a:lnTo>
                    <a:pt x="107050" y="115548"/>
                  </a:lnTo>
                  <a:lnTo>
                    <a:pt x="49148" y="155566"/>
                  </a:lnTo>
                  <a:lnTo>
                    <a:pt x="12679" y="199367"/>
                  </a:lnTo>
                  <a:lnTo>
                    <a:pt x="0" y="246125"/>
                  </a:lnTo>
                  <a:lnTo>
                    <a:pt x="3219" y="269823"/>
                  </a:lnTo>
                  <a:lnTo>
                    <a:pt x="28088" y="315206"/>
                  </a:lnTo>
                  <a:lnTo>
                    <a:pt x="75567" y="357219"/>
                  </a:lnTo>
                  <a:lnTo>
                    <a:pt x="143302" y="395036"/>
                  </a:lnTo>
                  <a:lnTo>
                    <a:pt x="184028" y="412112"/>
                  </a:lnTo>
                  <a:lnTo>
                    <a:pt x="228935" y="427830"/>
                  </a:lnTo>
                  <a:lnTo>
                    <a:pt x="277727" y="442085"/>
                  </a:lnTo>
                  <a:lnTo>
                    <a:pt x="330110" y="454775"/>
                  </a:lnTo>
                  <a:lnTo>
                    <a:pt x="385790" y="465796"/>
                  </a:lnTo>
                  <a:lnTo>
                    <a:pt x="444471" y="475044"/>
                  </a:lnTo>
                  <a:lnTo>
                    <a:pt x="505860" y="482417"/>
                  </a:lnTo>
                  <a:lnTo>
                    <a:pt x="569662" y="487812"/>
                  </a:lnTo>
                  <a:lnTo>
                    <a:pt x="635582" y="491124"/>
                  </a:lnTo>
                  <a:lnTo>
                    <a:pt x="703326" y="492251"/>
                  </a:lnTo>
                  <a:lnTo>
                    <a:pt x="771069" y="491124"/>
                  </a:lnTo>
                  <a:lnTo>
                    <a:pt x="836989" y="487812"/>
                  </a:lnTo>
                  <a:lnTo>
                    <a:pt x="900791" y="482417"/>
                  </a:lnTo>
                  <a:lnTo>
                    <a:pt x="962180" y="475044"/>
                  </a:lnTo>
                  <a:lnTo>
                    <a:pt x="1020861" y="465796"/>
                  </a:lnTo>
                  <a:lnTo>
                    <a:pt x="1076541" y="454775"/>
                  </a:lnTo>
                  <a:lnTo>
                    <a:pt x="1128924" y="442085"/>
                  </a:lnTo>
                  <a:lnTo>
                    <a:pt x="1177716" y="427830"/>
                  </a:lnTo>
                  <a:lnTo>
                    <a:pt x="1222623" y="412112"/>
                  </a:lnTo>
                  <a:lnTo>
                    <a:pt x="1263349" y="395036"/>
                  </a:lnTo>
                  <a:lnTo>
                    <a:pt x="1299601" y="376703"/>
                  </a:lnTo>
                  <a:lnTo>
                    <a:pt x="1357503" y="336685"/>
                  </a:lnTo>
                  <a:lnTo>
                    <a:pt x="1393972" y="292884"/>
                  </a:lnTo>
                  <a:lnTo>
                    <a:pt x="1406652" y="246125"/>
                  </a:lnTo>
                  <a:lnTo>
                    <a:pt x="1403432" y="222428"/>
                  </a:lnTo>
                  <a:lnTo>
                    <a:pt x="1378563" y="177045"/>
                  </a:lnTo>
                  <a:lnTo>
                    <a:pt x="1331084" y="135032"/>
                  </a:lnTo>
                  <a:lnTo>
                    <a:pt x="1263349" y="97215"/>
                  </a:lnTo>
                  <a:lnTo>
                    <a:pt x="1222623" y="80139"/>
                  </a:lnTo>
                  <a:lnTo>
                    <a:pt x="1177716" y="64421"/>
                  </a:lnTo>
                  <a:lnTo>
                    <a:pt x="1128924" y="50166"/>
                  </a:lnTo>
                  <a:lnTo>
                    <a:pt x="1076541" y="37476"/>
                  </a:lnTo>
                  <a:lnTo>
                    <a:pt x="1020861" y="26455"/>
                  </a:lnTo>
                  <a:lnTo>
                    <a:pt x="962180" y="17207"/>
                  </a:lnTo>
                  <a:lnTo>
                    <a:pt x="900791" y="9834"/>
                  </a:lnTo>
                  <a:lnTo>
                    <a:pt x="836989" y="4439"/>
                  </a:lnTo>
                  <a:lnTo>
                    <a:pt x="771069" y="1127"/>
                  </a:lnTo>
                  <a:lnTo>
                    <a:pt x="7033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68567" y="1793748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59" h="492760">
                  <a:moveTo>
                    <a:pt x="0" y="246125"/>
                  </a:moveTo>
                  <a:lnTo>
                    <a:pt x="12679" y="199367"/>
                  </a:lnTo>
                  <a:lnTo>
                    <a:pt x="49148" y="155566"/>
                  </a:lnTo>
                  <a:lnTo>
                    <a:pt x="107050" y="115548"/>
                  </a:lnTo>
                  <a:lnTo>
                    <a:pt x="143302" y="97215"/>
                  </a:lnTo>
                  <a:lnTo>
                    <a:pt x="184028" y="80139"/>
                  </a:lnTo>
                  <a:lnTo>
                    <a:pt x="228935" y="64421"/>
                  </a:lnTo>
                  <a:lnTo>
                    <a:pt x="277727" y="50166"/>
                  </a:lnTo>
                  <a:lnTo>
                    <a:pt x="330110" y="37476"/>
                  </a:lnTo>
                  <a:lnTo>
                    <a:pt x="385790" y="26455"/>
                  </a:lnTo>
                  <a:lnTo>
                    <a:pt x="444471" y="17207"/>
                  </a:lnTo>
                  <a:lnTo>
                    <a:pt x="505860" y="9834"/>
                  </a:lnTo>
                  <a:lnTo>
                    <a:pt x="569662" y="4439"/>
                  </a:lnTo>
                  <a:lnTo>
                    <a:pt x="635582" y="1127"/>
                  </a:lnTo>
                  <a:lnTo>
                    <a:pt x="703326" y="0"/>
                  </a:lnTo>
                  <a:lnTo>
                    <a:pt x="771069" y="1127"/>
                  </a:lnTo>
                  <a:lnTo>
                    <a:pt x="836989" y="4439"/>
                  </a:lnTo>
                  <a:lnTo>
                    <a:pt x="900791" y="9834"/>
                  </a:lnTo>
                  <a:lnTo>
                    <a:pt x="962180" y="17207"/>
                  </a:lnTo>
                  <a:lnTo>
                    <a:pt x="1020861" y="26455"/>
                  </a:lnTo>
                  <a:lnTo>
                    <a:pt x="1076541" y="37476"/>
                  </a:lnTo>
                  <a:lnTo>
                    <a:pt x="1128924" y="50166"/>
                  </a:lnTo>
                  <a:lnTo>
                    <a:pt x="1177716" y="64421"/>
                  </a:lnTo>
                  <a:lnTo>
                    <a:pt x="1222623" y="80139"/>
                  </a:lnTo>
                  <a:lnTo>
                    <a:pt x="1263349" y="97215"/>
                  </a:lnTo>
                  <a:lnTo>
                    <a:pt x="1299601" y="115548"/>
                  </a:lnTo>
                  <a:lnTo>
                    <a:pt x="1357503" y="155566"/>
                  </a:lnTo>
                  <a:lnTo>
                    <a:pt x="1393972" y="199367"/>
                  </a:lnTo>
                  <a:lnTo>
                    <a:pt x="1406652" y="246125"/>
                  </a:lnTo>
                  <a:lnTo>
                    <a:pt x="1403432" y="269823"/>
                  </a:lnTo>
                  <a:lnTo>
                    <a:pt x="1378563" y="315206"/>
                  </a:lnTo>
                  <a:lnTo>
                    <a:pt x="1331084" y="357219"/>
                  </a:lnTo>
                  <a:lnTo>
                    <a:pt x="1263349" y="395036"/>
                  </a:lnTo>
                  <a:lnTo>
                    <a:pt x="1222623" y="412112"/>
                  </a:lnTo>
                  <a:lnTo>
                    <a:pt x="1177716" y="427830"/>
                  </a:lnTo>
                  <a:lnTo>
                    <a:pt x="1128924" y="442085"/>
                  </a:lnTo>
                  <a:lnTo>
                    <a:pt x="1076541" y="454775"/>
                  </a:lnTo>
                  <a:lnTo>
                    <a:pt x="1020861" y="465796"/>
                  </a:lnTo>
                  <a:lnTo>
                    <a:pt x="962180" y="475044"/>
                  </a:lnTo>
                  <a:lnTo>
                    <a:pt x="900791" y="482417"/>
                  </a:lnTo>
                  <a:lnTo>
                    <a:pt x="836989" y="487812"/>
                  </a:lnTo>
                  <a:lnTo>
                    <a:pt x="771069" y="491124"/>
                  </a:lnTo>
                  <a:lnTo>
                    <a:pt x="703326" y="492251"/>
                  </a:lnTo>
                  <a:lnTo>
                    <a:pt x="635582" y="491124"/>
                  </a:lnTo>
                  <a:lnTo>
                    <a:pt x="569662" y="487812"/>
                  </a:lnTo>
                  <a:lnTo>
                    <a:pt x="505860" y="482417"/>
                  </a:lnTo>
                  <a:lnTo>
                    <a:pt x="444471" y="475044"/>
                  </a:lnTo>
                  <a:lnTo>
                    <a:pt x="385790" y="465796"/>
                  </a:lnTo>
                  <a:lnTo>
                    <a:pt x="330110" y="454775"/>
                  </a:lnTo>
                  <a:lnTo>
                    <a:pt x="277727" y="442085"/>
                  </a:lnTo>
                  <a:lnTo>
                    <a:pt x="228935" y="427830"/>
                  </a:lnTo>
                  <a:lnTo>
                    <a:pt x="184028" y="412112"/>
                  </a:lnTo>
                  <a:lnTo>
                    <a:pt x="143302" y="395036"/>
                  </a:lnTo>
                  <a:lnTo>
                    <a:pt x="107050" y="376703"/>
                  </a:lnTo>
                  <a:lnTo>
                    <a:pt x="49148" y="336685"/>
                  </a:lnTo>
                  <a:lnTo>
                    <a:pt x="12679" y="292884"/>
                  </a:lnTo>
                  <a:lnTo>
                    <a:pt x="0" y="2461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29934" y="1791461"/>
            <a:ext cx="88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16835" y="2054351"/>
            <a:ext cx="3956685" cy="2138680"/>
            <a:chOff x="2116835" y="2054351"/>
            <a:chExt cx="3956685" cy="2138680"/>
          </a:xfrm>
        </p:grpSpPr>
        <p:sp>
          <p:nvSpPr>
            <p:cNvPr id="49" name="object 49"/>
            <p:cNvSpPr/>
            <p:nvPr/>
          </p:nvSpPr>
          <p:spPr>
            <a:xfrm>
              <a:off x="2121407" y="2058923"/>
              <a:ext cx="3947160" cy="824865"/>
            </a:xfrm>
            <a:custGeom>
              <a:avLst/>
              <a:gdLst/>
              <a:ahLst/>
              <a:cxnLst/>
              <a:rect l="l" t="t" r="r" b="b"/>
              <a:pathLst>
                <a:path w="3947160" h="824864">
                  <a:moveTo>
                    <a:pt x="914400" y="239267"/>
                  </a:moveTo>
                  <a:lnTo>
                    <a:pt x="0" y="449579"/>
                  </a:lnTo>
                </a:path>
                <a:path w="3947160" h="824864">
                  <a:moveTo>
                    <a:pt x="3247644" y="254508"/>
                  </a:moveTo>
                  <a:lnTo>
                    <a:pt x="3947159" y="0"/>
                  </a:lnTo>
                </a:path>
                <a:path w="3947160" h="824864">
                  <a:moveTo>
                    <a:pt x="3206496" y="614172"/>
                  </a:moveTo>
                  <a:lnTo>
                    <a:pt x="3768852" y="824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89553" y="4171950"/>
              <a:ext cx="1617345" cy="1905"/>
            </a:xfrm>
            <a:custGeom>
              <a:avLst/>
              <a:gdLst/>
              <a:ahLst/>
              <a:cxnLst/>
              <a:rect l="l" t="t" r="r" b="b"/>
              <a:pathLst>
                <a:path w="1617345" h="1904">
                  <a:moveTo>
                    <a:pt x="0" y="0"/>
                  </a:moveTo>
                  <a:lnTo>
                    <a:pt x="1616964" y="15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00678" y="3660775"/>
            <a:ext cx="481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12430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8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referred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an</a:t>
            </a:r>
            <a:r>
              <a:rPr sz="2600" spc="-20" dirty="0">
                <a:latin typeface="Calibri"/>
                <a:cs typeface="Calibri"/>
              </a:rPr>
              <a:t> “IS-A”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355600" marR="821055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member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is also a member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  <a:p>
            <a:pPr marL="355600" marR="97345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has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distinct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role.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 </a:t>
            </a:r>
            <a:r>
              <a:rPr sz="2600" dirty="0">
                <a:latin typeface="Calibri"/>
                <a:cs typeface="Calibri"/>
              </a:rPr>
              <a:t>class inherits </a:t>
            </a:r>
            <a:r>
              <a:rPr sz="2600" spc="-5" dirty="0">
                <a:latin typeface="Calibri"/>
                <a:cs typeface="Calibri"/>
              </a:rPr>
              <a:t>all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422" y="336549"/>
            <a:ext cx="7287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Superclass</a:t>
            </a:r>
            <a:r>
              <a:rPr spc="30" dirty="0"/>
              <a:t> </a:t>
            </a:r>
            <a:r>
              <a:rPr spc="-5" dirty="0"/>
              <a:t>/Subclass</a:t>
            </a:r>
            <a:r>
              <a:rPr spc="-10" dirty="0"/>
              <a:t> </a:t>
            </a:r>
            <a:r>
              <a:rPr spc="-15" dirty="0"/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9810"/>
            <a:ext cx="4447032" cy="67558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" y="2684145"/>
            <a:ext cx="3159760" cy="90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Superclass</a:t>
            </a:r>
            <a:r>
              <a:rPr sz="2900" spc="-105" dirty="0"/>
              <a:t> </a:t>
            </a:r>
            <a:r>
              <a:rPr sz="2900" dirty="0"/>
              <a:t>/Subclass </a:t>
            </a:r>
            <a:r>
              <a:rPr sz="2900" spc="-640" dirty="0"/>
              <a:t> </a:t>
            </a:r>
            <a:r>
              <a:rPr sz="2900" spc="-10" dirty="0"/>
              <a:t>Relationships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84" y="609600"/>
            <a:ext cx="8918575" cy="5568950"/>
            <a:chOff x="100584" y="609600"/>
            <a:chExt cx="8918575" cy="5568950"/>
          </a:xfrm>
        </p:grpSpPr>
        <p:sp>
          <p:nvSpPr>
            <p:cNvPr id="3" name="object 3"/>
            <p:cNvSpPr/>
            <p:nvPr/>
          </p:nvSpPr>
          <p:spPr>
            <a:xfrm>
              <a:off x="305561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4" y="609600"/>
              <a:ext cx="8918448" cy="5568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336549"/>
            <a:ext cx="291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1726"/>
            <a:ext cx="8265159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70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5" dirty="0">
                <a:latin typeface="Calibri"/>
                <a:cs typeface="Calibri"/>
              </a:rPr>
              <a:t>of maximizing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differences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distinguishing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characteristics.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top-down </a:t>
            </a:r>
            <a:r>
              <a:rPr sz="2600" spc="-5" dirty="0">
                <a:latin typeface="Calibri"/>
                <a:cs typeface="Calibri"/>
              </a:rPr>
              <a:t>approach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defining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of super </a:t>
            </a:r>
            <a:r>
              <a:rPr sz="2600" dirty="0">
                <a:latin typeface="Calibri"/>
                <a:cs typeface="Calibri"/>
              </a:rPr>
              <a:t>classes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895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set of subclasses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basis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distinguishing characteristics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SBMGREE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BMGREEN" id="{3740D033-CD50-1349-A19D-93671F4B53EE}" vid="{46FA6C5E-1871-FF41-B720-45A712CDE1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NSBMGREEN</Template>
  <TotalTime>214</TotalTime>
  <Words>1198</Words>
  <Application>Microsoft Macintosh PowerPoint</Application>
  <PresentationFormat>On-screen Show (4:3)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MT</vt:lpstr>
      <vt:lpstr>Calibri</vt:lpstr>
      <vt:lpstr>Tw Cen MT</vt:lpstr>
      <vt:lpstr>NSBMGREEN</vt:lpstr>
      <vt:lpstr>PowerPoint Presentation</vt:lpstr>
      <vt:lpstr>Session Outline</vt:lpstr>
      <vt:lpstr>Extended Entity Relationship (EER)</vt:lpstr>
      <vt:lpstr>Class Hierarchy</vt:lpstr>
      <vt:lpstr>ISA Hierarchy</vt:lpstr>
      <vt:lpstr>Superclass /Subclass Relationships</vt:lpstr>
      <vt:lpstr>Superclass /Subclass  Relationships</vt:lpstr>
      <vt:lpstr>PowerPoint Presentation</vt:lpstr>
      <vt:lpstr>Specialization</vt:lpstr>
      <vt:lpstr>Generalization</vt:lpstr>
      <vt:lpstr>EER Diagrams</vt:lpstr>
      <vt:lpstr>Constraints on Subclasses</vt:lpstr>
      <vt:lpstr>Predicate-defined subclasses</vt:lpstr>
      <vt:lpstr>Attribute-defined subclasses</vt:lpstr>
      <vt:lpstr>PowerPoint Presentation</vt:lpstr>
      <vt:lpstr>Disjoint Constraint</vt:lpstr>
      <vt:lpstr>Disjoint</vt:lpstr>
      <vt:lpstr>Disjoint</vt:lpstr>
      <vt:lpstr>Overlap</vt:lpstr>
      <vt:lpstr>Participation Constraints</vt:lpstr>
      <vt:lpstr>Four types of Specializations</vt:lpstr>
      <vt:lpstr>Specialization Hierarchy &amp; Lattice</vt:lpstr>
      <vt:lpstr>Specialization Lattice</vt:lpstr>
      <vt:lpstr>PowerPoint Presentation</vt:lpstr>
      <vt:lpstr>Specialization Lattice</vt:lpstr>
      <vt:lpstr>PowerPoint Presentation</vt:lpstr>
      <vt:lpstr>UNION Type / Category</vt:lpstr>
      <vt:lpstr>UNION Type / Category</vt:lpstr>
      <vt:lpstr>UNION Type / Category</vt:lpstr>
      <vt:lpstr>UNION Type / Category</vt:lpstr>
      <vt:lpstr>Participation Constraint</vt:lpstr>
      <vt:lpstr>Key attributes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3</cp:revision>
  <dcterms:created xsi:type="dcterms:W3CDTF">2021-10-13T04:57:05Z</dcterms:created>
  <dcterms:modified xsi:type="dcterms:W3CDTF">2021-10-22T06:33:41Z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2021-10-13T00:00:00Z</vt:filetime>
  </property>
</Properties>
</file>