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8132" y="336549"/>
            <a:ext cx="389382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458594"/>
            <a:ext cx="8376919" cy="4646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77757" y="6509715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0214" y="740410"/>
            <a:ext cx="4804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pc="-15"/>
              <a:t>Databases</a:t>
            </a:r>
            <a:endParaRPr spc="-15" dirty="0"/>
          </a:p>
        </p:txBody>
      </p:sp>
      <p:sp>
        <p:nvSpPr>
          <p:cNvPr id="4" name="object 4"/>
          <p:cNvSpPr txBox="1"/>
          <p:nvPr/>
        </p:nvSpPr>
        <p:spPr>
          <a:xfrm>
            <a:off x="3156330" y="1963039"/>
            <a:ext cx="29324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5532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Calibri"/>
                <a:cs typeface="Calibri"/>
              </a:rPr>
              <a:t>Lesson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6 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SQL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Constraints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0" y="3505200"/>
            <a:ext cx="2994660" cy="19050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759954" y="647161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72641"/>
            <a:ext cx="568833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45" dirty="0">
                <a:latin typeface="Calibri"/>
                <a:cs typeface="Calibri"/>
              </a:rPr>
              <a:t>ALTER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Persons</a:t>
            </a:r>
            <a:endParaRPr sz="2800">
              <a:latin typeface="Calibri"/>
              <a:cs typeface="Calibri"/>
            </a:endParaRPr>
          </a:p>
          <a:p>
            <a:pPr marL="335280">
              <a:lnSpc>
                <a:spcPct val="100000"/>
              </a:lnSpc>
              <a:spcBef>
                <a:spcPts val="675"/>
              </a:spcBef>
            </a:pPr>
            <a:r>
              <a:rPr sz="2800" spc="-45" dirty="0">
                <a:latin typeface="Calibri"/>
                <a:cs typeface="Calibri"/>
              </a:rPr>
              <a:t>ALTER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COLUMN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LastName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NOT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NULL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3507104"/>
            <a:ext cx="5570220" cy="1988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30" dirty="0">
                <a:latin typeface="Calibri"/>
                <a:cs typeface="Calibri"/>
              </a:rPr>
              <a:t>To</a:t>
            </a:r>
            <a:r>
              <a:rPr sz="2800" spc="-15" dirty="0">
                <a:latin typeface="Calibri"/>
                <a:cs typeface="Calibri"/>
              </a:rPr>
              <a:t> remove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NOT</a:t>
            </a:r>
            <a:r>
              <a:rPr sz="2800" spc="-5" dirty="0">
                <a:latin typeface="Calibri"/>
                <a:cs typeface="Calibri"/>
              </a:rPr>
              <a:t> NULL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constraint: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800" spc="-45" dirty="0">
                <a:latin typeface="Calibri"/>
                <a:cs typeface="Calibri"/>
              </a:rPr>
              <a:t>ALTER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Persons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75"/>
              </a:spcBef>
            </a:pPr>
            <a:r>
              <a:rPr sz="2800" spc="-45" dirty="0">
                <a:latin typeface="Calibri"/>
                <a:cs typeface="Calibri"/>
              </a:rPr>
              <a:t>ALTER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COLUMN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LastName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NULL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98472" y="336549"/>
            <a:ext cx="6073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Alter</a:t>
            </a:r>
            <a:r>
              <a:rPr spc="-20" dirty="0"/>
              <a:t> Constraints</a:t>
            </a:r>
            <a:r>
              <a:rPr spc="35" dirty="0"/>
              <a:t> </a:t>
            </a:r>
            <a:r>
              <a:rPr spc="-5" dirty="0"/>
              <a:t>-</a:t>
            </a:r>
            <a:r>
              <a:rPr spc="-20" dirty="0"/>
              <a:t> </a:t>
            </a:r>
            <a:r>
              <a:rPr spc="-35" dirty="0"/>
              <a:t>NOT</a:t>
            </a:r>
            <a:r>
              <a:rPr spc="-25" dirty="0"/>
              <a:t> </a:t>
            </a:r>
            <a:r>
              <a:rPr spc="-5" dirty="0"/>
              <a:t>NULL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7904" y="336549"/>
            <a:ext cx="44932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Alter</a:t>
            </a:r>
            <a:r>
              <a:rPr spc="-30" dirty="0"/>
              <a:t> </a:t>
            </a:r>
            <a:r>
              <a:rPr spc="-20" dirty="0"/>
              <a:t>Constraints</a:t>
            </a:r>
            <a:r>
              <a:rPr spc="30" dirty="0"/>
              <a:t> </a:t>
            </a:r>
            <a:r>
              <a:rPr spc="-5" dirty="0"/>
              <a:t>-</a:t>
            </a:r>
            <a:r>
              <a:rPr spc="-30" dirty="0"/>
              <a:t> </a:t>
            </a:r>
            <a:r>
              <a:rPr spc="-10" dirty="0"/>
              <a:t>PK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48841"/>
            <a:ext cx="4613275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45" dirty="0">
                <a:latin typeface="Calibri"/>
                <a:cs typeface="Calibri"/>
              </a:rPr>
              <a:t>ALTER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Persons</a:t>
            </a:r>
            <a:endParaRPr sz="2800">
              <a:latin typeface="Calibri"/>
              <a:cs typeface="Calibri"/>
            </a:endParaRPr>
          </a:p>
          <a:p>
            <a:pPr marL="33591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Calibri"/>
                <a:cs typeface="Calibri"/>
              </a:rPr>
              <a:t>ADD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PRIMARY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KEY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(PersonID)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20061" y="4554473"/>
            <a:ext cx="5029200" cy="609600"/>
          </a:xfrm>
          <a:custGeom>
            <a:avLst/>
            <a:gdLst/>
            <a:ahLst/>
            <a:cxnLst/>
            <a:rect l="l" t="t" r="r" b="b"/>
            <a:pathLst>
              <a:path w="5029200" h="609600">
                <a:moveTo>
                  <a:pt x="5029199" y="0"/>
                </a:moveTo>
                <a:lnTo>
                  <a:pt x="5027858" y="69868"/>
                </a:lnTo>
                <a:lnTo>
                  <a:pt x="5024038" y="134016"/>
                </a:lnTo>
                <a:lnTo>
                  <a:pt x="5018043" y="190611"/>
                </a:lnTo>
                <a:lnTo>
                  <a:pt x="5010177" y="237819"/>
                </a:lnTo>
                <a:lnTo>
                  <a:pt x="4990051" y="296746"/>
                </a:lnTo>
                <a:lnTo>
                  <a:pt x="4978399" y="304800"/>
                </a:lnTo>
                <a:lnTo>
                  <a:pt x="2565400" y="304800"/>
                </a:lnTo>
                <a:lnTo>
                  <a:pt x="2553748" y="312853"/>
                </a:lnTo>
                <a:lnTo>
                  <a:pt x="2533622" y="371780"/>
                </a:lnTo>
                <a:lnTo>
                  <a:pt x="2525756" y="418988"/>
                </a:lnTo>
                <a:lnTo>
                  <a:pt x="2519761" y="475583"/>
                </a:lnTo>
                <a:lnTo>
                  <a:pt x="2515941" y="539731"/>
                </a:lnTo>
                <a:lnTo>
                  <a:pt x="2514600" y="609600"/>
                </a:lnTo>
                <a:lnTo>
                  <a:pt x="2513258" y="539731"/>
                </a:lnTo>
                <a:lnTo>
                  <a:pt x="2509438" y="475583"/>
                </a:lnTo>
                <a:lnTo>
                  <a:pt x="2503443" y="418988"/>
                </a:lnTo>
                <a:lnTo>
                  <a:pt x="2495577" y="371780"/>
                </a:lnTo>
                <a:lnTo>
                  <a:pt x="2475451" y="312853"/>
                </a:lnTo>
                <a:lnTo>
                  <a:pt x="2463800" y="304800"/>
                </a:lnTo>
                <a:lnTo>
                  <a:pt x="50800" y="304800"/>
                </a:lnTo>
                <a:lnTo>
                  <a:pt x="39148" y="296746"/>
                </a:lnTo>
                <a:lnTo>
                  <a:pt x="19022" y="237819"/>
                </a:lnTo>
                <a:lnTo>
                  <a:pt x="11156" y="190611"/>
                </a:lnTo>
                <a:lnTo>
                  <a:pt x="5161" y="134016"/>
                </a:lnTo>
                <a:lnTo>
                  <a:pt x="1341" y="69868"/>
                </a:lnTo>
                <a:lnTo>
                  <a:pt x="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8340" y="3583304"/>
            <a:ext cx="6499860" cy="2066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45" dirty="0">
                <a:latin typeface="Calibri"/>
                <a:cs typeface="Calibri"/>
              </a:rPr>
              <a:t>ALTER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Persons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  <a:tabLst>
                <a:tab pos="1986914" algn="l"/>
                <a:tab pos="3462654" algn="l"/>
              </a:tabLst>
            </a:pPr>
            <a:r>
              <a:rPr sz="2800" spc="-15" dirty="0">
                <a:latin typeface="Calibri"/>
                <a:cs typeface="Calibri"/>
              </a:rPr>
              <a:t>DROP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PK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Persons</a:t>
            </a:r>
            <a:r>
              <a:rPr sz="28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AA2FFB85E4ADBBA2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50">
              <a:latin typeface="Calibri"/>
              <a:cs typeface="Calibri"/>
            </a:endParaRPr>
          </a:p>
          <a:p>
            <a:pPr marL="2527935">
              <a:lnSpc>
                <a:spcPct val="100000"/>
              </a:lnSpc>
            </a:pPr>
            <a:r>
              <a:rPr sz="2600" b="1" spc="-15" dirty="0">
                <a:solidFill>
                  <a:srgbClr val="FF0000"/>
                </a:solidFill>
                <a:latin typeface="Calibri"/>
                <a:cs typeface="Calibri"/>
              </a:rPr>
              <a:t>Constraint</a:t>
            </a:r>
            <a:r>
              <a:rPr sz="26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Name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5192" y="336549"/>
            <a:ext cx="5214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Giving</a:t>
            </a:r>
            <a:r>
              <a:rPr spc="-5" dirty="0"/>
              <a:t> </a:t>
            </a:r>
            <a:r>
              <a:rPr spc="-25" dirty="0"/>
              <a:t>Constraint</a:t>
            </a:r>
            <a:r>
              <a:rPr spc="10" dirty="0"/>
              <a:t> </a:t>
            </a:r>
            <a:r>
              <a:rPr spc="-5" dirty="0"/>
              <a:t>Names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01116" y="1123378"/>
            <a:ext cx="7559040" cy="530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9270" marR="4361815" indent="-497205">
              <a:lnSpc>
                <a:spcPct val="148200"/>
              </a:lnSpc>
              <a:spcBef>
                <a:spcPts val="100"/>
              </a:spcBef>
            </a:pPr>
            <a:r>
              <a:rPr sz="2600" spc="-40" dirty="0">
                <a:latin typeface="Calibri"/>
                <a:cs typeface="Calibri"/>
              </a:rPr>
              <a:t>CREATE TABLE </a:t>
            </a:r>
            <a:r>
              <a:rPr sz="2600" spc="-15" dirty="0">
                <a:latin typeface="Calibri"/>
                <a:cs typeface="Calibri"/>
              </a:rPr>
              <a:t>Persons </a:t>
            </a:r>
            <a:r>
              <a:rPr sz="2600" dirty="0">
                <a:latin typeface="Calibri"/>
                <a:cs typeface="Calibri"/>
              </a:rPr>
              <a:t>(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PersonID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int,</a:t>
            </a:r>
            <a:endParaRPr sz="2600">
              <a:latin typeface="Calibri"/>
              <a:cs typeface="Calibri"/>
            </a:endParaRPr>
          </a:p>
          <a:p>
            <a:pPr marL="509270" marR="2580640">
              <a:lnSpc>
                <a:spcPct val="148100"/>
              </a:lnSpc>
            </a:pPr>
            <a:r>
              <a:rPr sz="2600" spc="-5" dirty="0">
                <a:latin typeface="Calibri"/>
                <a:cs typeface="Calibri"/>
              </a:rPr>
              <a:t>LastName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varchar(25)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NOT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NULL,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FirstName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varchar(15),</a:t>
            </a:r>
            <a:endParaRPr sz="2600">
              <a:latin typeface="Calibri"/>
              <a:cs typeface="Calibri"/>
            </a:endParaRPr>
          </a:p>
          <a:p>
            <a:pPr marL="509270" marR="4108450">
              <a:lnSpc>
                <a:spcPct val="148100"/>
              </a:lnSpc>
            </a:pPr>
            <a:r>
              <a:rPr sz="2600" spc="-5" dirty="0">
                <a:latin typeface="Calibri"/>
                <a:cs typeface="Calibri"/>
              </a:rPr>
              <a:t>Address</a:t>
            </a:r>
            <a:r>
              <a:rPr sz="2600" spc="-1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varchar(255),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NIC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varchar(10),</a:t>
            </a:r>
            <a:endParaRPr sz="2600">
              <a:latin typeface="Calibri"/>
              <a:cs typeface="Calibri"/>
            </a:endParaRPr>
          </a:p>
          <a:p>
            <a:pPr marL="509270">
              <a:lnSpc>
                <a:spcPct val="100000"/>
              </a:lnSpc>
              <a:spcBef>
                <a:spcPts val="1500"/>
              </a:spcBef>
            </a:pPr>
            <a:r>
              <a:rPr sz="2600" spc="-5" dirty="0">
                <a:latin typeface="Calibri"/>
                <a:cs typeface="Calibri"/>
              </a:rPr>
              <a:t>City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varchar(25)</a:t>
            </a:r>
            <a:endParaRPr sz="2600">
              <a:latin typeface="Calibri"/>
              <a:cs typeface="Calibri"/>
            </a:endParaRPr>
          </a:p>
          <a:p>
            <a:pPr marL="509270">
              <a:lnSpc>
                <a:spcPct val="100000"/>
              </a:lnSpc>
              <a:spcBef>
                <a:spcPts val="1500"/>
              </a:spcBef>
            </a:pPr>
            <a:r>
              <a:rPr sz="2600" b="1" spc="-10" dirty="0">
                <a:latin typeface="Calibri"/>
                <a:cs typeface="Calibri"/>
              </a:rPr>
              <a:t>CONSTRAINT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pk_PersonID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PRIMARY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KEY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(PersonID),</a:t>
            </a:r>
            <a:endParaRPr sz="2600">
              <a:latin typeface="Calibri"/>
              <a:cs typeface="Calibri"/>
            </a:endParaRPr>
          </a:p>
          <a:p>
            <a:pPr marL="509270">
              <a:lnSpc>
                <a:spcPct val="100000"/>
              </a:lnSpc>
              <a:spcBef>
                <a:spcPts val="1500"/>
              </a:spcBef>
            </a:pPr>
            <a:r>
              <a:rPr sz="2600" b="1" spc="-10" dirty="0">
                <a:latin typeface="Calibri"/>
                <a:cs typeface="Calibri"/>
              </a:rPr>
              <a:t>CONSTRAINT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uq_NIC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UNIQUE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(NIC)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76198"/>
            <a:ext cx="4849367" cy="66903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644" y="1458594"/>
            <a:ext cx="6708775" cy="4220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3324225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45" dirty="0">
                <a:latin typeface="Calibri"/>
                <a:cs typeface="Calibri"/>
              </a:rPr>
              <a:t>ALTER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Persons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UNIQUE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(NIC)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45" dirty="0">
                <a:latin typeface="Calibri"/>
                <a:cs typeface="Calibri"/>
              </a:rPr>
              <a:t>ALTER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spc="-25" dirty="0">
                <a:latin typeface="Calibri"/>
                <a:cs typeface="Calibri"/>
              </a:rPr>
              <a:t> Persons</a:t>
            </a:r>
            <a:endParaRPr sz="28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ADD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CONSTRAINT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UC_Person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UNIQUE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(NIC)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45" dirty="0">
                <a:latin typeface="Calibri"/>
                <a:cs typeface="Calibri"/>
              </a:rPr>
              <a:t>ALTER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spc="-25" dirty="0">
                <a:latin typeface="Calibri"/>
                <a:cs typeface="Calibri"/>
              </a:rPr>
              <a:t> Persons</a:t>
            </a:r>
            <a:endParaRPr sz="28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800" spc="-15" dirty="0">
                <a:latin typeface="Calibri"/>
                <a:cs typeface="Calibri"/>
              </a:rPr>
              <a:t>DROP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CONSTRAINT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UC_Person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95652" y="336549"/>
            <a:ext cx="5474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Alter</a:t>
            </a:r>
            <a:r>
              <a:rPr spc="-25" dirty="0"/>
              <a:t> </a:t>
            </a:r>
            <a:r>
              <a:rPr spc="-20" dirty="0"/>
              <a:t>Constraints</a:t>
            </a:r>
            <a:r>
              <a:rPr spc="30" dirty="0"/>
              <a:t> </a:t>
            </a:r>
            <a:r>
              <a:rPr spc="-5" dirty="0"/>
              <a:t>-</a:t>
            </a:r>
            <a:r>
              <a:rPr spc="-25" dirty="0"/>
              <a:t> </a:t>
            </a:r>
            <a:r>
              <a:rPr spc="-5" dirty="0"/>
              <a:t>Unique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7904" y="336549"/>
            <a:ext cx="44932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Alter</a:t>
            </a:r>
            <a:r>
              <a:rPr spc="-30" dirty="0"/>
              <a:t> </a:t>
            </a:r>
            <a:r>
              <a:rPr spc="-20" dirty="0"/>
              <a:t>Constraints</a:t>
            </a:r>
            <a:r>
              <a:rPr spc="30" dirty="0"/>
              <a:t> </a:t>
            </a:r>
            <a:r>
              <a:rPr spc="-5" dirty="0"/>
              <a:t>-</a:t>
            </a:r>
            <a:r>
              <a:rPr spc="-30" dirty="0"/>
              <a:t> </a:t>
            </a:r>
            <a:r>
              <a:rPr spc="-10" dirty="0"/>
              <a:t>PK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61283"/>
            <a:ext cx="6887845" cy="29273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45" dirty="0">
                <a:latin typeface="Calibri"/>
                <a:cs typeface="Calibri"/>
              </a:rPr>
              <a:t>ALTER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Persons</a:t>
            </a:r>
            <a:endParaRPr sz="2800">
              <a:latin typeface="Calibri"/>
              <a:cs typeface="Calibri"/>
            </a:endParaRPr>
          </a:p>
          <a:p>
            <a:pPr marL="33528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Calibri"/>
                <a:cs typeface="Calibri"/>
              </a:rPr>
              <a:t>ADD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CONSTRAINT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pk_PersonID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PRIMARY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KEY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(PersonID)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45" dirty="0">
                <a:latin typeface="Calibri"/>
                <a:cs typeface="Calibri"/>
              </a:rPr>
              <a:t>ALTER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Persons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DROP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CONSTRAINT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pk_PersonID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6925" y="336549"/>
            <a:ext cx="4928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Composite </a:t>
            </a:r>
            <a:r>
              <a:rPr spc="-10" dirty="0"/>
              <a:t>Primary</a:t>
            </a:r>
            <a:r>
              <a:rPr spc="10" dirty="0"/>
              <a:t> </a:t>
            </a:r>
            <a:r>
              <a:rPr spc="-40" dirty="0"/>
              <a:t>Key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68044" y="1763221"/>
            <a:ext cx="5866130" cy="35007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3765" marR="2300605" indent="-914400">
              <a:lnSpc>
                <a:spcPct val="135700"/>
              </a:lnSpc>
              <a:spcBef>
                <a:spcPts val="95"/>
              </a:spcBef>
            </a:pPr>
            <a:r>
              <a:rPr sz="2800" spc="-45" dirty="0">
                <a:latin typeface="Calibri"/>
                <a:cs typeface="Calibri"/>
              </a:rPr>
              <a:t>CREATE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spc="-25" dirty="0">
                <a:latin typeface="Calibri"/>
                <a:cs typeface="Calibri"/>
              </a:rPr>
              <a:t> Payment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PersonID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int,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PayDate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DATE, 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Amount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MONEY,</a:t>
            </a:r>
            <a:endParaRPr sz="2800">
              <a:latin typeface="Calibri"/>
              <a:cs typeface="Calibri"/>
            </a:endParaRPr>
          </a:p>
          <a:p>
            <a:pPr marL="913765">
              <a:lnSpc>
                <a:spcPct val="100000"/>
              </a:lnSpc>
              <a:spcBef>
                <a:spcPts val="1205"/>
              </a:spcBef>
            </a:pPr>
            <a:r>
              <a:rPr sz="2800" b="1" spc="-15" dirty="0">
                <a:latin typeface="Calibri"/>
                <a:cs typeface="Calibri"/>
              </a:rPr>
              <a:t>PRIMARY</a:t>
            </a:r>
            <a:r>
              <a:rPr sz="2800" b="1" spc="-5" dirty="0">
                <a:latin typeface="Calibri"/>
                <a:cs typeface="Calibri"/>
              </a:rPr>
              <a:t> KEY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(PersonID,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PayDate)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sz="2800" spc="-5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460248"/>
            <a:ext cx="8132064" cy="58643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6925" y="336549"/>
            <a:ext cx="4928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Composite </a:t>
            </a:r>
            <a:r>
              <a:rPr spc="-10" dirty="0"/>
              <a:t>Primary</a:t>
            </a:r>
            <a:r>
              <a:rPr spc="10" dirty="0"/>
              <a:t> </a:t>
            </a:r>
            <a:r>
              <a:rPr spc="-40" dirty="0"/>
              <a:t>Key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53439" y="1417218"/>
            <a:ext cx="6793230" cy="408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0" marR="3222625" indent="-915035">
              <a:lnSpc>
                <a:spcPct val="135800"/>
              </a:lnSpc>
              <a:spcBef>
                <a:spcPts val="100"/>
              </a:spcBef>
            </a:pPr>
            <a:r>
              <a:rPr sz="2800" spc="-45" dirty="0">
                <a:latin typeface="Calibri"/>
                <a:cs typeface="Calibri"/>
              </a:rPr>
              <a:t>CREATE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Payment</a:t>
            </a:r>
            <a:r>
              <a:rPr sz="2800" spc="-5" dirty="0">
                <a:latin typeface="Calibri"/>
                <a:cs typeface="Calibri"/>
              </a:rPr>
              <a:t> (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PersonID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int,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PayDate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DATE, 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Amount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MONEY,</a:t>
            </a:r>
            <a:endParaRPr sz="2800">
              <a:latin typeface="Calibri"/>
              <a:cs typeface="Calibri"/>
            </a:endParaRPr>
          </a:p>
          <a:p>
            <a:pPr marL="914400">
              <a:lnSpc>
                <a:spcPct val="100000"/>
              </a:lnSpc>
              <a:spcBef>
                <a:spcPts val="1200"/>
              </a:spcBef>
            </a:pPr>
            <a:r>
              <a:rPr sz="2800" b="1" spc="-15" dirty="0">
                <a:latin typeface="Calibri"/>
                <a:cs typeface="Calibri"/>
              </a:rPr>
              <a:t>CONSTRAINT</a:t>
            </a:r>
            <a:r>
              <a:rPr sz="2800" b="1" spc="8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pk_Payment</a:t>
            </a:r>
            <a:r>
              <a:rPr sz="2800" b="1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PRIMARY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KEY</a:t>
            </a:r>
            <a:endParaRPr sz="2800">
              <a:latin typeface="Calibri"/>
              <a:cs typeface="Calibri"/>
            </a:endParaRPr>
          </a:p>
          <a:p>
            <a:pPr marL="2743835">
              <a:lnSpc>
                <a:spcPct val="100000"/>
              </a:lnSpc>
              <a:spcBef>
                <a:spcPts val="1200"/>
              </a:spcBef>
            </a:pPr>
            <a:r>
              <a:rPr sz="2800" spc="-20" dirty="0">
                <a:latin typeface="Calibri"/>
                <a:cs typeface="Calibri"/>
              </a:rPr>
              <a:t>(PersonID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PayDate)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sz="2800" spc="-5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493776"/>
            <a:ext cx="5690615" cy="58887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5026" y="336549"/>
            <a:ext cx="3320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SQL</a:t>
            </a:r>
            <a:r>
              <a:rPr spc="-80" dirty="0"/>
              <a:t> </a:t>
            </a:r>
            <a:r>
              <a:rPr spc="-20" dirty="0"/>
              <a:t>Constraints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83233"/>
            <a:ext cx="8179434" cy="4637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Used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specify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rules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data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table.</a:t>
            </a:r>
            <a:endParaRPr sz="26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Used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limit </a:t>
            </a:r>
            <a:r>
              <a:rPr sz="2600" spc="-5" dirty="0">
                <a:latin typeface="Calibri"/>
                <a:cs typeface="Calibri"/>
              </a:rPr>
              <a:t>or </a:t>
            </a:r>
            <a:r>
              <a:rPr sz="2600" spc="-10" dirty="0">
                <a:latin typeface="Calibri"/>
                <a:cs typeface="Calibri"/>
              </a:rPr>
              <a:t>validate </a:t>
            </a:r>
            <a:r>
              <a:rPr sz="2600" dirty="0">
                <a:latin typeface="Calibri"/>
                <a:cs typeface="Calibri"/>
              </a:rPr>
              <a:t>the type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20" dirty="0">
                <a:latin typeface="Calibri"/>
                <a:cs typeface="Calibri"/>
              </a:rPr>
              <a:t>data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5" dirty="0">
                <a:latin typeface="Calibri"/>
                <a:cs typeface="Calibri"/>
              </a:rPr>
              <a:t>entered to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table.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marR="72009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Ensures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accuracy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reliability 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Constraints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-5" dirty="0">
                <a:latin typeface="Calibri"/>
                <a:cs typeface="Calibri"/>
              </a:rPr>
              <a:t> be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specified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when:</a:t>
            </a:r>
            <a:endParaRPr sz="2600">
              <a:latin typeface="Calibri"/>
              <a:cs typeface="Calibri"/>
            </a:endParaRPr>
          </a:p>
          <a:p>
            <a:pPr marL="927100" marR="900430" lvl="1" indent="-457834">
              <a:lnSpc>
                <a:spcPct val="120000"/>
              </a:lnSpc>
              <a:spcBef>
                <a:spcPts val="1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creating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(inside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CREATE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TABLE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statement)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after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creating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table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(inside</a:t>
            </a:r>
            <a:r>
              <a:rPr sz="2400" dirty="0">
                <a:latin typeface="Calibri"/>
                <a:cs typeface="Calibri"/>
              </a:rPr>
              <a:t> the </a:t>
            </a:r>
            <a:r>
              <a:rPr sz="2400" spc="-40" dirty="0">
                <a:latin typeface="Calibri"/>
                <a:cs typeface="Calibri"/>
              </a:rPr>
              <a:t>ALTER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TABLE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0389" y="336549"/>
            <a:ext cx="28295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FOREIGN</a:t>
            </a:r>
            <a:r>
              <a:rPr spc="-70" dirty="0"/>
              <a:t> </a:t>
            </a:r>
            <a:r>
              <a:rPr spc="-5" dirty="0"/>
              <a:t>KEY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01040" y="1316253"/>
            <a:ext cx="6640830" cy="386651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80"/>
              </a:spcBef>
            </a:pPr>
            <a:r>
              <a:rPr sz="2800" spc="-45" dirty="0">
                <a:latin typeface="Calibri"/>
                <a:cs typeface="Calibri"/>
              </a:rPr>
              <a:t>CREATE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Orders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</a:t>
            </a:r>
            <a:endParaRPr sz="2800">
              <a:latin typeface="Calibri"/>
              <a:cs typeface="Calibri"/>
            </a:endParaRPr>
          </a:p>
          <a:p>
            <a:pPr marL="914400">
              <a:lnSpc>
                <a:spcPct val="100000"/>
              </a:lnSpc>
              <a:spcBef>
                <a:spcPts val="1680"/>
              </a:spcBef>
            </a:pPr>
            <a:r>
              <a:rPr sz="2800" spc="-15" dirty="0">
                <a:latin typeface="Calibri"/>
                <a:cs typeface="Calibri"/>
              </a:rPr>
              <a:t>OrdID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PRIMARY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90" dirty="0">
                <a:latin typeface="Calibri"/>
                <a:cs typeface="Calibri"/>
              </a:rPr>
              <a:t>KEY,</a:t>
            </a:r>
            <a:endParaRPr sz="2800">
              <a:latin typeface="Calibri"/>
              <a:cs typeface="Calibri"/>
            </a:endParaRPr>
          </a:p>
          <a:p>
            <a:pPr marL="914400">
              <a:lnSpc>
                <a:spcPct val="100000"/>
              </a:lnSpc>
              <a:spcBef>
                <a:spcPts val="1680"/>
              </a:spcBef>
            </a:pPr>
            <a:r>
              <a:rPr sz="2800" spc="-20" dirty="0">
                <a:latin typeface="Calibri"/>
                <a:cs typeface="Calibri"/>
              </a:rPr>
              <a:t>OrdDate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NOT</a:t>
            </a:r>
            <a:r>
              <a:rPr sz="2800" dirty="0">
                <a:latin typeface="Calibri"/>
                <a:cs typeface="Calibri"/>
              </a:rPr>
              <a:t> NULL,</a:t>
            </a:r>
            <a:endParaRPr sz="2800">
              <a:latin typeface="Calibri"/>
              <a:cs typeface="Calibri"/>
            </a:endParaRPr>
          </a:p>
          <a:p>
            <a:pPr marL="914400">
              <a:lnSpc>
                <a:spcPct val="100000"/>
              </a:lnSpc>
              <a:spcBef>
                <a:spcPts val="1680"/>
              </a:spcBef>
            </a:pPr>
            <a:r>
              <a:rPr sz="2800" spc="-20" dirty="0">
                <a:latin typeface="Calibri"/>
                <a:cs typeface="Calibri"/>
              </a:rPr>
              <a:t>PersonID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FOREIGN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KEY REFERENCES</a:t>
            </a:r>
            <a:endParaRPr sz="2800">
              <a:latin typeface="Calibri"/>
              <a:cs typeface="Calibri"/>
            </a:endParaRPr>
          </a:p>
          <a:p>
            <a:pPr marL="2743835">
              <a:lnSpc>
                <a:spcPct val="100000"/>
              </a:lnSpc>
              <a:spcBef>
                <a:spcPts val="1685"/>
              </a:spcBef>
            </a:pPr>
            <a:r>
              <a:rPr sz="2800" spc="-25" dirty="0">
                <a:latin typeface="Calibri"/>
                <a:cs typeface="Calibri"/>
              </a:rPr>
              <a:t>Persons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(PersonID)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381000"/>
            <a:ext cx="7391400" cy="60243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332712"/>
            <a:ext cx="7558405" cy="454342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600" spc="-40" dirty="0">
                <a:latin typeface="Calibri"/>
                <a:cs typeface="Calibri"/>
              </a:rPr>
              <a:t>CREATE TABLE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Orders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250"/>
              </a:spcBef>
            </a:pPr>
            <a:r>
              <a:rPr sz="2600" spc="-10" dirty="0">
                <a:latin typeface="Calibri"/>
                <a:cs typeface="Calibri"/>
              </a:rPr>
              <a:t>OrdID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int,</a:t>
            </a:r>
            <a:endParaRPr sz="2600">
              <a:latin typeface="Calibri"/>
              <a:cs typeface="Calibri"/>
            </a:endParaRPr>
          </a:p>
          <a:p>
            <a:pPr marL="927100" marR="3294379">
              <a:lnSpc>
                <a:spcPts val="4370"/>
              </a:lnSpc>
              <a:spcBef>
                <a:spcPts val="350"/>
              </a:spcBef>
            </a:pPr>
            <a:r>
              <a:rPr sz="2600" spc="-15" dirty="0">
                <a:latin typeface="Calibri"/>
                <a:cs typeface="Calibri"/>
              </a:rPr>
              <a:t>OrdDate date </a:t>
            </a:r>
            <a:r>
              <a:rPr sz="2600" spc="-25" dirty="0">
                <a:latin typeface="Calibri"/>
                <a:cs typeface="Calibri"/>
              </a:rPr>
              <a:t>NOT </a:t>
            </a:r>
            <a:r>
              <a:rPr sz="2600" dirty="0">
                <a:latin typeface="Calibri"/>
                <a:cs typeface="Calibri"/>
              </a:rPr>
              <a:t>NULL,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PersonID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int,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894"/>
              </a:spcBef>
            </a:pPr>
            <a:r>
              <a:rPr sz="2600" spc="-10" dirty="0">
                <a:latin typeface="Calibri"/>
                <a:cs typeface="Calibri"/>
              </a:rPr>
              <a:t>CONSTRAINT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pk_OrdID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PRIMARY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KEY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(OrdID),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250"/>
              </a:spcBef>
            </a:pPr>
            <a:r>
              <a:rPr sz="2600" b="1" spc="-10" dirty="0">
                <a:latin typeface="Calibri"/>
                <a:cs typeface="Calibri"/>
              </a:rPr>
              <a:t>CONSTRAINT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fk_PersonID </a:t>
            </a:r>
            <a:r>
              <a:rPr sz="2600" b="1" spc="-5" dirty="0">
                <a:latin typeface="Calibri"/>
                <a:cs typeface="Calibri"/>
              </a:rPr>
              <a:t>FOREIGN</a:t>
            </a:r>
            <a:r>
              <a:rPr sz="2600" b="1" spc="-2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KEY</a:t>
            </a:r>
            <a:endParaRPr sz="26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1875"/>
              </a:spcBef>
            </a:pPr>
            <a:r>
              <a:rPr sz="2600" spc="-15" dirty="0">
                <a:latin typeface="Calibri"/>
                <a:cs typeface="Calibri"/>
              </a:rPr>
              <a:t>(PersonID)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REFERENCES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Persons(PersonID)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600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0389" y="336549"/>
            <a:ext cx="28295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FOREIGN</a:t>
            </a:r>
            <a:r>
              <a:rPr spc="-70" dirty="0"/>
              <a:t> </a:t>
            </a:r>
            <a:r>
              <a:rPr spc="-5" dirty="0"/>
              <a:t>KEY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0575" y="228600"/>
            <a:ext cx="5329428" cy="647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59433"/>
            <a:ext cx="7990840" cy="4758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40" dirty="0">
                <a:latin typeface="Calibri"/>
                <a:cs typeface="Calibri"/>
              </a:rPr>
              <a:t>ALTER TABLE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Orders</a:t>
            </a:r>
            <a:endParaRPr sz="2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latin typeface="Calibri"/>
                <a:cs typeface="Calibri"/>
              </a:rPr>
              <a:t>ADD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FOREIGN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KEY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(PersonID)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REFERENCES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Persons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600" spc="-15" dirty="0">
                <a:latin typeface="Calibri"/>
                <a:cs typeface="Calibri"/>
              </a:rPr>
              <a:t>(PersonID)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40" dirty="0">
                <a:latin typeface="Calibri"/>
                <a:cs typeface="Calibri"/>
              </a:rPr>
              <a:t>ALTER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TABLE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Orders</a:t>
            </a:r>
            <a:endParaRPr sz="2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600" spc="5" dirty="0">
                <a:latin typeface="Calibri"/>
                <a:cs typeface="Calibri"/>
              </a:rPr>
              <a:t>ADD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CONSTRAINT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FK_PersonOrder</a:t>
            </a:r>
            <a:endParaRPr sz="2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latin typeface="Calibri"/>
                <a:cs typeface="Calibri"/>
              </a:rPr>
              <a:t>FOREIGN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KEY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(PersonID)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REFERENCES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Persons (PersonID)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40" dirty="0">
                <a:latin typeface="Calibri"/>
                <a:cs typeface="Calibri"/>
              </a:rPr>
              <a:t>ALTER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TABLE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Orders</a:t>
            </a:r>
            <a:endParaRPr sz="2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600" spc="-10" dirty="0">
                <a:latin typeface="Calibri"/>
                <a:cs typeface="Calibri"/>
              </a:rPr>
              <a:t>DROP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CONSTRAINT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FK_PersonOrder;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6192" y="336549"/>
            <a:ext cx="44570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Alter</a:t>
            </a:r>
            <a:r>
              <a:rPr spc="-20" dirty="0"/>
              <a:t> Constraints</a:t>
            </a:r>
            <a:r>
              <a:rPr spc="15" dirty="0"/>
              <a:t> </a:t>
            </a:r>
            <a:r>
              <a:rPr spc="-5" dirty="0"/>
              <a:t>-</a:t>
            </a:r>
            <a:r>
              <a:rPr spc="-25" dirty="0"/>
              <a:t> </a:t>
            </a:r>
            <a:r>
              <a:rPr spc="-5" dirty="0"/>
              <a:t>FK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1848" y="336549"/>
            <a:ext cx="3868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Default</a:t>
            </a:r>
            <a:r>
              <a:rPr spc="-70" dirty="0"/>
              <a:t> </a:t>
            </a:r>
            <a:r>
              <a:rPr spc="-20" dirty="0"/>
              <a:t>Constraint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81812" y="1173368"/>
            <a:ext cx="6256020" cy="540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255" marR="3018790" indent="-262890">
              <a:lnSpc>
                <a:spcPct val="140100"/>
              </a:lnSpc>
              <a:spcBef>
                <a:spcPts val="100"/>
              </a:spcBef>
            </a:pPr>
            <a:r>
              <a:rPr sz="2800" spc="-45" dirty="0">
                <a:latin typeface="Calibri"/>
                <a:cs typeface="Calibri"/>
              </a:rPr>
              <a:t>CREATE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Persons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</a:t>
            </a:r>
            <a:endParaRPr sz="2800">
              <a:latin typeface="Calibri"/>
              <a:cs typeface="Calibri"/>
            </a:endParaRPr>
          </a:p>
          <a:p>
            <a:pPr marL="833755" marR="607695">
              <a:lnSpc>
                <a:spcPct val="140000"/>
              </a:lnSpc>
            </a:pPr>
            <a:r>
              <a:rPr sz="2800" spc="-20" dirty="0">
                <a:latin typeface="Calibri"/>
                <a:cs typeface="Calibri"/>
              </a:rPr>
              <a:t>PersonID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PRIMARY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90" dirty="0">
                <a:latin typeface="Calibri"/>
                <a:cs typeface="Calibri"/>
              </a:rPr>
              <a:t>KEY, 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LastName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varchar(25)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NOT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NULL,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FirstName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varchar(15),</a:t>
            </a:r>
            <a:endParaRPr sz="2800">
              <a:latin typeface="Calibri"/>
              <a:cs typeface="Calibri"/>
            </a:endParaRPr>
          </a:p>
          <a:p>
            <a:pPr marL="833755" marR="1814830">
              <a:lnSpc>
                <a:spcPct val="14000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varchar(255),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NIC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varchar(10)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UNIQUE,</a:t>
            </a:r>
            <a:endParaRPr sz="2800">
              <a:latin typeface="Calibri"/>
              <a:cs typeface="Calibri"/>
            </a:endParaRPr>
          </a:p>
          <a:p>
            <a:pPr marL="833755">
              <a:lnSpc>
                <a:spcPct val="100000"/>
              </a:lnSpc>
              <a:spcBef>
                <a:spcPts val="1345"/>
              </a:spcBef>
            </a:pPr>
            <a:r>
              <a:rPr sz="2800" spc="-10" dirty="0">
                <a:latin typeface="Calibri"/>
                <a:cs typeface="Calibri"/>
              </a:rPr>
              <a:t>City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varchar(20)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b="1" spc="-65" dirty="0">
                <a:latin typeface="Calibri"/>
                <a:cs typeface="Calibri"/>
              </a:rPr>
              <a:t>DEFAULT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(‘Colombo’)</a:t>
            </a:r>
            <a:endParaRPr sz="2800">
              <a:latin typeface="Calibri"/>
              <a:cs typeface="Calibri"/>
            </a:endParaRPr>
          </a:p>
          <a:p>
            <a:pPr marL="262255">
              <a:lnSpc>
                <a:spcPct val="100000"/>
              </a:lnSpc>
              <a:spcBef>
                <a:spcPts val="1345"/>
              </a:spcBef>
            </a:pPr>
            <a:r>
              <a:rPr sz="2800" spc="-5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455676"/>
            <a:ext cx="6941820" cy="59070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5844" y="1758823"/>
            <a:ext cx="5564505" cy="38817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latin typeface="Calibri"/>
                <a:cs typeface="Calibri"/>
              </a:rPr>
              <a:t>CREATE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Orders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(</a:t>
            </a:r>
            <a:endParaRPr sz="2800">
              <a:latin typeface="Calibri"/>
              <a:cs typeface="Calibri"/>
            </a:endParaRPr>
          </a:p>
          <a:p>
            <a:pPr marL="335280" marR="5080">
              <a:lnSpc>
                <a:spcPct val="150000"/>
              </a:lnSpc>
            </a:pPr>
            <a:r>
              <a:rPr sz="2800" spc="-15" dirty="0">
                <a:latin typeface="Calibri"/>
                <a:cs typeface="Calibri"/>
              </a:rPr>
              <a:t>OrderID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NOT</a:t>
            </a:r>
            <a:r>
              <a:rPr sz="2800" dirty="0">
                <a:latin typeface="Calibri"/>
                <a:cs typeface="Calibri"/>
              </a:rPr>
              <a:t> NULL,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OrderNumber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NOT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NULL,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OrderDate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65" dirty="0">
                <a:latin typeface="Calibri"/>
                <a:cs typeface="Calibri"/>
              </a:rPr>
              <a:t>DEFAULT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GETDATE()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1848" y="336549"/>
            <a:ext cx="3868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Default</a:t>
            </a:r>
            <a:r>
              <a:rPr spc="-70" dirty="0"/>
              <a:t> </a:t>
            </a:r>
            <a:r>
              <a:rPr spc="-20" dirty="0"/>
              <a:t>Constraint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687194"/>
            <a:ext cx="67691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45" dirty="0">
                <a:latin typeface="Calibri"/>
                <a:cs typeface="Calibri"/>
              </a:rPr>
              <a:t>ALTER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spc="-25" dirty="0">
                <a:latin typeface="Calibri"/>
                <a:cs typeface="Calibri"/>
              </a:rPr>
              <a:t> Persons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spc="-45" dirty="0">
                <a:latin typeface="Calibri"/>
                <a:cs typeface="Calibri"/>
              </a:rPr>
              <a:t>ALTER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COLUMN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City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DEFAULT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‘Colombo’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4162805"/>
            <a:ext cx="55257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45" dirty="0">
                <a:latin typeface="Calibri"/>
                <a:cs typeface="Calibri"/>
              </a:rPr>
              <a:t>ALTER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spc="-25" dirty="0">
                <a:latin typeface="Calibri"/>
                <a:cs typeface="Calibri"/>
              </a:rPr>
              <a:t> Persons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spc="-45" dirty="0">
                <a:latin typeface="Calibri"/>
                <a:cs typeface="Calibri"/>
              </a:rPr>
              <a:t>ALTER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COLUMN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City</a:t>
            </a:r>
            <a:r>
              <a:rPr sz="2800" spc="-15" dirty="0">
                <a:latin typeface="Calibri"/>
                <a:cs typeface="Calibri"/>
              </a:rPr>
              <a:t> DROP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DEFAULT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6508" y="336549"/>
            <a:ext cx="5495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Alter</a:t>
            </a:r>
            <a:r>
              <a:rPr spc="-20" dirty="0"/>
              <a:t> Constraints</a:t>
            </a:r>
            <a:r>
              <a:rPr spc="35" dirty="0"/>
              <a:t> </a:t>
            </a:r>
            <a:r>
              <a:rPr spc="-5" dirty="0"/>
              <a:t>-</a:t>
            </a:r>
            <a:r>
              <a:rPr spc="-20" dirty="0"/>
              <a:t> Default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CHECK</a:t>
            </a:r>
            <a:r>
              <a:rPr spc="-65" dirty="0"/>
              <a:t> </a:t>
            </a:r>
            <a:r>
              <a:rPr spc="-20" dirty="0"/>
              <a:t>Constraints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43840" y="945159"/>
            <a:ext cx="7746365" cy="5403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4511675" indent="-342900">
              <a:lnSpc>
                <a:spcPct val="140100"/>
              </a:lnSpc>
              <a:spcBef>
                <a:spcPts val="100"/>
              </a:spcBef>
            </a:pPr>
            <a:r>
              <a:rPr sz="2800" spc="-45" dirty="0">
                <a:latin typeface="Calibri"/>
                <a:cs typeface="Calibri"/>
              </a:rPr>
              <a:t>CREATE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Persons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</a:t>
            </a:r>
            <a:endParaRPr sz="2800">
              <a:latin typeface="Calibri"/>
              <a:cs typeface="Calibri"/>
            </a:endParaRPr>
          </a:p>
          <a:p>
            <a:pPr marL="914400">
              <a:lnSpc>
                <a:spcPts val="4710"/>
              </a:lnSpc>
              <a:spcBef>
                <a:spcPts val="375"/>
              </a:spcBef>
            </a:pPr>
            <a:r>
              <a:rPr sz="2800" spc="-20" dirty="0">
                <a:latin typeface="Calibri"/>
                <a:cs typeface="Calibri"/>
              </a:rPr>
              <a:t>PersonID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CHECK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(PersonID&gt;0)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PRIMARY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90" dirty="0">
                <a:latin typeface="Calibri"/>
                <a:cs typeface="Calibri"/>
              </a:rPr>
              <a:t>KEY,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LastName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varchar(25)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NOT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NULL,</a:t>
            </a:r>
            <a:endParaRPr sz="2800">
              <a:latin typeface="Calibri"/>
              <a:cs typeface="Calibri"/>
            </a:endParaRPr>
          </a:p>
          <a:p>
            <a:pPr marL="914400">
              <a:lnSpc>
                <a:spcPct val="100000"/>
              </a:lnSpc>
              <a:spcBef>
                <a:spcPts val="960"/>
              </a:spcBef>
            </a:pPr>
            <a:r>
              <a:rPr sz="2800" spc="-15" dirty="0">
                <a:latin typeface="Calibri"/>
                <a:cs typeface="Calibri"/>
              </a:rPr>
              <a:t>FirstName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varchar(15),</a:t>
            </a:r>
            <a:endParaRPr sz="2800">
              <a:latin typeface="Calibri"/>
              <a:cs typeface="Calibri"/>
            </a:endParaRPr>
          </a:p>
          <a:p>
            <a:pPr marL="914400" marR="3224530">
              <a:lnSpc>
                <a:spcPct val="140000"/>
              </a:lnSpc>
            </a:pP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varchar(255), </a:t>
            </a:r>
            <a:r>
              <a:rPr sz="2800" spc="-5" dirty="0">
                <a:latin typeface="Calibri"/>
                <a:cs typeface="Calibri"/>
              </a:rPr>
              <a:t> NIC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varchar(10)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UNIQUE,</a:t>
            </a:r>
            <a:endParaRPr sz="2800">
              <a:latin typeface="Calibri"/>
              <a:cs typeface="Calibri"/>
            </a:endParaRPr>
          </a:p>
          <a:p>
            <a:pPr marL="914400">
              <a:lnSpc>
                <a:spcPct val="100000"/>
              </a:lnSpc>
              <a:spcBef>
                <a:spcPts val="1345"/>
              </a:spcBef>
            </a:pPr>
            <a:r>
              <a:rPr sz="2800" spc="-10" dirty="0">
                <a:latin typeface="Calibri"/>
                <a:cs typeface="Calibri"/>
              </a:rPr>
              <a:t>City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varchar(20)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DEFAULT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(‘Colombo’)</a:t>
            </a:r>
            <a:endParaRPr sz="2800">
              <a:latin typeface="Calibri"/>
              <a:cs typeface="Calibri"/>
            </a:endParaRPr>
          </a:p>
          <a:p>
            <a:pPr marL="342900">
              <a:lnSpc>
                <a:spcPct val="100000"/>
              </a:lnSpc>
              <a:spcBef>
                <a:spcPts val="1345"/>
              </a:spcBef>
            </a:pPr>
            <a:r>
              <a:rPr sz="2800" spc="-5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5026" y="221996"/>
            <a:ext cx="3320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SQL</a:t>
            </a:r>
            <a:r>
              <a:rPr spc="-80" dirty="0"/>
              <a:t> </a:t>
            </a:r>
            <a:r>
              <a:rPr spc="-20" dirty="0"/>
              <a:t>Constraints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070915"/>
            <a:ext cx="8291830" cy="523938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spc="-20" dirty="0">
                <a:latin typeface="Calibri"/>
                <a:cs typeface="Calibri"/>
              </a:rPr>
              <a:t>NOT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NULL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2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Indicate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field cannot </a:t>
            </a:r>
            <a:r>
              <a:rPr sz="2400" spc="-25" dirty="0">
                <a:latin typeface="Calibri"/>
                <a:cs typeface="Calibri"/>
              </a:rPr>
              <a:t>store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NULL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–"/>
            </a:pPr>
            <a:endParaRPr sz="2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dirty="0">
                <a:latin typeface="Calibri"/>
                <a:cs typeface="Calibri"/>
              </a:rPr>
              <a:t>UNIQUE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2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Ensure</a:t>
            </a:r>
            <a:r>
              <a:rPr sz="2400" spc="-5" dirty="0">
                <a:latin typeface="Calibri"/>
                <a:cs typeface="Calibri"/>
              </a:rPr>
              <a:t> that</a:t>
            </a:r>
            <a:r>
              <a:rPr sz="2400" dirty="0">
                <a:latin typeface="Calibri"/>
                <a:cs typeface="Calibri"/>
              </a:rPr>
              <a:t> each</a:t>
            </a:r>
            <a:r>
              <a:rPr sz="2400" spc="-20" dirty="0">
                <a:latin typeface="Calibri"/>
                <a:cs typeface="Calibri"/>
              </a:rPr>
              <a:t> record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field </a:t>
            </a: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unique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 MT"/>
              <a:buChar char="–"/>
            </a:pP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0" dirty="0">
                <a:latin typeface="Calibri"/>
                <a:cs typeface="Calibri"/>
              </a:rPr>
              <a:t>DEFAULT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ts val="2740"/>
              </a:lnSpc>
              <a:spcBef>
                <a:spcPts val="31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Add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default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0" dirty="0">
                <a:latin typeface="Calibri"/>
                <a:cs typeface="Calibri"/>
              </a:rPr>
              <a:t> new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records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specific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ts val="2740"/>
              </a:lnSpc>
            </a:pP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entered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field.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spc="-10" dirty="0">
                <a:latin typeface="Calibri"/>
                <a:cs typeface="Calibri"/>
              </a:rPr>
              <a:t>CHECK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2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Ensure</a:t>
            </a:r>
            <a:r>
              <a:rPr sz="2400" spc="-5" dirty="0">
                <a:latin typeface="Calibri"/>
                <a:cs typeface="Calibri"/>
              </a:rPr>
              <a:t> that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field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meets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specific</a:t>
            </a:r>
            <a:r>
              <a:rPr sz="2400" spc="-10" dirty="0">
                <a:latin typeface="Calibri"/>
                <a:cs typeface="Calibri"/>
              </a:rPr>
              <a:t> condition.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1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limit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spc="-15" dirty="0">
                <a:latin typeface="Calibri"/>
                <a:cs typeface="Calibri"/>
              </a:rPr>
              <a:t>range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placed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219456"/>
            <a:ext cx="6781800" cy="61478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01879"/>
            <a:ext cx="6838950" cy="6351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2505710" indent="-915035">
              <a:lnSpc>
                <a:spcPct val="153600"/>
              </a:lnSpc>
              <a:spcBef>
                <a:spcPts val="100"/>
              </a:spcBef>
            </a:pPr>
            <a:r>
              <a:rPr sz="2800" spc="-45" dirty="0">
                <a:latin typeface="Calibri"/>
                <a:cs typeface="Calibri"/>
              </a:rPr>
              <a:t>CREATE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Persons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PersonID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NOT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NULL,</a:t>
            </a:r>
            <a:endParaRPr sz="2800">
              <a:latin typeface="Calibri"/>
              <a:cs typeface="Calibri"/>
            </a:endParaRPr>
          </a:p>
          <a:p>
            <a:pPr marL="927100" marR="915669">
              <a:lnSpc>
                <a:spcPct val="153600"/>
              </a:lnSpc>
            </a:pPr>
            <a:r>
              <a:rPr sz="2800" spc="-10" dirty="0">
                <a:latin typeface="Calibri"/>
                <a:cs typeface="Calibri"/>
              </a:rPr>
              <a:t>LastName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varchar(255)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NOT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NULL,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FirstName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varchar(255),</a:t>
            </a:r>
            <a:endParaRPr sz="2800">
              <a:latin typeface="Calibri"/>
              <a:cs typeface="Calibri"/>
            </a:endParaRPr>
          </a:p>
          <a:p>
            <a:pPr marL="927100" marR="2747645">
              <a:lnSpc>
                <a:spcPct val="153600"/>
              </a:lnSpc>
            </a:pP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varchar(255),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City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varchar(255),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805"/>
              </a:spcBef>
            </a:pPr>
            <a:r>
              <a:rPr sz="2800" spc="-10" dirty="0">
                <a:latin typeface="Calibri"/>
                <a:cs typeface="Calibri"/>
              </a:rPr>
              <a:t>CONSTRAINT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pk_PersonID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PRIMARY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KEY</a:t>
            </a:r>
            <a:endParaRPr sz="28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(PersonID),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800"/>
              </a:spcBef>
            </a:pPr>
            <a:r>
              <a:rPr sz="2800" b="1" spc="-15" dirty="0">
                <a:latin typeface="Calibri"/>
                <a:cs typeface="Calibri"/>
              </a:rPr>
              <a:t>CONSTRAINT</a:t>
            </a:r>
            <a:r>
              <a:rPr sz="2800" b="1" spc="5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chk_Person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CHECK</a:t>
            </a:r>
            <a:endParaRPr sz="28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1800"/>
              </a:spcBef>
            </a:pPr>
            <a:r>
              <a:rPr sz="2800" spc="-20" dirty="0">
                <a:latin typeface="Calibri"/>
                <a:cs typeface="Calibri"/>
              </a:rPr>
              <a:t>(PersonID&gt;0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City=‘Colombo'))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381000"/>
            <a:ext cx="6333744" cy="58994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58594"/>
            <a:ext cx="6104890" cy="4646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45" dirty="0">
                <a:latin typeface="Calibri"/>
                <a:cs typeface="Calibri"/>
              </a:rPr>
              <a:t>ALTER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spc="-25" dirty="0">
                <a:latin typeface="Calibri"/>
                <a:cs typeface="Calibri"/>
              </a:rPr>
              <a:t> Persons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ADD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COLUMN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Age </a:t>
            </a:r>
            <a:r>
              <a:rPr sz="2800" spc="-15" dirty="0">
                <a:latin typeface="Calibri"/>
                <a:cs typeface="Calibri"/>
              </a:rPr>
              <a:t>int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CHECK </a:t>
            </a:r>
            <a:r>
              <a:rPr sz="2800" spc="-5" dirty="0">
                <a:latin typeface="Calibri"/>
                <a:cs typeface="Calibri"/>
              </a:rPr>
              <a:t>(Age&gt;=18)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45" dirty="0">
                <a:latin typeface="Calibri"/>
                <a:cs typeface="Calibri"/>
              </a:rPr>
              <a:t>ALTER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spc="-25" dirty="0">
                <a:latin typeface="Calibri"/>
                <a:cs typeface="Calibri"/>
              </a:rPr>
              <a:t> Persons</a:t>
            </a:r>
            <a:endParaRPr sz="2800">
              <a:latin typeface="Calibri"/>
              <a:cs typeface="Calibri"/>
            </a:endParaRPr>
          </a:p>
          <a:p>
            <a:pPr marL="927100" marR="353695" indent="-572135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ADD </a:t>
            </a:r>
            <a:r>
              <a:rPr sz="2800" spc="-10" dirty="0">
                <a:latin typeface="Calibri"/>
                <a:cs typeface="Calibri"/>
              </a:rPr>
              <a:t>CONSTRAINT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chk_Person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CHECK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(Age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&gt;=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18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City</a:t>
            </a:r>
            <a:r>
              <a:rPr sz="2800" spc="-5" dirty="0">
                <a:latin typeface="Calibri"/>
                <a:cs typeface="Calibri"/>
              </a:rPr>
              <a:t> 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‘Colombo')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45" dirty="0">
                <a:latin typeface="Calibri"/>
                <a:cs typeface="Calibri"/>
              </a:rPr>
              <a:t>ALTER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spc="-25" dirty="0">
                <a:latin typeface="Calibri"/>
                <a:cs typeface="Calibri"/>
              </a:rPr>
              <a:t> Persons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DROP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CONSTRAINT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chk_Person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34336" y="336549"/>
            <a:ext cx="51974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Alter</a:t>
            </a:r>
            <a:r>
              <a:rPr spc="-25" dirty="0"/>
              <a:t> </a:t>
            </a:r>
            <a:r>
              <a:rPr spc="-20" dirty="0"/>
              <a:t>Constraints</a:t>
            </a:r>
            <a:r>
              <a:rPr spc="30" dirty="0"/>
              <a:t> </a:t>
            </a:r>
            <a:r>
              <a:rPr spc="-5" dirty="0"/>
              <a:t>-</a:t>
            </a:r>
            <a:r>
              <a:rPr spc="-25" dirty="0"/>
              <a:t> </a:t>
            </a:r>
            <a:r>
              <a:rPr spc="-10" dirty="0"/>
              <a:t>Check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498" y="2681173"/>
            <a:ext cx="3611879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/>
              <a:t>Thank</a:t>
            </a:r>
            <a:r>
              <a:rPr sz="6600" spc="-105" dirty="0"/>
              <a:t> </a:t>
            </a:r>
            <a:r>
              <a:rPr sz="6600" spc="-180" dirty="0"/>
              <a:t>You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7720330" y="6471615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34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126" y="192150"/>
            <a:ext cx="3320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SQL</a:t>
            </a:r>
            <a:r>
              <a:rPr spc="-80" dirty="0"/>
              <a:t> </a:t>
            </a:r>
            <a:r>
              <a:rPr spc="-20" dirty="0"/>
              <a:t>Constraints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140186"/>
            <a:ext cx="8202295" cy="452374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spc="-10" dirty="0">
                <a:latin typeface="Calibri"/>
                <a:cs typeface="Calibri"/>
              </a:rPr>
              <a:t>PRIMARY</a:t>
            </a:r>
            <a:r>
              <a:rPr sz="2600" b="1" spc="-6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KEY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21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combination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NOT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NULL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UNIQUE.</a:t>
            </a:r>
            <a:endParaRPr sz="2400">
              <a:latin typeface="Calibri"/>
              <a:cs typeface="Calibri"/>
            </a:endParaRPr>
          </a:p>
          <a:p>
            <a:pPr marL="756285" marR="401320" lvl="1" indent="-2870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Ensures that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field (or </a:t>
            </a:r>
            <a:r>
              <a:rPr sz="2400" spc="-10" dirty="0">
                <a:latin typeface="Calibri"/>
                <a:cs typeface="Calibri"/>
              </a:rPr>
              <a:t>combination </a:t>
            </a:r>
            <a:r>
              <a:rPr sz="2400" spc="-5" dirty="0">
                <a:latin typeface="Calibri"/>
                <a:cs typeface="Calibri"/>
              </a:rPr>
              <a:t>fields) has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unique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identity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5" dirty="0">
                <a:latin typeface="Calibri"/>
                <a:cs typeface="Calibri"/>
              </a:rPr>
              <a:t>helps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find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particular </a:t>
            </a:r>
            <a:r>
              <a:rPr sz="2400" spc="-20" dirty="0">
                <a:latin typeface="Calibri"/>
                <a:cs typeface="Calibri"/>
              </a:rPr>
              <a:t>record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10" dirty="0">
                <a:latin typeface="Calibri"/>
                <a:cs typeface="Calibri"/>
              </a:rPr>
              <a:t>table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easily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quickly.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spc="-5" dirty="0">
                <a:latin typeface="Calibri"/>
                <a:cs typeface="Calibri"/>
              </a:rPr>
              <a:t>FOREIGN</a:t>
            </a:r>
            <a:r>
              <a:rPr sz="2600" b="1" spc="-6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KEY</a:t>
            </a:r>
            <a:endParaRPr sz="26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120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Ensure</a:t>
            </a:r>
            <a:r>
              <a:rPr sz="2400" dirty="0">
                <a:latin typeface="Calibri"/>
                <a:cs typeface="Calibri"/>
              </a:rPr>
              <a:t> the </a:t>
            </a:r>
            <a:r>
              <a:rPr sz="2400" spc="-20" dirty="0">
                <a:latin typeface="Calibri"/>
                <a:cs typeface="Calibri"/>
              </a:rPr>
              <a:t>referential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integrity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one table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match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 </a:t>
            </a:r>
            <a:r>
              <a:rPr sz="2400" dirty="0">
                <a:latin typeface="Calibri"/>
                <a:cs typeface="Calibri"/>
              </a:rPr>
              <a:t>in another</a:t>
            </a:r>
            <a:r>
              <a:rPr sz="2400" spc="-5" dirty="0">
                <a:latin typeface="Calibri"/>
                <a:cs typeface="Calibri"/>
              </a:rPr>
              <a:t> table.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8750" y="331978"/>
            <a:ext cx="38373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NULL</a:t>
            </a:r>
            <a:r>
              <a:rPr sz="3600" spc="-50" dirty="0"/>
              <a:t> </a:t>
            </a:r>
            <a:r>
              <a:rPr sz="3600" spc="-40" dirty="0"/>
              <a:t>Value</a:t>
            </a:r>
            <a:r>
              <a:rPr sz="3600" spc="-45" dirty="0"/>
              <a:t> </a:t>
            </a:r>
            <a:r>
              <a:rPr sz="3600" spc="-5" dirty="0"/>
              <a:t>Concept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83233"/>
            <a:ext cx="8067040" cy="4173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When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variable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has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5" dirty="0">
                <a:latin typeface="Calibri"/>
                <a:cs typeface="Calibri"/>
              </a:rPr>
              <a:t> value,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 </a:t>
            </a:r>
            <a:r>
              <a:rPr sz="2600" spc="-10" dirty="0">
                <a:latin typeface="Calibri"/>
                <a:cs typeface="Calibri"/>
              </a:rPr>
              <a:t>considered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null.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buFont typeface="Arial MT"/>
              <a:buChar char="•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Having</a:t>
            </a:r>
            <a:r>
              <a:rPr sz="2600" dirty="0">
                <a:latin typeface="Calibri"/>
                <a:cs typeface="Calibri"/>
              </a:rPr>
              <a:t> 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null</a:t>
            </a:r>
            <a:r>
              <a:rPr sz="2600" spc="-10" dirty="0">
                <a:latin typeface="Calibri"/>
                <a:cs typeface="Calibri"/>
              </a:rPr>
              <a:t> value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20" dirty="0">
                <a:latin typeface="Calibri"/>
                <a:cs typeface="Calibri"/>
              </a:rPr>
              <a:t>different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having</a:t>
            </a:r>
            <a:r>
              <a:rPr sz="2600" dirty="0">
                <a:latin typeface="Calibri"/>
                <a:cs typeface="Calibri"/>
              </a:rPr>
              <a:t> a </a:t>
            </a:r>
            <a:r>
              <a:rPr sz="2600" spc="-10" dirty="0">
                <a:latin typeface="Calibri"/>
                <a:cs typeface="Calibri"/>
              </a:rPr>
              <a:t>value</a:t>
            </a:r>
            <a:r>
              <a:rPr sz="2600" spc="-5" dirty="0">
                <a:latin typeface="Calibri"/>
                <a:cs typeface="Calibri"/>
              </a:rPr>
              <a:t> of </a:t>
            </a:r>
            <a:r>
              <a:rPr sz="2600" dirty="0">
                <a:latin typeface="Calibri"/>
                <a:cs typeface="Calibri"/>
              </a:rPr>
              <a:t>0.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238125" marR="5080" indent="-22606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Setting </a:t>
            </a:r>
            <a:r>
              <a:rPr sz="2600" dirty="0">
                <a:latin typeface="Calibri"/>
                <a:cs typeface="Calibri"/>
              </a:rPr>
              <a:t>a Null </a:t>
            </a:r>
            <a:r>
              <a:rPr sz="2600" spc="-10" dirty="0">
                <a:latin typeface="Calibri"/>
                <a:cs typeface="Calibri"/>
              </a:rPr>
              <a:t>value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appropriate </a:t>
            </a:r>
            <a:r>
              <a:rPr sz="2600" dirty="0">
                <a:latin typeface="Calibri"/>
                <a:cs typeface="Calibri"/>
              </a:rPr>
              <a:t>when the actual </a:t>
            </a:r>
            <a:r>
              <a:rPr sz="2600" spc="-10" dirty="0">
                <a:latin typeface="Calibri"/>
                <a:cs typeface="Calibri"/>
              </a:rPr>
              <a:t>value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unknown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value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meaningless.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238125" marR="237490" indent="-226060">
              <a:lnSpc>
                <a:spcPct val="100000"/>
              </a:lnSpc>
              <a:buFont typeface="Arial MT"/>
              <a:buChar char="•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When a </a:t>
            </a:r>
            <a:r>
              <a:rPr sz="2600" spc="-10" dirty="0">
                <a:latin typeface="Calibri"/>
                <a:cs typeface="Calibri"/>
              </a:rPr>
              <a:t>column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defined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25" dirty="0">
                <a:latin typeface="Calibri"/>
                <a:cs typeface="Calibri"/>
              </a:rPr>
              <a:t>NOT </a:t>
            </a:r>
            <a:r>
              <a:rPr sz="2600" dirty="0">
                <a:latin typeface="Calibri"/>
                <a:cs typeface="Calibri"/>
              </a:rPr>
              <a:t>NULL then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dirty="0">
                <a:latin typeface="Calibri"/>
                <a:cs typeface="Calibri"/>
              </a:rPr>
              <a:t>is a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mandatory </a:t>
            </a:r>
            <a:r>
              <a:rPr sz="2600" spc="-10" dirty="0">
                <a:latin typeface="Calibri"/>
                <a:cs typeface="Calibri"/>
              </a:rPr>
              <a:t>column. </a:t>
            </a:r>
            <a:r>
              <a:rPr sz="2600" dirty="0">
                <a:latin typeface="Calibri"/>
                <a:cs typeface="Calibri"/>
              </a:rPr>
              <a:t>User is </a:t>
            </a:r>
            <a:r>
              <a:rPr sz="2600" spc="-20" dirty="0">
                <a:latin typeface="Calibri"/>
                <a:cs typeface="Calibri"/>
              </a:rPr>
              <a:t>forced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enter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spc="-10" dirty="0">
                <a:latin typeface="Calibri"/>
                <a:cs typeface="Calibri"/>
              </a:rPr>
              <a:t>into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column.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5929" y="306070"/>
            <a:ext cx="324104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dirty="0"/>
              <a:t>SQL</a:t>
            </a:r>
            <a:r>
              <a:rPr sz="3900" spc="-70" dirty="0"/>
              <a:t> </a:t>
            </a:r>
            <a:r>
              <a:rPr sz="3900" spc="-20" dirty="0"/>
              <a:t>Constraints</a:t>
            </a:r>
            <a:endParaRPr sz="39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425194" y="1255361"/>
            <a:ext cx="5057775" cy="5020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72310" indent="74295">
              <a:lnSpc>
                <a:spcPct val="140100"/>
              </a:lnSpc>
              <a:spcBef>
                <a:spcPts val="100"/>
              </a:spcBef>
            </a:pPr>
            <a:r>
              <a:rPr sz="2600" spc="-40" dirty="0">
                <a:latin typeface="Calibri"/>
                <a:cs typeface="Calibri"/>
              </a:rPr>
              <a:t>CREATE TABLE </a:t>
            </a:r>
            <a:r>
              <a:rPr sz="2600" spc="-15" dirty="0">
                <a:latin typeface="Calibri"/>
                <a:cs typeface="Calibri"/>
              </a:rPr>
              <a:t>Persons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</a:t>
            </a:r>
            <a:endParaRPr sz="2600">
              <a:latin typeface="Calibri"/>
              <a:cs typeface="Calibri"/>
            </a:endParaRPr>
          </a:p>
          <a:p>
            <a:pPr marL="571500" indent="74295">
              <a:lnSpc>
                <a:spcPct val="140000"/>
              </a:lnSpc>
            </a:pPr>
            <a:r>
              <a:rPr sz="2600" spc="-15" dirty="0">
                <a:latin typeface="Calibri"/>
                <a:cs typeface="Calibri"/>
              </a:rPr>
              <a:t>PersonID </a:t>
            </a:r>
            <a:r>
              <a:rPr sz="2600" spc="-10" dirty="0">
                <a:latin typeface="Calibri"/>
                <a:cs typeface="Calibri"/>
              </a:rPr>
              <a:t>int </a:t>
            </a:r>
            <a:r>
              <a:rPr sz="2600" b="1" spc="-10" dirty="0">
                <a:latin typeface="Calibri"/>
                <a:cs typeface="Calibri"/>
              </a:rPr>
              <a:t>PRIMARY </a:t>
            </a:r>
            <a:r>
              <a:rPr sz="2600" b="1" spc="5" dirty="0">
                <a:latin typeface="Calibri"/>
                <a:cs typeface="Calibri"/>
              </a:rPr>
              <a:t>KEY</a:t>
            </a:r>
            <a:r>
              <a:rPr sz="2600" spc="5" dirty="0">
                <a:latin typeface="Calibri"/>
                <a:cs typeface="Calibri"/>
              </a:rPr>
              <a:t>, 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LastName </a:t>
            </a:r>
            <a:r>
              <a:rPr sz="2600" spc="-10" dirty="0">
                <a:latin typeface="Calibri"/>
                <a:cs typeface="Calibri"/>
              </a:rPr>
              <a:t>varchar(25) </a:t>
            </a:r>
            <a:r>
              <a:rPr sz="2600" b="1" spc="-20" dirty="0">
                <a:latin typeface="Calibri"/>
                <a:cs typeface="Calibri"/>
              </a:rPr>
              <a:t>NOT </a:t>
            </a:r>
            <a:r>
              <a:rPr sz="2600" b="1" dirty="0">
                <a:latin typeface="Calibri"/>
                <a:cs typeface="Calibri"/>
              </a:rPr>
              <a:t>NULL</a:t>
            </a:r>
            <a:r>
              <a:rPr sz="2600" dirty="0">
                <a:latin typeface="Calibri"/>
                <a:cs typeface="Calibri"/>
              </a:rPr>
              <a:t>, </a:t>
            </a:r>
            <a:r>
              <a:rPr sz="2600" spc="-5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FirstName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varchar(15),</a:t>
            </a:r>
            <a:endParaRPr sz="2600">
              <a:latin typeface="Calibri"/>
              <a:cs typeface="Calibri"/>
            </a:endParaRPr>
          </a:p>
          <a:p>
            <a:pPr marL="571500" marR="1110615">
              <a:lnSpc>
                <a:spcPct val="140000"/>
              </a:lnSpc>
              <a:spcBef>
                <a:spcPts val="5"/>
              </a:spcBef>
            </a:pPr>
            <a:r>
              <a:rPr sz="2600" spc="-5" dirty="0">
                <a:latin typeface="Calibri"/>
                <a:cs typeface="Calibri"/>
              </a:rPr>
              <a:t>Address </a:t>
            </a:r>
            <a:r>
              <a:rPr sz="2600" spc="-10" dirty="0">
                <a:latin typeface="Calibri"/>
                <a:cs typeface="Calibri"/>
              </a:rPr>
              <a:t>varchar(255),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NIC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varchar(10)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UNIQUE</a:t>
            </a:r>
            <a:r>
              <a:rPr sz="2600" dirty="0">
                <a:latin typeface="Calibri"/>
                <a:cs typeface="Calibri"/>
              </a:rPr>
              <a:t>,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City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varchar(25)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45"/>
              </a:spcBef>
            </a:pPr>
            <a:r>
              <a:rPr sz="2600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76198"/>
            <a:ext cx="7620000" cy="66903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89331"/>
            <a:ext cx="5487035" cy="612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045970" indent="74295">
              <a:lnSpc>
                <a:spcPct val="140000"/>
              </a:lnSpc>
              <a:spcBef>
                <a:spcPts val="100"/>
              </a:spcBef>
            </a:pPr>
            <a:r>
              <a:rPr sz="2600" spc="-40" dirty="0">
                <a:latin typeface="Calibri"/>
                <a:cs typeface="Calibri"/>
              </a:rPr>
              <a:t>CREATE TABLE </a:t>
            </a:r>
            <a:r>
              <a:rPr sz="2600" spc="-20" dirty="0">
                <a:latin typeface="Calibri"/>
                <a:cs typeface="Calibri"/>
              </a:rPr>
              <a:t>Persons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</a:t>
            </a:r>
            <a:endParaRPr sz="2600">
              <a:latin typeface="Calibri"/>
              <a:cs typeface="Calibri"/>
            </a:endParaRPr>
          </a:p>
          <a:p>
            <a:pPr marL="1001394">
              <a:lnSpc>
                <a:spcPct val="100000"/>
              </a:lnSpc>
              <a:spcBef>
                <a:spcPts val="1245"/>
              </a:spcBef>
            </a:pPr>
            <a:r>
              <a:rPr sz="2600" spc="-15" dirty="0">
                <a:latin typeface="Calibri"/>
                <a:cs typeface="Calibri"/>
              </a:rPr>
              <a:t>PersonID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int,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ct val="140000"/>
              </a:lnSpc>
              <a:spcBef>
                <a:spcPts val="5"/>
              </a:spcBef>
            </a:pPr>
            <a:r>
              <a:rPr sz="2600" spc="-5" dirty="0">
                <a:latin typeface="Calibri"/>
                <a:cs typeface="Calibri"/>
              </a:rPr>
              <a:t>LastName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varchar(25)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NOT</a:t>
            </a:r>
            <a:r>
              <a:rPr sz="2600" b="1" spc="-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NULL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FirstName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varchar(15),</a:t>
            </a:r>
            <a:endParaRPr sz="2600">
              <a:latin typeface="Calibri"/>
              <a:cs typeface="Calibri"/>
            </a:endParaRPr>
          </a:p>
          <a:p>
            <a:pPr marL="927100" marR="1619250">
              <a:lnSpc>
                <a:spcPct val="140000"/>
              </a:lnSpc>
            </a:pPr>
            <a:r>
              <a:rPr sz="2600" spc="-5" dirty="0">
                <a:latin typeface="Calibri"/>
                <a:cs typeface="Calibri"/>
              </a:rPr>
              <a:t>Address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varchar(255),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NIC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varchar(10),</a:t>
            </a:r>
            <a:endParaRPr sz="2600">
              <a:latin typeface="Calibri"/>
              <a:cs typeface="Calibri"/>
            </a:endParaRPr>
          </a:p>
          <a:p>
            <a:pPr marL="927100" marR="1115060">
              <a:lnSpc>
                <a:spcPct val="140000"/>
              </a:lnSpc>
              <a:spcBef>
                <a:spcPts val="5"/>
              </a:spcBef>
            </a:pPr>
            <a:r>
              <a:rPr sz="2600" spc="-5" dirty="0">
                <a:latin typeface="Calibri"/>
                <a:cs typeface="Calibri"/>
              </a:rPr>
              <a:t>City</a:t>
            </a:r>
            <a:r>
              <a:rPr sz="2600" spc="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varchar(25)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PRIMARY </a:t>
            </a:r>
            <a:r>
              <a:rPr sz="2600" b="1" dirty="0">
                <a:latin typeface="Calibri"/>
                <a:cs typeface="Calibri"/>
              </a:rPr>
              <a:t>KEY </a:t>
            </a:r>
            <a:r>
              <a:rPr sz="2600" spc="-15" dirty="0">
                <a:latin typeface="Calibri"/>
                <a:cs typeface="Calibri"/>
              </a:rPr>
              <a:t>(PersonID),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UNIQUE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(NIC)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600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944" y="76200"/>
            <a:ext cx="7610856" cy="6629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971</Words>
  <Application>Microsoft Office PowerPoint</Application>
  <PresentationFormat>On-screen Show (4:3)</PresentationFormat>
  <Paragraphs>205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 MT</vt:lpstr>
      <vt:lpstr>Calibri</vt:lpstr>
      <vt:lpstr>Office Theme</vt:lpstr>
      <vt:lpstr>Databases</vt:lpstr>
      <vt:lpstr>SQL Constraints</vt:lpstr>
      <vt:lpstr>SQL Constraints</vt:lpstr>
      <vt:lpstr>SQL Constraints</vt:lpstr>
      <vt:lpstr>NULL Value Concept</vt:lpstr>
      <vt:lpstr>SQL Constraints</vt:lpstr>
      <vt:lpstr>PowerPoint Presentation</vt:lpstr>
      <vt:lpstr>PowerPoint Presentation</vt:lpstr>
      <vt:lpstr>PowerPoint Presentation</vt:lpstr>
      <vt:lpstr>Alter Constraints - NOT NULL</vt:lpstr>
      <vt:lpstr>Alter Constraints - PK</vt:lpstr>
      <vt:lpstr>Giving Constraint Names</vt:lpstr>
      <vt:lpstr>PowerPoint Presentation</vt:lpstr>
      <vt:lpstr>Alter Constraints - Unique</vt:lpstr>
      <vt:lpstr>Alter Constraints - PK</vt:lpstr>
      <vt:lpstr>Composite Primary Key</vt:lpstr>
      <vt:lpstr>PowerPoint Presentation</vt:lpstr>
      <vt:lpstr>Composite Primary Key</vt:lpstr>
      <vt:lpstr>PowerPoint Presentation</vt:lpstr>
      <vt:lpstr>FOREIGN KEY</vt:lpstr>
      <vt:lpstr>PowerPoint Presentation</vt:lpstr>
      <vt:lpstr>FOREIGN KEY</vt:lpstr>
      <vt:lpstr>PowerPoint Presentation</vt:lpstr>
      <vt:lpstr>Alter Constraints - FK</vt:lpstr>
      <vt:lpstr>Default Constraint</vt:lpstr>
      <vt:lpstr>PowerPoint Presentation</vt:lpstr>
      <vt:lpstr>Default Constraint</vt:lpstr>
      <vt:lpstr>Alter Constraints - Default</vt:lpstr>
      <vt:lpstr>CHECK Constraints</vt:lpstr>
      <vt:lpstr>PowerPoint Presentation</vt:lpstr>
      <vt:lpstr>PowerPoint Presentation</vt:lpstr>
      <vt:lpstr>PowerPoint Presentation</vt:lpstr>
      <vt:lpstr>Alter Constraints - Check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Structured Query Language</dc:title>
  <dc:creator>Lab01</dc:creator>
  <cp:lastModifiedBy>Saravanabavan Nasiketha</cp:lastModifiedBy>
  <cp:revision>2</cp:revision>
  <dcterms:created xsi:type="dcterms:W3CDTF">2023-11-22T16:19:53Z</dcterms:created>
  <dcterms:modified xsi:type="dcterms:W3CDTF">2023-11-22T16:24:15Z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2023-11-22T00:00:00Z</vt:filetime>
  </property>
</Properties>
</file>