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516" r:id="rId3"/>
    <p:sldId id="527" r:id="rId4"/>
    <p:sldId id="528" r:id="rId5"/>
    <p:sldId id="541" r:id="rId6"/>
    <p:sldId id="529" r:id="rId7"/>
    <p:sldId id="536" r:id="rId8"/>
    <p:sldId id="537" r:id="rId9"/>
    <p:sldId id="538" r:id="rId10"/>
    <p:sldId id="539" r:id="rId11"/>
    <p:sldId id="540" r:id="rId12"/>
    <p:sldId id="542" r:id="rId13"/>
    <p:sldId id="5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B0E"/>
    <a:srgbClr val="00143D"/>
    <a:srgbClr val="0039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485" autoAdjust="0"/>
    <p:restoredTop sz="92747" autoAdjust="0"/>
  </p:normalViewPr>
  <p:slideViewPr>
    <p:cSldViewPr snapToGrid="0" snapToObjects="1">
      <p:cViewPr varScale="1">
        <p:scale>
          <a:sx n="104" d="100"/>
          <a:sy n="104" d="100"/>
        </p:scale>
        <p:origin x="216" y="3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F5F1E-9599-9F49-AFA6-AC0ECA45FECF}"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BD50F-406B-AC4F-A4B2-259D8DE71AFF}" type="slidenum">
              <a:rPr lang="en-US" smtClean="0"/>
              <a:t>‹#›</a:t>
            </a:fld>
            <a:endParaRPr lang="en-US"/>
          </a:p>
        </p:txBody>
      </p:sp>
    </p:spTree>
    <p:extLst>
      <p:ext uri="{BB962C8B-B14F-4D97-AF65-F5344CB8AC3E}">
        <p14:creationId xmlns:p14="http://schemas.microsoft.com/office/powerpoint/2010/main" val="163356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77620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1463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4394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9856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1268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4205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684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04586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10/5/23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5159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7499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7073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10/5/23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a:p>
        </p:txBody>
      </p:sp>
    </p:spTree>
    <p:extLst>
      <p:ext uri="{BB962C8B-B14F-4D97-AF65-F5344CB8AC3E}">
        <p14:creationId xmlns:p14="http://schemas.microsoft.com/office/powerpoint/2010/main" val="204958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5719" y="1566879"/>
            <a:ext cx="5722959" cy="371759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dirty="0">
                <a:latin typeface="Helvetica" pitchFamily="2" charset="0"/>
                <a:ea typeface="Verdana" panose="020B0604030504040204" pitchFamily="34" charset="0"/>
                <a:cs typeface="Verdana" panose="020B0604030504040204" pitchFamily="34" charset="0"/>
              </a:rPr>
              <a:t>PUSL2024</a:t>
            </a:r>
          </a:p>
          <a:p>
            <a:pPr algn="ctr">
              <a:lnSpc>
                <a:spcPct val="90000"/>
              </a:lnSpc>
              <a:spcBef>
                <a:spcPct val="0"/>
              </a:spcBef>
              <a:spcAft>
                <a:spcPts val="600"/>
              </a:spcAft>
            </a:pPr>
            <a:r>
              <a:rPr lang="en-US" sz="4000" b="1" dirty="0">
                <a:latin typeface="Helvetica" pitchFamily="2" charset="0"/>
                <a:ea typeface="Verdana" panose="020B0604030504040204" pitchFamily="34" charset="0"/>
                <a:cs typeface="Verdana" panose="020B0604030504040204" pitchFamily="34" charset="0"/>
              </a:rPr>
              <a:t>Software Engineering 02</a:t>
            </a:r>
          </a:p>
          <a:p>
            <a:pPr algn="ctr">
              <a:lnSpc>
                <a:spcPct val="90000"/>
              </a:lnSpc>
              <a:spcBef>
                <a:spcPct val="0"/>
              </a:spcBef>
              <a:spcAft>
                <a:spcPts val="600"/>
              </a:spcAft>
            </a:pPr>
            <a:endParaRPr lang="en-US" sz="4000" b="1" kern="1200" dirty="0">
              <a:latin typeface="Helvetica" pitchFamily="2" charset="0"/>
              <a:ea typeface="Verdana" panose="020B0604030504040204" pitchFamily="34" charset="0"/>
              <a:cs typeface="Verdana" panose="020B0604030504040204" pitchFamily="34" charset="0"/>
            </a:endParaRPr>
          </a:p>
          <a:p>
            <a:pPr algn="ctr">
              <a:lnSpc>
                <a:spcPct val="90000"/>
              </a:lnSpc>
              <a:spcBef>
                <a:spcPct val="0"/>
              </a:spcBef>
              <a:spcAft>
                <a:spcPts val="600"/>
              </a:spcAft>
            </a:pPr>
            <a:r>
              <a:rPr lang="en-US" sz="3200" b="1" dirty="0">
                <a:latin typeface="Helvetica" pitchFamily="2" charset="0"/>
                <a:ea typeface="Verdana" panose="020B0604030504040204" pitchFamily="34" charset="0"/>
                <a:cs typeface="Verdana" panose="020B0604030504040204" pitchFamily="34" charset="0"/>
              </a:rPr>
              <a:t>Plymouth Batch 11</a:t>
            </a:r>
            <a:endParaRPr lang="en-US" sz="3200" b="1" kern="1200" dirty="0">
              <a:latin typeface="Helvetica" pitchFamily="2" charset="0"/>
              <a:ea typeface="Verdana" panose="020B0604030504040204" pitchFamily="34" charset="0"/>
              <a:cs typeface="Verdana" panose="020B0604030504040204" pitchFamily="34" charset="0"/>
            </a:endParaRPr>
          </a:p>
          <a:p>
            <a:pPr>
              <a:lnSpc>
                <a:spcPct val="90000"/>
              </a:lnSpc>
              <a:spcBef>
                <a:spcPct val="0"/>
              </a:spcBef>
              <a:spcAft>
                <a:spcPts val="600"/>
              </a:spcAft>
            </a:pPr>
            <a:endParaRPr lang="en-US" sz="3600" b="1" kern="1200" dirty="0">
              <a:ea typeface="+mj-ea"/>
              <a:cs typeface="+mj-cs"/>
            </a:endParaRPr>
          </a:p>
        </p:txBody>
      </p:sp>
      <p:pic>
        <p:nvPicPr>
          <p:cNvPr id="4" name="Picture 3" descr="Logo, company name&#10;&#10;Description automatically generated">
            <a:extLst>
              <a:ext uri="{FF2B5EF4-FFF2-40B4-BE49-F238E27FC236}">
                <a16:creationId xmlns:a16="http://schemas.microsoft.com/office/drawing/2014/main" id="{FD19C000-618F-3D46-A507-FD1D2983F37B}"/>
              </a:ext>
            </a:extLst>
          </p:cNvPr>
          <p:cNvPicPr>
            <a:picLocks noChangeAspect="1"/>
          </p:cNvPicPr>
          <p:nvPr/>
        </p:nvPicPr>
        <p:blipFill>
          <a:blip r:embed="rId2"/>
          <a:stretch>
            <a:fillRect/>
          </a:stretch>
        </p:blipFill>
        <p:spPr>
          <a:xfrm>
            <a:off x="505719" y="5772059"/>
            <a:ext cx="1567498" cy="870832"/>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222813" y="5715727"/>
            <a:ext cx="1747922" cy="784062"/>
          </a:xfrm>
          <a:prstGeom prst="rect">
            <a:avLst/>
          </a:prstGeom>
        </p:spPr>
      </p:pic>
      <p:sp>
        <p:nvSpPr>
          <p:cNvPr id="9" name="TextBox 8">
            <a:extLst>
              <a:ext uri="{FF2B5EF4-FFF2-40B4-BE49-F238E27FC236}">
                <a16:creationId xmlns:a16="http://schemas.microsoft.com/office/drawing/2014/main" id="{CD0A6ABE-6906-40EB-BA54-FAE5FE35C6E3}"/>
              </a:ext>
            </a:extLst>
          </p:cNvPr>
          <p:cNvSpPr txBox="1"/>
          <p:nvPr/>
        </p:nvSpPr>
        <p:spPr>
          <a:xfrm>
            <a:off x="4839832" y="2086848"/>
            <a:ext cx="6968877" cy="2985433"/>
          </a:xfrm>
          <a:prstGeom prst="rect">
            <a:avLst/>
          </a:prstGeom>
          <a:noFill/>
        </p:spPr>
        <p:txBody>
          <a:bodyPr wrap="square">
            <a:spAutoFit/>
          </a:bodyPr>
          <a:lstStyle/>
          <a:p>
            <a:pPr algn="ctr"/>
            <a:r>
              <a:rPr lang="en-US" sz="2400" b="1" dirty="0"/>
              <a:t>	Pramudya Thilakaratne	  pramudya.h@nsbm.ac.lk</a:t>
            </a:r>
          </a:p>
          <a:p>
            <a:pPr algn="ctr"/>
            <a:r>
              <a:rPr lang="en-US" sz="2400" b="1" dirty="0"/>
              <a:t>Head of the Department</a:t>
            </a:r>
          </a:p>
          <a:p>
            <a:pPr algn="ctr"/>
            <a:r>
              <a:rPr lang="en-US" sz="2400" b="1" dirty="0"/>
              <a:t>Department of Data Science </a:t>
            </a:r>
          </a:p>
          <a:p>
            <a:pPr algn="ctr"/>
            <a:r>
              <a:rPr lang="en-US" sz="2400" b="1" dirty="0"/>
              <a:t>Faculty of Computing</a:t>
            </a:r>
          </a:p>
          <a:p>
            <a:pPr algn="ctr"/>
            <a:r>
              <a:rPr lang="en-US" sz="2400" b="1" dirty="0"/>
              <a:t>NSBM Green University</a:t>
            </a:r>
          </a:p>
          <a:p>
            <a:pPr algn="ctr"/>
            <a:endParaRPr lang="en-US" sz="2400" b="1" dirty="0"/>
          </a:p>
          <a:p>
            <a:pPr algn="ctr"/>
            <a:r>
              <a:rPr lang="en-US" sz="2000" b="1" dirty="0"/>
              <a:t>Lecture 04</a:t>
            </a:r>
          </a:p>
        </p:txBody>
      </p:sp>
    </p:spTree>
    <p:extLst>
      <p:ext uri="{BB962C8B-B14F-4D97-AF65-F5344CB8AC3E}">
        <p14:creationId xmlns:p14="http://schemas.microsoft.com/office/powerpoint/2010/main" val="1694931939"/>
      </p:ext>
    </p:extLst>
  </p:cSld>
  <p:clrMapOvr>
    <a:masterClrMapping/>
  </p:clrMapOvr>
  <mc:AlternateContent xmlns:mc="http://schemas.openxmlformats.org/markup-compatibility/2006" xmlns:p14="http://schemas.microsoft.com/office/powerpoint/2010/main">
    <mc:Choice Requires="p14">
      <p:transition spd="slow" p14:dur="2000" advTm="96373"/>
    </mc:Choice>
    <mc:Fallback xmlns="">
      <p:transition spd="slow" advTm="963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418920"/>
            <a:ext cx="9762042" cy="8648521"/>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Java Inheritance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r>
              <a:rPr lang="en-US" dirty="0">
                <a:latin typeface="Verdana" panose="020B0604030504040204" pitchFamily="34" charset="0"/>
                <a:ea typeface="Verdana" panose="020B0604030504040204" pitchFamily="34" charset="0"/>
                <a:cs typeface="Verdana" panose="020B0604030504040204" pitchFamily="34" charset="0"/>
              </a:rPr>
              <a:t>In the above example, we have derived a subclass Dog from superclass Animal.</a:t>
            </a:r>
          </a:p>
          <a:p>
            <a:pPr>
              <a:lnSpc>
                <a:spcPct val="200000"/>
              </a:lnSpc>
            </a:pPr>
            <a:r>
              <a:rPr lang="en-US" dirty="0">
                <a:latin typeface="Verdana" panose="020B0604030504040204" pitchFamily="34" charset="0"/>
                <a:ea typeface="Verdana" panose="020B0604030504040204" pitchFamily="34" charset="0"/>
                <a:cs typeface="Verdana" panose="020B0604030504040204" pitchFamily="34" charset="0"/>
              </a:rPr>
              <a:t>Since Dog inherits the fields and methods from Animal, we are able to access the fields and method using the object of the Dog. </a:t>
            </a: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pic>
        <p:nvPicPr>
          <p:cNvPr id="3" name="Picture 2" descr="Diagram&#10;&#10;Description automatically generated">
            <a:extLst>
              <a:ext uri="{FF2B5EF4-FFF2-40B4-BE49-F238E27FC236}">
                <a16:creationId xmlns:a16="http://schemas.microsoft.com/office/drawing/2014/main" id="{59F5C6DC-9E8B-8FD0-7889-99EEC9F0A490}"/>
              </a:ext>
            </a:extLst>
          </p:cNvPr>
          <p:cNvPicPr>
            <a:picLocks noChangeAspect="1"/>
          </p:cNvPicPr>
          <p:nvPr/>
        </p:nvPicPr>
        <p:blipFill>
          <a:blip r:embed="rId5"/>
          <a:stretch>
            <a:fillRect/>
          </a:stretch>
        </p:blipFill>
        <p:spPr>
          <a:xfrm>
            <a:off x="3074137" y="3429000"/>
            <a:ext cx="6043725" cy="2973726"/>
          </a:xfrm>
          <a:prstGeom prst="rect">
            <a:avLst/>
          </a:prstGeom>
        </p:spPr>
      </p:pic>
    </p:spTree>
    <p:extLst>
      <p:ext uri="{BB962C8B-B14F-4D97-AF65-F5344CB8AC3E}">
        <p14:creationId xmlns:p14="http://schemas.microsoft.com/office/powerpoint/2010/main" val="3877010406"/>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418920"/>
            <a:ext cx="9762042" cy="10187404"/>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Java Inheritance</a:t>
            </a:r>
          </a:p>
          <a:p>
            <a:pPr algn="ctr"/>
            <a:r>
              <a:rPr lang="en-US" sz="2800" b="1" dirty="0">
                <a:latin typeface="Helvetica" pitchFamily="2" charset="0"/>
                <a:ea typeface="Verdana" panose="020B0604030504040204" pitchFamily="34" charset="0"/>
                <a:cs typeface="Verdana" panose="020B0604030504040204" pitchFamily="34" charset="0"/>
              </a:rPr>
              <a:t>is – a relationship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In Java, inheritance is an is-a relationship. That is, we use inheritance only if there exists an is-a relationship between two classes. For example,</a:t>
            </a:r>
          </a:p>
          <a:p>
            <a:pPr marL="742950" lvl="1"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Car is a Vehicle</a:t>
            </a:r>
          </a:p>
          <a:p>
            <a:pPr marL="742950" lvl="1"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Orange is a Fruit</a:t>
            </a:r>
          </a:p>
          <a:p>
            <a:pPr marL="742950" lvl="1"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Surgeon is a Doctor</a:t>
            </a: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spTree>
    <p:extLst>
      <p:ext uri="{BB962C8B-B14F-4D97-AF65-F5344CB8AC3E}">
        <p14:creationId xmlns:p14="http://schemas.microsoft.com/office/powerpoint/2010/main" val="4277418139"/>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418920"/>
            <a:ext cx="9762042" cy="11090215"/>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Task 02</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marR="0" indent="-342900">
              <a:lnSpc>
                <a:spcPct val="150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Create a Console application with two added classes called “Animal” and “Cat”.</a:t>
            </a:r>
          </a:p>
          <a:p>
            <a:pPr marL="342900" marR="0" indent="-342900">
              <a:lnSpc>
                <a:spcPct val="150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‘Cat’ is the derived class (Child) of ‘Animal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Class’</a:t>
            </a:r>
            <a:r>
              <a:rPr lang="en-US" sz="2000" dirty="0">
                <a:effectLst/>
                <a:latin typeface="Calibri" panose="020F0502020204030204" pitchFamily="34" charset="0"/>
                <a:ea typeface="Calibri" panose="020F0502020204030204" pitchFamily="34" charset="0"/>
                <a:cs typeface="Times New Roman" panose="02020603050405020304" pitchFamily="18" charset="0"/>
              </a:rPr>
              <a:t> (Base Class).</a:t>
            </a:r>
          </a:p>
          <a:p>
            <a:pPr marL="342900" marR="0" indent="-342900">
              <a:lnSpc>
                <a:spcPct val="150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Inside the ‘Animal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Class’</a:t>
            </a:r>
            <a:r>
              <a:rPr lang="en-US" sz="2000" dirty="0">
                <a:effectLst/>
                <a:latin typeface="Calibri" panose="020F0502020204030204" pitchFamily="34" charset="0"/>
                <a:ea typeface="Calibri" panose="020F0502020204030204" pitchFamily="34" charset="0"/>
                <a:cs typeface="Times New Roman" panose="02020603050405020304" pitchFamily="18" charset="0"/>
              </a:rPr>
              <a:t> Create a method.</a:t>
            </a:r>
          </a:p>
          <a:p>
            <a:pPr marL="342900" marR="0" indent="-342900">
              <a:lnSpc>
                <a:spcPct val="150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Inside the method print “I am an Animal”.</a:t>
            </a:r>
          </a:p>
          <a:p>
            <a:pPr marL="342900" marR="0" indent="-342900">
              <a:lnSpc>
                <a:spcPct val="150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Inside the “Cat Class” Create a method and display “I have four legs”.</a:t>
            </a:r>
          </a:p>
          <a:p>
            <a:pPr marL="342900" marR="0" indent="-342900">
              <a:lnSpc>
                <a:spcPct val="150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Inside the main method create relevant class object and Display as follows.</a:t>
            </a:r>
          </a:p>
          <a:p>
            <a:pPr marR="0">
              <a:lnSpc>
                <a:spcPct val="150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“I am an animal I have four legs”.</a:t>
            </a: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spTree>
    <p:extLst>
      <p:ext uri="{BB962C8B-B14F-4D97-AF65-F5344CB8AC3E}">
        <p14:creationId xmlns:p14="http://schemas.microsoft.com/office/powerpoint/2010/main" val="348034591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object 3"/>
          <p:cNvSpPr txBox="1">
            <a:spLocks noGrp="1"/>
          </p:cNvSpPr>
          <p:nvPr>
            <p:ph type="title"/>
          </p:nvPr>
        </p:nvSpPr>
        <p:spPr>
          <a:xfrm>
            <a:off x="225911" y="2767106"/>
            <a:ext cx="3314958" cy="3071906"/>
          </a:xfrm>
          <a:prstGeom prst="rect">
            <a:avLst/>
          </a:prstGeom>
        </p:spPr>
        <p:txBody>
          <a:bodyPr vert="horz" lIns="91440" tIns="45720" rIns="91440" bIns="45720" rtlCol="0" anchor="t">
            <a:normAutofit/>
          </a:bodyPr>
          <a:lstStyle/>
          <a:p>
            <a:pPr marL="16933"/>
            <a:r>
              <a:rPr lang="en-US" sz="4000" b="1" kern="1200" spc="-47" dirty="0">
                <a:solidFill>
                  <a:srgbClr val="FFFFFF"/>
                </a:solidFill>
                <a:latin typeface="+mj-lt"/>
                <a:ea typeface="+mj-ea"/>
                <a:cs typeface="+mj-cs"/>
              </a:rPr>
              <a:t>Break Time</a:t>
            </a:r>
            <a:br>
              <a:rPr lang="en-US" sz="4000" b="1" kern="1200" spc="-47" dirty="0">
                <a:solidFill>
                  <a:srgbClr val="FFFFFF"/>
                </a:solidFill>
                <a:latin typeface="+mj-lt"/>
                <a:ea typeface="+mj-ea"/>
                <a:cs typeface="+mj-cs"/>
              </a:rPr>
            </a:br>
            <a:r>
              <a:rPr lang="en-US" sz="3600" b="1" kern="1200" spc="-47" dirty="0">
                <a:solidFill>
                  <a:srgbClr val="FFFFFF"/>
                </a:solidFill>
                <a:latin typeface="+mj-lt"/>
                <a:ea typeface="+mj-ea"/>
                <a:cs typeface="+mj-cs"/>
              </a:rPr>
              <a:t>Resume at – 10.45am</a:t>
            </a:r>
            <a:endParaRPr lang="en-US" sz="4000" b="1" kern="1200" spc="-207" dirty="0">
              <a:solidFill>
                <a:srgbClr val="FFFFFF"/>
              </a:solidFill>
              <a:latin typeface="+mj-lt"/>
              <a:ea typeface="+mj-ea"/>
              <a:cs typeface="+mj-cs"/>
            </a:endParaRPr>
          </a:p>
        </p:txBody>
      </p:sp>
      <p:pic>
        <p:nvPicPr>
          <p:cNvPr id="4" name="Picture 3" descr="A scooter with a sign on it&#10;&#10;Description automatically generated with low confidence">
            <a:extLst>
              <a:ext uri="{FF2B5EF4-FFF2-40B4-BE49-F238E27FC236}">
                <a16:creationId xmlns:a16="http://schemas.microsoft.com/office/drawing/2014/main" id="{052E7DFC-9A6E-0C4D-A28F-CCB28A37E3AE}"/>
              </a:ext>
            </a:extLst>
          </p:cNvPr>
          <p:cNvPicPr>
            <a:picLocks noChangeAspect="1"/>
          </p:cNvPicPr>
          <p:nvPr/>
        </p:nvPicPr>
        <p:blipFill>
          <a:blip r:embed="rId2"/>
          <a:stretch>
            <a:fillRect/>
          </a:stretch>
        </p:blipFill>
        <p:spPr>
          <a:xfrm>
            <a:off x="4502428" y="764505"/>
            <a:ext cx="7225748" cy="5328989"/>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ECBE93B8-AEEE-E341-9663-3124968E04B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pic>
        <p:nvPicPr>
          <p:cNvPr id="6" name="Picture 5" descr="Logo, company name&#10;&#10;Description automatically generated">
            <a:extLst>
              <a:ext uri="{FF2B5EF4-FFF2-40B4-BE49-F238E27FC236}">
                <a16:creationId xmlns:a16="http://schemas.microsoft.com/office/drawing/2014/main" id="{BF648702-1E1F-D748-9FB0-483266E903D3}"/>
              </a:ext>
            </a:extLst>
          </p:cNvPr>
          <p:cNvPicPr>
            <a:picLocks noChangeAspect="1"/>
          </p:cNvPicPr>
          <p:nvPr/>
        </p:nvPicPr>
        <p:blipFill>
          <a:blip r:embed="rId5"/>
          <a:stretch>
            <a:fillRect/>
          </a:stretch>
        </p:blipFill>
        <p:spPr>
          <a:xfrm>
            <a:off x="551061" y="5835788"/>
            <a:ext cx="1792929" cy="996071"/>
          </a:xfrm>
          <a:prstGeom prst="rect">
            <a:avLst/>
          </a:prstGeom>
        </p:spPr>
      </p:pic>
    </p:spTree>
    <p:extLst>
      <p:ext uri="{BB962C8B-B14F-4D97-AF65-F5344CB8AC3E}">
        <p14:creationId xmlns:p14="http://schemas.microsoft.com/office/powerpoint/2010/main" val="323177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418920"/>
            <a:ext cx="9762042" cy="10310515"/>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Java Encapsulation</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Encapsulation is one of the key features of object-oriented programming.</a:t>
            </a: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Encapsulation refers to the bundling of fields and methods inside a single class.</a:t>
            </a: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It prevents outer class from accessing and changing fields and methods of a class.</a:t>
            </a: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This also helps to achieve data hiding.  </a:t>
            </a: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Data hiding is a way of restricting the access of our data members by hiding the implementation details. </a:t>
            </a: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spTree>
    <p:extLst>
      <p:ext uri="{BB962C8B-B14F-4D97-AF65-F5344CB8AC3E}">
        <p14:creationId xmlns:p14="http://schemas.microsoft.com/office/powerpoint/2010/main" val="1497514345"/>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238150"/>
            <a:ext cx="9762042" cy="5324535"/>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Data Hiding Using the Private Specifier</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pic>
        <p:nvPicPr>
          <p:cNvPr id="4" name="Picture 3" descr="Text&#10;&#10;Description automatically generated">
            <a:extLst>
              <a:ext uri="{FF2B5EF4-FFF2-40B4-BE49-F238E27FC236}">
                <a16:creationId xmlns:a16="http://schemas.microsoft.com/office/drawing/2014/main" id="{1502F7E6-E88A-2426-C7D0-53B161FC6E94}"/>
              </a:ext>
            </a:extLst>
          </p:cNvPr>
          <p:cNvPicPr>
            <a:picLocks noChangeAspect="1"/>
          </p:cNvPicPr>
          <p:nvPr/>
        </p:nvPicPr>
        <p:blipFill>
          <a:blip r:embed="rId5"/>
          <a:stretch>
            <a:fillRect/>
          </a:stretch>
        </p:blipFill>
        <p:spPr>
          <a:xfrm>
            <a:off x="3129480" y="766054"/>
            <a:ext cx="5933039" cy="5953049"/>
          </a:xfrm>
          <a:prstGeom prst="rect">
            <a:avLst/>
          </a:prstGeom>
        </p:spPr>
      </p:pic>
    </p:spTree>
    <p:extLst>
      <p:ext uri="{BB962C8B-B14F-4D97-AF65-F5344CB8AC3E}">
        <p14:creationId xmlns:p14="http://schemas.microsoft.com/office/powerpoint/2010/main" val="1911343448"/>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418920"/>
            <a:ext cx="9762042" cy="10310515"/>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Data Hiding Using the Private Specifier</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In above example, there is a private field called age. Since it is private, it cannot be accessed from outside the class.</a:t>
            </a: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In order to access age, we use public methods: </a:t>
            </a:r>
            <a:r>
              <a:rPr lang="en-US" dirty="0" err="1">
                <a:latin typeface="Verdana" panose="020B0604030504040204" pitchFamily="34" charset="0"/>
                <a:ea typeface="Verdana" panose="020B0604030504040204" pitchFamily="34" charset="0"/>
                <a:cs typeface="Verdana" panose="020B0604030504040204" pitchFamily="34" charset="0"/>
              </a:rPr>
              <a:t>getAge</a:t>
            </a:r>
            <a:r>
              <a:rPr lang="en-US" dirty="0">
                <a:latin typeface="Verdana" panose="020B0604030504040204" pitchFamily="34" charset="0"/>
                <a:ea typeface="Verdana" panose="020B0604030504040204" pitchFamily="34" charset="0"/>
                <a:cs typeface="Verdana" panose="020B0604030504040204" pitchFamily="34" charset="0"/>
              </a:rPr>
              <a:t>( ) and </a:t>
            </a:r>
            <a:r>
              <a:rPr lang="en-US" dirty="0" err="1">
                <a:latin typeface="Verdana" panose="020B0604030504040204" pitchFamily="34" charset="0"/>
                <a:ea typeface="Verdana" panose="020B0604030504040204" pitchFamily="34" charset="0"/>
                <a:cs typeface="Verdana" panose="020B0604030504040204" pitchFamily="34" charset="0"/>
              </a:rPr>
              <a:t>setAge</a:t>
            </a:r>
            <a:r>
              <a:rPr lang="en-US" dirty="0">
                <a:latin typeface="Verdana" panose="020B0604030504040204" pitchFamily="34" charset="0"/>
                <a:ea typeface="Verdana" panose="020B0604030504040204" pitchFamily="34" charset="0"/>
                <a:cs typeface="Verdana" panose="020B0604030504040204" pitchFamily="34" charset="0"/>
              </a:rPr>
              <a:t>( ). These methods are called getter and setter methods.</a:t>
            </a: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Making age private allowed us to restrict unauthorized access from outside the class. This is data hiding.</a:t>
            </a: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spTree>
    <p:extLst>
      <p:ext uri="{BB962C8B-B14F-4D97-AF65-F5344CB8AC3E}">
        <p14:creationId xmlns:p14="http://schemas.microsoft.com/office/powerpoint/2010/main" val="3262541440"/>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418920"/>
            <a:ext cx="9762042" cy="10741402"/>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Task 01</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0">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Read the following instructions and create the console application program</a:t>
            </a:r>
          </a:p>
          <a:p>
            <a:pPr marL="0" marR="0">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Create a class called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EncapData.</a:t>
            </a:r>
            <a:r>
              <a:rPr lang="en-US" sz="2000" dirty="0" err="1">
                <a:latin typeface="Calibri" panose="020F0502020204030204" pitchFamily="34" charset="0"/>
                <a:ea typeface="Calibri" panose="020F0502020204030204" pitchFamily="34" charset="0"/>
                <a:cs typeface="Times New Roman" panose="02020603050405020304" pitchFamily="18" charset="0"/>
              </a:rPr>
              <a:t>java</a:t>
            </a:r>
            <a:r>
              <a:rPr lang="en-US" sz="2000" dirty="0">
                <a:effectLst/>
                <a:latin typeface="Calibri" panose="020F0502020204030204" pitchFamily="34" charset="0"/>
                <a:ea typeface="Calibri" panose="020F0502020204030204" pitchFamily="34" charset="0"/>
                <a:cs typeface="Times New Roman" panose="02020603050405020304" pitchFamily="18" charset="0"/>
              </a:rPr>
              <a:t> and create two private variables to store radius value and pi value.</a:t>
            </a:r>
          </a:p>
          <a:p>
            <a:pPr marL="342900" marR="0" lvl="0" indent="-342900">
              <a:lnSpc>
                <a:spcPct val="150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Inside the main class you have to get the radius value from the user and pass it to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EncapData.</a:t>
            </a:r>
            <a:r>
              <a:rPr lang="en-US" sz="2000" dirty="0" err="1">
                <a:latin typeface="Calibri" panose="020F0502020204030204" pitchFamily="34" charset="0"/>
                <a:ea typeface="Calibri" panose="020F0502020204030204" pitchFamily="34" charset="0"/>
                <a:cs typeface="Times New Roman" panose="02020603050405020304" pitchFamily="18" charset="0"/>
              </a:rPr>
              <a:t>java</a:t>
            </a:r>
            <a:r>
              <a:rPr lang="en-US" sz="2000" dirty="0">
                <a:effectLst/>
                <a:latin typeface="Calibri" panose="020F0502020204030204" pitchFamily="34" charset="0"/>
                <a:ea typeface="Calibri" panose="020F0502020204030204" pitchFamily="34" charset="0"/>
                <a:cs typeface="Times New Roman" panose="02020603050405020304" pitchFamily="18" charset="0"/>
              </a:rPr>
              <a:t> Class.</a:t>
            </a:r>
          </a:p>
          <a:p>
            <a:pPr marL="342900" marR="0" lvl="0" indent="-342900">
              <a:lnSpc>
                <a:spcPct val="150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Inside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EncapData.</a:t>
            </a:r>
            <a:r>
              <a:rPr lang="en-US" sz="2000" dirty="0" err="1">
                <a:latin typeface="Calibri" panose="020F0502020204030204" pitchFamily="34" charset="0"/>
                <a:ea typeface="Calibri" panose="020F0502020204030204" pitchFamily="34" charset="0"/>
                <a:cs typeface="Times New Roman" panose="02020603050405020304" pitchFamily="18" charset="0"/>
              </a:rPr>
              <a:t>java</a:t>
            </a:r>
            <a:r>
              <a:rPr lang="en-US" sz="2000" dirty="0">
                <a:effectLst/>
                <a:latin typeface="Calibri" panose="020F0502020204030204" pitchFamily="34" charset="0"/>
                <a:ea typeface="Calibri" panose="020F0502020204030204" pitchFamily="34" charset="0"/>
                <a:cs typeface="Times New Roman" panose="02020603050405020304" pitchFamily="18" charset="0"/>
              </a:rPr>
              <a:t> class create getters and setters to find the Area of the circle and to find the circumference of the circle.</a:t>
            </a:r>
          </a:p>
          <a:p>
            <a:pPr marL="342900" marR="0" lvl="0" indent="-342900">
              <a:lnSpc>
                <a:spcPct val="150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Return the answers from the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EncapData.</a:t>
            </a:r>
            <a:r>
              <a:rPr lang="en-US" sz="2000" dirty="0" err="1">
                <a:latin typeface="Calibri" panose="020F0502020204030204" pitchFamily="34" charset="0"/>
                <a:ea typeface="Calibri" panose="020F0502020204030204" pitchFamily="34" charset="0"/>
                <a:cs typeface="Times New Roman" panose="02020603050405020304" pitchFamily="18" charset="0"/>
              </a:rPr>
              <a:t>java</a:t>
            </a:r>
            <a:r>
              <a:rPr lang="en-US" sz="2000" dirty="0">
                <a:effectLst/>
                <a:latin typeface="Calibri" panose="020F0502020204030204" pitchFamily="34" charset="0"/>
                <a:ea typeface="Calibri" panose="020F0502020204030204" pitchFamily="34" charset="0"/>
                <a:cs typeface="Times New Roman" panose="02020603050405020304" pitchFamily="18" charset="0"/>
              </a:rPr>
              <a:t> Class</a:t>
            </a:r>
          </a:p>
          <a:p>
            <a:pPr marL="342900" marR="0" lvl="0" indent="-342900">
              <a:lnSpc>
                <a:spcPct val="150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Display the answers inside Main class.</a:t>
            </a: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spTree>
    <p:extLst>
      <p:ext uri="{BB962C8B-B14F-4D97-AF65-F5344CB8AC3E}">
        <p14:creationId xmlns:p14="http://schemas.microsoft.com/office/powerpoint/2010/main" val="3545120693"/>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418920"/>
            <a:ext cx="9762042" cy="10310515"/>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Java Inheritance</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Inheritance is one of the key features of OOP that allows us to create a new class from an existing class.</a:t>
            </a: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The new class that is created is know as subclass (child or derived class) and the existing class from where the child class is derived is known as superclass (parent or base class).</a:t>
            </a: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The extends keyword is used to perform inheritance in Java.</a:t>
            </a:r>
          </a:p>
          <a:p>
            <a:pPr marL="285750" indent="-28575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spTree>
    <p:extLst>
      <p:ext uri="{BB962C8B-B14F-4D97-AF65-F5344CB8AC3E}">
        <p14:creationId xmlns:p14="http://schemas.microsoft.com/office/powerpoint/2010/main" val="3362373762"/>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418920"/>
            <a:ext cx="9762042" cy="6986528"/>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Java Inheritance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r>
              <a:rPr lang="en-US" dirty="0">
                <a:latin typeface="Verdana" panose="020B0604030504040204" pitchFamily="34" charset="0"/>
                <a:ea typeface="Verdana" panose="020B0604030504040204" pitchFamily="34" charset="0"/>
                <a:cs typeface="Verdana" panose="020B0604030504040204" pitchFamily="34" charset="0"/>
              </a:rPr>
              <a:t>Syntax</a:t>
            </a: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pic>
        <p:nvPicPr>
          <p:cNvPr id="3" name="Picture 2" descr="Text&#10;&#10;Description automatically generated">
            <a:extLst>
              <a:ext uri="{FF2B5EF4-FFF2-40B4-BE49-F238E27FC236}">
                <a16:creationId xmlns:a16="http://schemas.microsoft.com/office/drawing/2014/main" id="{C3D26798-83D7-4071-B703-6FC0D8A5E2BC}"/>
              </a:ext>
            </a:extLst>
          </p:cNvPr>
          <p:cNvPicPr>
            <a:picLocks noChangeAspect="1"/>
          </p:cNvPicPr>
          <p:nvPr/>
        </p:nvPicPr>
        <p:blipFill>
          <a:blip r:embed="rId5"/>
          <a:stretch>
            <a:fillRect/>
          </a:stretch>
        </p:blipFill>
        <p:spPr>
          <a:xfrm>
            <a:off x="3076999" y="2246012"/>
            <a:ext cx="6038002" cy="3886338"/>
          </a:xfrm>
          <a:prstGeom prst="rect">
            <a:avLst/>
          </a:prstGeom>
        </p:spPr>
      </p:pic>
    </p:spTree>
    <p:extLst>
      <p:ext uri="{BB962C8B-B14F-4D97-AF65-F5344CB8AC3E}">
        <p14:creationId xmlns:p14="http://schemas.microsoft.com/office/powerpoint/2010/main" val="1176963549"/>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418920"/>
            <a:ext cx="9762042" cy="8648521"/>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Java Inheritance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In the above example, the Dog class is created by inheriting the methods and fields from the Animal class.</a:t>
            </a:r>
          </a:p>
          <a:p>
            <a:pPr marL="285750" indent="-285750">
              <a:lnSpc>
                <a:spcPct val="200000"/>
              </a:lnSpc>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Here, Dog is the subclass and Animal is the superclass.</a:t>
            </a:r>
          </a:p>
          <a:p>
            <a:pPr marL="285750" indent="-28575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spTree>
    <p:extLst>
      <p:ext uri="{BB962C8B-B14F-4D97-AF65-F5344CB8AC3E}">
        <p14:creationId xmlns:p14="http://schemas.microsoft.com/office/powerpoint/2010/main" val="814545062"/>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214979" y="26141"/>
            <a:ext cx="9762042" cy="6986528"/>
          </a:xfrm>
          <a:prstGeom prst="rect">
            <a:avLst/>
          </a:prstGeom>
          <a:noFill/>
        </p:spPr>
        <p:txBody>
          <a:bodyPr wrap="square" rtlCol="0">
            <a:spAutoFit/>
          </a:bodyPr>
          <a:lstStyle/>
          <a:p>
            <a:pPr algn="ctr"/>
            <a:r>
              <a:rPr lang="en-US" sz="2800" b="1" dirty="0">
                <a:latin typeface="Helvetica" pitchFamily="2" charset="0"/>
                <a:ea typeface="Verdana" panose="020B0604030504040204" pitchFamily="34" charset="0"/>
                <a:cs typeface="Verdana" panose="020B0604030504040204" pitchFamily="34" charset="0"/>
              </a:rPr>
              <a:t>Java Inheritance </a:t>
            </a:r>
            <a:r>
              <a:rPr lang="en-US" sz="2800" b="1" i="1" dirty="0">
                <a:latin typeface="Helvetica" pitchFamily="2" charset="0"/>
                <a:ea typeface="Verdana" panose="020B0604030504040204" pitchFamily="34" charset="0"/>
                <a:cs typeface="Verdana" panose="020B0604030504040204" pitchFamily="34" charset="0"/>
              </a:rPr>
              <a:t>Example</a:t>
            </a:r>
            <a:r>
              <a:rPr lang="en-US" sz="2800" b="1" dirty="0">
                <a:latin typeface="Helvetica" pitchFamily="2" charset="0"/>
                <a:ea typeface="Verdana" panose="020B0604030504040204" pitchFamily="34" charset="0"/>
                <a:cs typeface="Verdana" panose="020B0604030504040204" pitchFamily="34" charset="0"/>
              </a:rPr>
              <a:t> </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200000"/>
              </a:lnSpc>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a:lnSpc>
                <a:spcPct val="200000"/>
              </a:lnSpc>
            </a:pPr>
            <a:endParaRPr lang="en-US" dirty="0">
              <a:latin typeface="Verdana" panose="020B0604030504040204" pitchFamily="34" charset="0"/>
              <a:ea typeface="Verdana" panose="020B0604030504040204" pitchFamily="34" charset="0"/>
              <a:cs typeface="Verdana" panose="020B0604030504040204" pitchFamily="34" charset="0"/>
            </a:endParaRPr>
          </a:p>
          <a:p>
            <a:pPr marL="2571750" lvl="5" indent="-285750">
              <a:buFont typeface="Arial"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descr="Logo, company name&#10;&#10;Description automatically generated">
            <a:extLst>
              <a:ext uri="{FF2B5EF4-FFF2-40B4-BE49-F238E27FC236}">
                <a16:creationId xmlns:a16="http://schemas.microsoft.com/office/drawing/2014/main" id="{2E8DD1EE-1638-284A-B467-5FD6DA5F4DE0}"/>
              </a:ext>
            </a:extLst>
          </p:cNvPr>
          <p:cNvPicPr>
            <a:picLocks noChangeAspect="1"/>
          </p:cNvPicPr>
          <p:nvPr/>
        </p:nvPicPr>
        <p:blipFill>
          <a:blip r:embed="rId4"/>
          <a:stretch>
            <a:fillRect/>
          </a:stretch>
        </p:blipFill>
        <p:spPr>
          <a:xfrm>
            <a:off x="551061" y="5835788"/>
            <a:ext cx="1792929" cy="996071"/>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F93079F1-F638-B8B6-4260-023BD0B1A204}"/>
              </a:ext>
            </a:extLst>
          </p:cNvPr>
          <p:cNvPicPr>
            <a:picLocks noChangeAspect="1"/>
          </p:cNvPicPr>
          <p:nvPr/>
        </p:nvPicPr>
        <p:blipFill>
          <a:blip r:embed="rId5"/>
          <a:stretch>
            <a:fillRect/>
          </a:stretch>
        </p:blipFill>
        <p:spPr>
          <a:xfrm>
            <a:off x="4063488" y="454860"/>
            <a:ext cx="3795409" cy="6403139"/>
          </a:xfrm>
          <a:prstGeom prst="rect">
            <a:avLst/>
          </a:prstGeom>
        </p:spPr>
      </p:pic>
    </p:spTree>
    <p:extLst>
      <p:ext uri="{BB962C8B-B14F-4D97-AF65-F5344CB8AC3E}">
        <p14:creationId xmlns:p14="http://schemas.microsoft.com/office/powerpoint/2010/main" val="3459000143"/>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ure 10" id="{FB531FA5-A8E6-054A-98F3-A2A832E1B3B1}" vid="{EA1503A4-EA14-9F4D-935A-C4BA6E2B6F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1139</TotalTime>
  <Words>594</Words>
  <Application>Microsoft Macintosh PowerPoint</Application>
  <PresentationFormat>Widescreen</PresentationFormat>
  <Paragraphs>171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Helvetica</vt:lpstr>
      <vt:lpstr>Symbol</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 Time Resume at – 10.45am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Pramudya Thilakaratne</dc:creator>
  <cp:lastModifiedBy>Pramudya Thilakaratne</cp:lastModifiedBy>
  <cp:revision>16</cp:revision>
  <dcterms:created xsi:type="dcterms:W3CDTF">2021-09-27T16:27:54Z</dcterms:created>
  <dcterms:modified xsi:type="dcterms:W3CDTF">2023-10-05T08:06:10Z</dcterms:modified>
</cp:coreProperties>
</file>