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7" r:id="rId12"/>
    <p:sldId id="278" r:id="rId13"/>
    <p:sldId id="273" r:id="rId14"/>
    <p:sldId id="274" r:id="rId15"/>
    <p:sldId id="275" r:id="rId16"/>
    <p:sldId id="276" r:id="rId17"/>
    <p:sldId id="26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6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RSO9192/conda_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k-Team/CaboV_work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hub.ipcc.ifca.es/hub/login?next=%2Fhub%2Fapi%2Foauth2%2Fauthorize%3Fclient_id%3Djupyterhub-user-ocbteam%26redirect_uri%3D%252Fuser%252Focbteam%252Foauth_callback%26response_type%3Dcode%26state%3DeyJ1dWlkIjogImVlZjcxN2I2MzVjYzQ2ZjI5NGU4Y2VjMTAzYWNkYzllIiwgIm5leHRfdXJsIjogIi91c2VyL29jYnRlYW0vdHJlZT8if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44917" y="3562752"/>
            <a:ext cx="1080484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The HUB as a cloud based service</a:t>
            </a: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Understanding environments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236936" y="1188982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choose the environment that you want to use. Environments are </a:t>
            </a:r>
            <a:r>
              <a:rPr lang="en-GB" sz="2000" dirty="0" err="1"/>
              <a:t>conda</a:t>
            </a:r>
            <a:r>
              <a:rPr lang="en-GB" sz="2000" dirty="0"/>
              <a:t> environments that contains R installation and a pre-set of installed packages. Read why it is useful to work with </a:t>
            </a:r>
            <a:r>
              <a:rPr lang="en-GB" sz="2000" dirty="0" err="1"/>
              <a:t>conda</a:t>
            </a:r>
            <a:r>
              <a:rPr lang="en-GB" sz="2000" dirty="0"/>
              <a:t> environments </a:t>
            </a:r>
            <a:r>
              <a:rPr lang="en-GB" sz="2000" dirty="0">
                <a:hlinkClick r:id="rId4"/>
              </a:rPr>
              <a:t>here</a:t>
            </a:r>
            <a:r>
              <a:rPr lang="en-GB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6728C-1608-E0F7-BDA1-28CA909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28" t="5760" b="12996"/>
          <a:stretch/>
        </p:blipFill>
        <p:spPr>
          <a:xfrm>
            <a:off x="622042" y="2512196"/>
            <a:ext cx="3752617" cy="35805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99B92-68D8-4FD1-2A57-7168DA50C116}"/>
              </a:ext>
            </a:extLst>
          </p:cNvPr>
          <p:cNvCxnSpPr/>
          <p:nvPr/>
        </p:nvCxnSpPr>
        <p:spPr>
          <a:xfrm>
            <a:off x="3108959" y="3429000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4CED1-95A4-E45F-BC04-A557418CEDB6}"/>
              </a:ext>
            </a:extLst>
          </p:cNvPr>
          <p:cNvCxnSpPr/>
          <p:nvPr/>
        </p:nvCxnSpPr>
        <p:spPr>
          <a:xfrm>
            <a:off x="3108957" y="4224689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C8954C-82B6-D0E5-BE4C-4807D878AFFD}"/>
              </a:ext>
            </a:extLst>
          </p:cNvPr>
          <p:cNvSpPr txBox="1"/>
          <p:nvPr/>
        </p:nvSpPr>
        <p:spPr>
          <a:xfrm>
            <a:off x="5059091" y="3142785"/>
            <a:ext cx="651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FAO notebook to use CAVA Analytics and use most of the packages you would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85441-0F85-F3BE-CC10-98451988C93D}"/>
              </a:ext>
            </a:extLst>
          </p:cNvPr>
          <p:cNvSpPr txBox="1"/>
          <p:nvPr/>
        </p:nvSpPr>
        <p:spPr>
          <a:xfrm>
            <a:off x="5059091" y="3959353"/>
            <a:ext cx="688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climate4R notebook if you want to use with climate4R. FAO environment also contains climate4R </a:t>
            </a:r>
          </a:p>
        </p:txBody>
      </p:sp>
    </p:spTree>
    <p:extLst>
      <p:ext uri="{BB962C8B-B14F-4D97-AF65-F5344CB8AC3E}">
        <p14:creationId xmlns:p14="http://schemas.microsoft.com/office/powerpoint/2010/main" val="399180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Opening a FAO notebook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260B6-ABAA-5E8A-BCA5-4CCE602A6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8" t="5760" b="12996"/>
          <a:stretch/>
        </p:blipFill>
        <p:spPr>
          <a:xfrm>
            <a:off x="484892" y="1064394"/>
            <a:ext cx="3752617" cy="35805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86B2A-B00E-9F2D-9850-4116E671BD32}"/>
              </a:ext>
            </a:extLst>
          </p:cNvPr>
          <p:cNvCxnSpPr/>
          <p:nvPr/>
        </p:nvCxnSpPr>
        <p:spPr>
          <a:xfrm>
            <a:off x="2897292" y="1955799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E9700C-6477-6E50-00B6-2AC2C4217152}"/>
              </a:ext>
            </a:extLst>
          </p:cNvPr>
          <p:cNvSpPr txBox="1"/>
          <p:nvPr/>
        </p:nvSpPr>
        <p:spPr>
          <a:xfrm>
            <a:off x="4822024" y="1786522"/>
            <a:ext cx="651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new FAO notebook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BD3DDB-EB05-C562-17B7-448D61EC2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610"/>
          <a:stretch/>
        </p:blipFill>
        <p:spPr>
          <a:xfrm>
            <a:off x="56526" y="4435080"/>
            <a:ext cx="12135474" cy="22026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66FB1-EDCC-7111-4C9C-BB8602B83FFB}"/>
              </a:ext>
            </a:extLst>
          </p:cNvPr>
          <p:cNvCxnSpPr/>
          <p:nvPr/>
        </p:nvCxnSpPr>
        <p:spPr>
          <a:xfrm>
            <a:off x="6095880" y="2235200"/>
            <a:ext cx="28383" cy="2006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7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Opening a FAO notebook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38F45-AEE9-9303-A2A2-E75DC08E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36" y="2069999"/>
            <a:ext cx="11716352" cy="4280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FDE1DA-746E-68FF-1033-8278EDC74302}"/>
              </a:ext>
            </a:extLst>
          </p:cNvPr>
          <p:cNvSpPr txBox="1"/>
          <p:nvPr/>
        </p:nvSpPr>
        <p:spPr>
          <a:xfrm>
            <a:off x="160736" y="1002275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Now you can work as you would normally do in </a:t>
            </a:r>
            <a:r>
              <a:rPr lang="en-GB" sz="2000" dirty="0" err="1"/>
              <a:t>Rstudio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51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236936" y="1188982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Let’s imagine you need a library that it is not installed in FAO or climate4R environments. To install a new package, you need to open a</a:t>
            </a:r>
            <a:r>
              <a:rPr lang="en-GB" sz="2000" b="1" dirty="0"/>
              <a:t> terminal</a:t>
            </a:r>
            <a:r>
              <a:rPr lang="en-GB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6728C-1608-E0F7-BDA1-28CA90928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8" t="5760" b="12996"/>
          <a:stretch/>
        </p:blipFill>
        <p:spPr>
          <a:xfrm>
            <a:off x="622042" y="2512196"/>
            <a:ext cx="3752617" cy="358059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4CED1-95A4-E45F-BC04-A557418CEDB6}"/>
              </a:ext>
            </a:extLst>
          </p:cNvPr>
          <p:cNvCxnSpPr/>
          <p:nvPr/>
        </p:nvCxnSpPr>
        <p:spPr>
          <a:xfrm>
            <a:off x="3312157" y="5664023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EA4A70-B3DC-BF02-7B57-95765DAE5DDD}"/>
              </a:ext>
            </a:extLst>
          </p:cNvPr>
          <p:cNvSpPr txBox="1"/>
          <p:nvPr/>
        </p:nvSpPr>
        <p:spPr>
          <a:xfrm>
            <a:off x="5317067" y="5479357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install a new package open a terminal</a:t>
            </a:r>
          </a:p>
        </p:txBody>
      </p:sp>
    </p:spTree>
    <p:extLst>
      <p:ext uri="{BB962C8B-B14F-4D97-AF65-F5344CB8AC3E}">
        <p14:creationId xmlns:p14="http://schemas.microsoft.com/office/powerpoint/2010/main" val="6099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304669" y="2752915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Run </a:t>
            </a:r>
            <a:r>
              <a:rPr lang="en-GB" sz="2000" b="1" dirty="0" err="1"/>
              <a:t>conda</a:t>
            </a:r>
            <a:r>
              <a:rPr lang="en-GB" sz="2000" b="1" dirty="0"/>
              <a:t> </a:t>
            </a:r>
            <a:r>
              <a:rPr lang="en-GB" sz="2000" b="1" dirty="0" err="1"/>
              <a:t>init</a:t>
            </a:r>
            <a:r>
              <a:rPr lang="en-GB" sz="2000" b="1" dirty="0"/>
              <a:t> bash, </a:t>
            </a:r>
            <a:r>
              <a:rPr lang="en-GB" sz="2000" dirty="0"/>
              <a:t>close the terminal and open it again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Check the available </a:t>
            </a:r>
            <a:r>
              <a:rPr lang="en-GB" sz="2000" dirty="0" err="1"/>
              <a:t>envs</a:t>
            </a:r>
            <a:r>
              <a:rPr lang="en-GB" sz="2000" dirty="0"/>
              <a:t> with </a:t>
            </a:r>
            <a:r>
              <a:rPr lang="en-GB" sz="2000" dirty="0" err="1"/>
              <a:t>conda</a:t>
            </a:r>
            <a:r>
              <a:rPr lang="en-GB" sz="2000" dirty="0"/>
              <a:t> info --</a:t>
            </a:r>
            <a:r>
              <a:rPr lang="en-GB" sz="2000" dirty="0" err="1"/>
              <a:t>envs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70415-6A58-2397-937B-C3E72CD96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51" b="65964"/>
          <a:stretch/>
        </p:blipFill>
        <p:spPr>
          <a:xfrm>
            <a:off x="236936" y="1695274"/>
            <a:ext cx="9753731" cy="1030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594A34-125B-2F6B-4650-34B4722001E3}"/>
              </a:ext>
            </a:extLst>
          </p:cNvPr>
          <p:cNvSpPr txBox="1"/>
          <p:nvPr/>
        </p:nvSpPr>
        <p:spPr>
          <a:xfrm>
            <a:off x="389336" y="13413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will now see this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E46ECB-8871-4F17-19A4-9EA1828B1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36" y="4213995"/>
            <a:ext cx="10986065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304669" y="2978325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Open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4A34-125B-2F6B-4650-34B4722001E3}"/>
              </a:ext>
            </a:extLst>
          </p:cNvPr>
          <p:cNvSpPr txBox="1"/>
          <p:nvPr/>
        </p:nvSpPr>
        <p:spPr>
          <a:xfrm>
            <a:off x="389336" y="13413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Now activate the environment in which you want to install a package, for example </a:t>
            </a:r>
            <a:r>
              <a:rPr lang="en-GB" sz="2000" b="1" dirty="0" err="1"/>
              <a:t>conda</a:t>
            </a:r>
            <a:r>
              <a:rPr lang="en-GB" sz="2000" b="1" dirty="0"/>
              <a:t> activate </a:t>
            </a:r>
            <a:r>
              <a:rPr lang="en-GB" sz="2000" b="1" dirty="0" err="1"/>
              <a:t>fao</a:t>
            </a:r>
            <a:r>
              <a:rPr lang="en-GB" sz="20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4A15-6B2D-F25D-063A-5CEA9AD5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7" y="1955776"/>
            <a:ext cx="10897160" cy="91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A91B8-86E3-37EF-AA58-63E57922A5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96"/>
          <a:stretch/>
        </p:blipFill>
        <p:spPr>
          <a:xfrm>
            <a:off x="389336" y="3645835"/>
            <a:ext cx="11036867" cy="1938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0B633-A98F-9487-BC37-70FD0E6772F4}"/>
              </a:ext>
            </a:extLst>
          </p:cNvPr>
          <p:cNvSpPr txBox="1"/>
          <p:nvPr/>
        </p:nvSpPr>
        <p:spPr>
          <a:xfrm>
            <a:off x="389336" y="59387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Install the required package with </a:t>
            </a:r>
            <a:r>
              <a:rPr lang="en-GB" sz="2000" dirty="0" err="1"/>
              <a:t>install.packages</a:t>
            </a:r>
            <a:r>
              <a:rPr lang="en-GB" sz="2000" dirty="0"/>
              <a:t>(“ggplot2”) </a:t>
            </a:r>
            <a:r>
              <a:rPr lang="en-GB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46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Code of conduct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D618D-EEE9-5A65-54A6-E55A3B03469E}"/>
              </a:ext>
            </a:extLst>
          </p:cNvPr>
          <p:cNvSpPr txBox="1"/>
          <p:nvPr/>
        </p:nvSpPr>
        <p:spPr>
          <a:xfrm>
            <a:off x="303193" y="1307515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 the tab </a:t>
            </a:r>
            <a:r>
              <a:rPr lang="en-GB" sz="2000" b="1" dirty="0"/>
              <a:t>running</a:t>
            </a:r>
            <a:r>
              <a:rPr lang="en-GB" sz="2000" dirty="0"/>
              <a:t>, you will see what is currently running. </a:t>
            </a:r>
            <a:r>
              <a:rPr lang="en-GB" sz="2000" b="1" dirty="0"/>
              <a:t>Remember to click on shutdown when done with your work. If you don’t, you will be occupying memory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D9E7-6D5C-6FF4-3613-37C963511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3" y="3007648"/>
            <a:ext cx="11925913" cy="314976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573869A-5B00-248F-5F5E-2D980AFCE736}"/>
              </a:ext>
            </a:extLst>
          </p:cNvPr>
          <p:cNvSpPr/>
          <p:nvPr/>
        </p:nvSpPr>
        <p:spPr>
          <a:xfrm>
            <a:off x="8661400" y="4868334"/>
            <a:ext cx="1659467" cy="68215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Code of conduct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5B3A7E66-4F6B-7DDC-EF57-0AE28E522A54}"/>
              </a:ext>
            </a:extLst>
          </p:cNvPr>
          <p:cNvSpPr txBox="1"/>
          <p:nvPr/>
        </p:nvSpPr>
        <p:spPr>
          <a:xfrm>
            <a:off x="241872" y="1999378"/>
            <a:ext cx="117080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Be mindful on the usage of computational resources as these are shared among several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Do not upload excessive amount of data (several </a:t>
            </a:r>
            <a:r>
              <a:rPr lang="en-GB" sz="2000" dirty="0" err="1"/>
              <a:t>Gbs</a:t>
            </a:r>
            <a:r>
              <a:rPr lang="en-GB" sz="2000" dirty="0"/>
              <a:t>) from your local computer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Always close your notebooks when done with your analyses</a:t>
            </a:r>
          </a:p>
        </p:txBody>
      </p:sp>
    </p:spTree>
    <p:extLst>
      <p:ext uri="{BB962C8B-B14F-4D97-AF65-F5344CB8AC3E}">
        <p14:creationId xmlns:p14="http://schemas.microsoft.com/office/powerpoint/2010/main" val="93518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50497" y="1943351"/>
            <a:ext cx="1089117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Introduction to the 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What can be done and what cannot be done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All the necessary information and material used in this training is available in our </a:t>
            </a:r>
            <a:r>
              <a:rPr lang="en-GB" sz="2000" dirty="0">
                <a:hlinkClick r:id="rId4"/>
              </a:rPr>
              <a:t>GitHub repository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48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The HUB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474452" y="1279117"/>
            <a:ext cx="111108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HUB is a cloud based environment, powered by University of Cantabria, that allow </a:t>
            </a:r>
            <a:r>
              <a:rPr lang="en-GB" sz="2000" u="sng" dirty="0"/>
              <a:t>registered users </a:t>
            </a:r>
            <a:r>
              <a:rPr lang="en-GB" sz="2000" dirty="0"/>
              <a:t>to access a </a:t>
            </a:r>
            <a:r>
              <a:rPr lang="en-GB" sz="2000" dirty="0" err="1"/>
              <a:t>JupyterLab</a:t>
            </a:r>
            <a:r>
              <a:rPr lang="en-GB" sz="2000" dirty="0"/>
              <a:t>. Here, users can work with R or python, install libraries, perform computational work</a:t>
            </a:r>
            <a:endParaRPr lang="en-GB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300C0-A57B-88AC-DF34-4C25ED757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4" r="32206"/>
          <a:stretch/>
        </p:blipFill>
        <p:spPr>
          <a:xfrm>
            <a:off x="4505777" y="3015365"/>
            <a:ext cx="1981288" cy="261107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A00B2CB-6CC0-33D8-F004-147727590C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2221513" y="2777534"/>
            <a:ext cx="969526" cy="68752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AC5AA1C1-F976-A660-BF8E-2D48EF4BA1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2221513" y="5370566"/>
            <a:ext cx="969526" cy="687524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0A3C03C3-1961-17C7-F43C-2674838FEA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7462095" y="2777534"/>
            <a:ext cx="969526" cy="687524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963EFA0-65E9-14E9-1541-83C9FD949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7462095" y="5370566"/>
            <a:ext cx="969526" cy="6875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6F3B5-CA69-366F-D2F6-57601D506DBA}"/>
              </a:ext>
            </a:extLst>
          </p:cNvPr>
          <p:cNvCxnSpPr/>
          <p:nvPr/>
        </p:nvCxnSpPr>
        <p:spPr>
          <a:xfrm>
            <a:off x="3398808" y="3329796"/>
            <a:ext cx="1009291" cy="41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66DBB-3EE5-204B-77E9-61C0F4BCE09F}"/>
              </a:ext>
            </a:extLst>
          </p:cNvPr>
          <p:cNvCxnSpPr/>
          <p:nvPr/>
        </p:nvCxnSpPr>
        <p:spPr>
          <a:xfrm flipV="1">
            <a:off x="3579963" y="5244860"/>
            <a:ext cx="925814" cy="469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6808D1-F991-ED66-8778-DC43A360E2D7}"/>
              </a:ext>
            </a:extLst>
          </p:cNvPr>
          <p:cNvCxnSpPr>
            <a:cxnSpLocks/>
          </p:cNvCxnSpPr>
          <p:nvPr/>
        </p:nvCxnSpPr>
        <p:spPr>
          <a:xfrm flipH="1">
            <a:off x="6628183" y="3429000"/>
            <a:ext cx="833912" cy="504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A9515-0324-7395-4472-8DD3B480D01D}"/>
              </a:ext>
            </a:extLst>
          </p:cNvPr>
          <p:cNvCxnSpPr>
            <a:cxnSpLocks/>
          </p:cNvCxnSpPr>
          <p:nvPr/>
        </p:nvCxnSpPr>
        <p:spPr>
          <a:xfrm flipH="1" flipV="1">
            <a:off x="6584743" y="5244860"/>
            <a:ext cx="828136" cy="612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4573B9-B942-0C3D-8986-894DD110D8F0}"/>
              </a:ext>
            </a:extLst>
          </p:cNvPr>
          <p:cNvSpPr txBox="1"/>
          <p:nvPr/>
        </p:nvSpPr>
        <p:spPr>
          <a:xfrm rot="19734927">
            <a:off x="6474409" y="3270834"/>
            <a:ext cx="91575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34FE66-010A-4B77-CFA3-2D8A940F7C45}"/>
              </a:ext>
            </a:extLst>
          </p:cNvPr>
          <p:cNvSpPr/>
          <p:nvPr/>
        </p:nvSpPr>
        <p:spPr>
          <a:xfrm rot="19848560">
            <a:off x="3784841" y="2845350"/>
            <a:ext cx="4883886" cy="2176591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89C6F-BE57-0914-4414-36621EC83B02}"/>
              </a:ext>
            </a:extLst>
          </p:cNvPr>
          <p:cNvSpPr txBox="1"/>
          <p:nvPr/>
        </p:nvSpPr>
        <p:spPr>
          <a:xfrm>
            <a:off x="8236288" y="4005774"/>
            <a:ext cx="291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64 Gb RAM</a:t>
            </a:r>
          </a:p>
          <a:p>
            <a:r>
              <a:rPr lang="en-GB" dirty="0"/>
              <a:t>60 cores</a:t>
            </a:r>
          </a:p>
        </p:txBody>
      </p:sp>
    </p:spTree>
    <p:extLst>
      <p:ext uri="{BB962C8B-B14F-4D97-AF65-F5344CB8AC3E}">
        <p14:creationId xmlns:p14="http://schemas.microsoft.com/office/powerpoint/2010/main" val="2516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44917" y="3562752"/>
            <a:ext cx="1080484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How to use the HUB</a:t>
            </a:r>
          </a:p>
        </p:txBody>
      </p:sp>
    </p:spTree>
    <p:extLst>
      <p:ext uri="{BB962C8B-B14F-4D97-AF65-F5344CB8AC3E}">
        <p14:creationId xmlns:p14="http://schemas.microsoft.com/office/powerpoint/2010/main" val="223605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694707" y="1843979"/>
            <a:ext cx="863504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Customize your environment (notebooks, folders, etc)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Open a notebook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Installing packages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8185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Login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9F0E9-A7BB-1ED9-7E44-D6FEC940E3BB}"/>
              </a:ext>
            </a:extLst>
          </p:cNvPr>
          <p:cNvSpPr txBox="1"/>
          <p:nvPr/>
        </p:nvSpPr>
        <p:spPr>
          <a:xfrm>
            <a:off x="741143" y="1578544"/>
            <a:ext cx="1060704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Log-in to the HUB</a:t>
            </a:r>
            <a:r>
              <a:rPr lang="en-GB" sz="2000" dirty="0"/>
              <a:t> (You need to login to GitHub first). It is as simple as clicking the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will be able to access the HUB </a:t>
            </a:r>
            <a:r>
              <a:rPr lang="en-GB" sz="2000" u="sng" dirty="0"/>
              <a:t>if you were registered among allowed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If you are not, fear not. This workshop is useful regardless, so stay focus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51C6D-E186-B82D-4C86-4DF881DE8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169" y="3429000"/>
            <a:ext cx="4013406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270DF-B58B-8048-6C31-7870C7EC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2" y="2880360"/>
            <a:ext cx="10981825" cy="2818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Once you log in, you would see the page below. You are now using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66477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now customize your environment (</a:t>
            </a:r>
            <a:r>
              <a:rPr lang="en-GB" sz="2000" dirty="0" err="1"/>
              <a:t>e.g</a:t>
            </a:r>
            <a:r>
              <a:rPr lang="en-GB" sz="2000" dirty="0"/>
              <a:t> create a folder with your name)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1F89E-582B-6E33-5110-432FE15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04" y="2530075"/>
            <a:ext cx="4798696" cy="3593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9B1FC-EC33-E9C3-F3B0-56F911CDA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332" y="2681089"/>
            <a:ext cx="3750764" cy="32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also upload some data (</a:t>
            </a:r>
            <a:r>
              <a:rPr lang="en-GB" sz="2000" dirty="0" err="1"/>
              <a:t>e.g</a:t>
            </a:r>
            <a:r>
              <a:rPr lang="en-GB" sz="2000" dirty="0"/>
              <a:t> an excel file) (</a:t>
            </a:r>
            <a:r>
              <a:rPr lang="en-GB" sz="2000" b="1" dirty="0"/>
              <a:t>space is limited, do not upload </a:t>
            </a:r>
            <a:r>
              <a:rPr lang="en-GB" sz="2000" b="1" dirty="0" err="1"/>
              <a:t>Gbs</a:t>
            </a:r>
            <a:r>
              <a:rPr lang="en-GB" sz="2000" b="1" dirty="0"/>
              <a:t> of data</a:t>
            </a:r>
            <a:r>
              <a:rPr lang="en-GB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1D4E6-91E1-040C-C677-8F0FA41D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43" y="2873000"/>
            <a:ext cx="11817957" cy="28830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B214BE5-4671-2B4F-C2C7-BFB503D788A7}"/>
              </a:ext>
            </a:extLst>
          </p:cNvPr>
          <p:cNvSpPr/>
          <p:nvPr/>
        </p:nvSpPr>
        <p:spPr>
          <a:xfrm>
            <a:off x="10299032" y="3157086"/>
            <a:ext cx="577515" cy="58714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26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Soldan, Riccardo (OCBD)</cp:lastModifiedBy>
  <cp:revision>813</cp:revision>
  <dcterms:created xsi:type="dcterms:W3CDTF">2022-11-10T13:03:58Z</dcterms:created>
  <dcterms:modified xsi:type="dcterms:W3CDTF">2023-03-16T13:40:28Z</dcterms:modified>
</cp:coreProperties>
</file>