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62" r:id="rId3"/>
    <p:sldId id="258" r:id="rId4"/>
    <p:sldId id="260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ED64FF-F766-93F7-334E-F0B0778E63C1}" name="riccardo soldan" initials="rs" userId="8dc0b3132565f77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EADD-587A-480A-9A3A-7A08E0B8BBAB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CB15-3613-4ED7-905B-8F413B676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E7992-2615-4149-8918-3078C5834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FD540-7A73-4E8B-BFA6-15EE1760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F1631-91E1-4DA9-ADCF-AFC74E4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3746-F371-4C30-BEA0-56341CA801A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B6800-D8C4-4963-B955-8C5CF82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610FD-AD15-4038-A4AF-5C3ED12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4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133A9E-4E36-4EC9-A4B8-A8CDB7A4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D28A3-418C-44EF-A0F7-AB4D12DD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938D6-792F-4227-9600-32FE2980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3746-F371-4C30-BEA0-56341CA801A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47558-0A05-442C-BA15-FE577811D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8DBA1-1A81-401C-A0A3-145717B1C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k-Team/CaboV_worksho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sk-Team/CAVA-Analytics" TargetMode="External"/><Relationship Id="rId4" Type="http://schemas.openxmlformats.org/officeDocument/2006/relationships/hyperlink" Target="https://fao-cava.predictia.es/aut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riccardo.soldan@fao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002060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800605" y="4659170"/>
            <a:ext cx="1064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387157" y="5021907"/>
            <a:ext cx="9476057" cy="100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2667" spc="-1">
                <a:latin typeface="Arial"/>
              </a:rPr>
              <a:t>Riccardo Soldan</a:t>
            </a:r>
            <a:endParaRPr lang="en-US" sz="2133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133" spc="-1">
                <a:latin typeface="Arial"/>
              </a:rPr>
              <a:t>March 2023</a:t>
            </a:r>
            <a:endParaRPr lang="en-US" sz="2133" spc="-1" dirty="0">
              <a:latin typeface="Arial"/>
            </a:endParaRPr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BC1DFB2-7E83-41BA-A56C-CCD079A2AB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" y="2"/>
            <a:ext cx="12191999" cy="346115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41F35F-F558-88C7-B4AE-4E8B4D4068B7}"/>
              </a:ext>
            </a:extLst>
          </p:cNvPr>
          <p:cNvSpPr txBox="1"/>
          <p:nvPr/>
        </p:nvSpPr>
        <p:spPr>
          <a:xfrm>
            <a:off x="693576" y="3355718"/>
            <a:ext cx="10804848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pt-BR" sz="2800" b="1" dirty="0">
                <a:solidFill>
                  <a:schemeClr val="bg1"/>
                </a:solidFill>
                <a:cs typeface="Calibri"/>
              </a:rPr>
              <a:t>Introduction to the CAVA (</a:t>
            </a:r>
            <a:r>
              <a:rPr lang="en-US" sz="2800" b="1" dirty="0">
                <a:solidFill>
                  <a:schemeClr val="bg1"/>
                </a:solidFill>
                <a:cs typeface="Calibri"/>
              </a:rPr>
              <a:t>Climate and Agriculture risk Visualization and Assessment</a:t>
            </a:r>
            <a:r>
              <a:rPr lang="pt-BR" sz="2800" b="1" dirty="0">
                <a:solidFill>
                  <a:schemeClr val="bg1"/>
                </a:solidFill>
                <a:cs typeface="Calibri"/>
              </a:rPr>
              <a:t>) framework</a:t>
            </a:r>
            <a:endParaRPr lang="en-GB" sz="28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36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Content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741871" y="2374672"/>
            <a:ext cx="863504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Understanding what CAVA is and why it is useful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Quick tour of CAVA Platform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Deep dive into CAVA Analytics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All the necessary information and material used in this training is available in our </a:t>
            </a:r>
            <a:r>
              <a:rPr lang="en-GB" sz="2000" dirty="0">
                <a:hlinkClick r:id="rId4"/>
              </a:rPr>
              <a:t>GitHub repository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4923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0" y="121715"/>
            <a:ext cx="9560211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Introducing the problem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DC6C9C-E197-76F6-F2D8-882914613CA4}"/>
              </a:ext>
            </a:extLst>
          </p:cNvPr>
          <p:cNvCxnSpPr>
            <a:cxnSpLocks/>
          </p:cNvCxnSpPr>
          <p:nvPr/>
        </p:nvCxnSpPr>
        <p:spPr>
          <a:xfrm>
            <a:off x="948906" y="4905958"/>
            <a:ext cx="94525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User shape - Free people icons">
            <a:extLst>
              <a:ext uri="{FF2B5EF4-FFF2-40B4-BE49-F238E27FC236}">
                <a16:creationId xmlns:a16="http://schemas.microsoft.com/office/drawing/2014/main" id="{90BCACB0-3EA3-AFCD-54D7-0F3BD7056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89" y="5101899"/>
            <a:ext cx="982825" cy="9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1FC8-8C68-0769-E5ED-BDC5E834D8A6}"/>
              </a:ext>
            </a:extLst>
          </p:cNvPr>
          <p:cNvSpPr txBox="1"/>
          <p:nvPr/>
        </p:nvSpPr>
        <p:spPr>
          <a:xfrm>
            <a:off x="1608914" y="621706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Standard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8AC37-1536-2F7A-A4A8-44C55CBD9536}"/>
              </a:ext>
            </a:extLst>
          </p:cNvPr>
          <p:cNvSpPr txBox="1"/>
          <p:nvPr/>
        </p:nvSpPr>
        <p:spPr>
          <a:xfrm>
            <a:off x="8040818" y="6238835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Advanced user</a:t>
            </a:r>
          </a:p>
        </p:txBody>
      </p:sp>
      <p:pic>
        <p:nvPicPr>
          <p:cNvPr id="10" name="Picture 2" descr="User shape - Free people icons">
            <a:extLst>
              <a:ext uri="{FF2B5EF4-FFF2-40B4-BE49-F238E27FC236}">
                <a16:creationId xmlns:a16="http://schemas.microsoft.com/office/drawing/2014/main" id="{15F7E47C-DB6F-067E-03D3-306E74E0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09" y="5101899"/>
            <a:ext cx="982825" cy="982825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8348D-7243-C012-4BD8-6901E0D315BD}"/>
              </a:ext>
            </a:extLst>
          </p:cNvPr>
          <p:cNvSpPr txBox="1"/>
          <p:nvPr/>
        </p:nvSpPr>
        <p:spPr>
          <a:xfrm>
            <a:off x="1352694" y="3519936"/>
            <a:ext cx="2152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Platforms, </a:t>
            </a:r>
          </a:p>
          <a:p>
            <a:r>
              <a:rPr lang="en-GB" sz="1400" b="1" dirty="0"/>
              <a:t>Secondary data sources,</a:t>
            </a:r>
          </a:p>
          <a:p>
            <a:r>
              <a:rPr lang="en-GB" sz="1400" b="1" dirty="0"/>
              <a:t>GUI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B2672-3858-94D1-7532-3911250B6D09}"/>
              </a:ext>
            </a:extLst>
          </p:cNvPr>
          <p:cNvSpPr txBox="1"/>
          <p:nvPr/>
        </p:nvSpPr>
        <p:spPr>
          <a:xfrm>
            <a:off x="8373609" y="3429000"/>
            <a:ext cx="2004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Cloud computing, </a:t>
            </a:r>
          </a:p>
          <a:p>
            <a:r>
              <a:rPr lang="en-GB" sz="1400" b="1"/>
              <a:t>download and process their own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33540-26C4-A13B-919F-B9C1D8D94B93}"/>
              </a:ext>
            </a:extLst>
          </p:cNvPr>
          <p:cNvCxnSpPr>
            <a:cxnSpLocks/>
          </p:cNvCxnSpPr>
          <p:nvPr/>
        </p:nvCxnSpPr>
        <p:spPr>
          <a:xfrm flipV="1">
            <a:off x="2327372" y="2330707"/>
            <a:ext cx="0" cy="95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340C76-EAE6-02C4-D3F8-E0D657946DE0}"/>
              </a:ext>
            </a:extLst>
          </p:cNvPr>
          <p:cNvSpPr txBox="1"/>
          <p:nvPr/>
        </p:nvSpPr>
        <p:spPr>
          <a:xfrm>
            <a:off x="1499519" y="1250407"/>
            <a:ext cx="4012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Pre-computed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Limited in the analysis that can be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Limited customization of exported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..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65E382-377C-4308-0FAB-027ABC53A8C1}"/>
              </a:ext>
            </a:extLst>
          </p:cNvPr>
          <p:cNvCxnSpPr>
            <a:cxnSpLocks/>
          </p:cNvCxnSpPr>
          <p:nvPr/>
        </p:nvCxnSpPr>
        <p:spPr>
          <a:xfrm flipV="1">
            <a:off x="8712621" y="2330707"/>
            <a:ext cx="0" cy="95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673E02-9023-9B76-38E7-D8DF60A2D9AB}"/>
              </a:ext>
            </a:extLst>
          </p:cNvPr>
          <p:cNvSpPr txBox="1"/>
          <p:nvPr/>
        </p:nvSpPr>
        <p:spPr>
          <a:xfrm>
            <a:off x="6389297" y="1215209"/>
            <a:ext cx="4012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“Only” offers computational resources and access to data (COPERNICUS DIAS?)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..</a:t>
            </a:r>
          </a:p>
        </p:txBody>
      </p:sp>
      <p:pic>
        <p:nvPicPr>
          <p:cNvPr id="17" name="Picture 2" descr="User shape - Free people icons">
            <a:extLst>
              <a:ext uri="{FF2B5EF4-FFF2-40B4-BE49-F238E27FC236}">
                <a16:creationId xmlns:a16="http://schemas.microsoft.com/office/drawing/2014/main" id="{5CF972F2-0F16-BA11-9E2F-20D1C3DC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34" y="5101899"/>
            <a:ext cx="982825" cy="982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41EF2E-19FF-7629-4DD3-AC4FE4CFC3D5}"/>
              </a:ext>
            </a:extLst>
          </p:cNvPr>
          <p:cNvSpPr txBox="1"/>
          <p:nvPr/>
        </p:nvSpPr>
        <p:spPr>
          <a:xfrm>
            <a:off x="4824866" y="6238835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Intermediate 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F3437D-E807-337A-7F2B-08D2304BFE3B}"/>
              </a:ext>
            </a:extLst>
          </p:cNvPr>
          <p:cNvSpPr txBox="1"/>
          <p:nvPr/>
        </p:nvSpPr>
        <p:spPr>
          <a:xfrm>
            <a:off x="5366039" y="3336341"/>
            <a:ext cx="204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565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094678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Introducing our approach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88ED1-4BF9-3EB1-E93D-986D3BA7862F}"/>
              </a:ext>
            </a:extLst>
          </p:cNvPr>
          <p:cNvCxnSpPr/>
          <p:nvPr/>
        </p:nvCxnSpPr>
        <p:spPr>
          <a:xfrm>
            <a:off x="1520888" y="4562671"/>
            <a:ext cx="77630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User shape - Free people icons">
            <a:extLst>
              <a:ext uri="{FF2B5EF4-FFF2-40B4-BE49-F238E27FC236}">
                <a16:creationId xmlns:a16="http://schemas.microsoft.com/office/drawing/2014/main" id="{EDDBC8AA-8273-04D0-EA38-9C6F6505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88" y="4758612"/>
            <a:ext cx="982825" cy="9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E7EA7E-099C-1D9C-0E3B-C1B68EEE9836}"/>
              </a:ext>
            </a:extLst>
          </p:cNvPr>
          <p:cNvSpPr txBox="1"/>
          <p:nvPr/>
        </p:nvSpPr>
        <p:spPr>
          <a:xfrm>
            <a:off x="7747517" y="589554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Advanced user</a:t>
            </a:r>
          </a:p>
        </p:txBody>
      </p:sp>
      <p:pic>
        <p:nvPicPr>
          <p:cNvPr id="22" name="Picture 2" descr="User shape - Free people icons">
            <a:extLst>
              <a:ext uri="{FF2B5EF4-FFF2-40B4-BE49-F238E27FC236}">
                <a16:creationId xmlns:a16="http://schemas.microsoft.com/office/drawing/2014/main" id="{0900866A-0190-69AC-70E3-B6E36E8B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08" y="4758612"/>
            <a:ext cx="982825" cy="982825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3" name="Picture 2" descr="User shape - Free people icons">
            <a:extLst>
              <a:ext uri="{FF2B5EF4-FFF2-40B4-BE49-F238E27FC236}">
                <a16:creationId xmlns:a16="http://schemas.microsoft.com/office/drawing/2014/main" id="{B5FF5E0D-170A-8F2F-F48C-C5DC0F37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033" y="4758612"/>
            <a:ext cx="982825" cy="982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185D2B-35C1-9ECB-78FC-582EB6FEDE99}"/>
              </a:ext>
            </a:extLst>
          </p:cNvPr>
          <p:cNvSpPr txBox="1"/>
          <p:nvPr/>
        </p:nvSpPr>
        <p:spPr>
          <a:xfrm>
            <a:off x="4438256" y="589554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Intermediate user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706A3E-0E3B-E168-675F-75DD9FF487E7}"/>
              </a:ext>
            </a:extLst>
          </p:cNvPr>
          <p:cNvCxnSpPr/>
          <p:nvPr/>
        </p:nvCxnSpPr>
        <p:spPr>
          <a:xfrm>
            <a:off x="2351312" y="1567543"/>
            <a:ext cx="5728996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909963-2069-A204-4FDC-FA760EA2A74F}"/>
              </a:ext>
            </a:extLst>
          </p:cNvPr>
          <p:cNvSpPr txBox="1"/>
          <p:nvPr/>
        </p:nvSpPr>
        <p:spPr>
          <a:xfrm>
            <a:off x="1119673" y="1352939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Platforms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0AF49-9168-989F-5FD8-67AC45856967}"/>
              </a:ext>
            </a:extLst>
          </p:cNvPr>
          <p:cNvSpPr txBox="1"/>
          <p:nvPr/>
        </p:nvSpPr>
        <p:spPr>
          <a:xfrm>
            <a:off x="8154951" y="1352939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Cloud computing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F276AD-1120-224A-BCB0-1C288C1DC4F5}"/>
              </a:ext>
            </a:extLst>
          </p:cNvPr>
          <p:cNvSpPr/>
          <p:nvPr/>
        </p:nvSpPr>
        <p:spPr>
          <a:xfrm>
            <a:off x="2963082" y="1722271"/>
            <a:ext cx="4948335" cy="2644459"/>
          </a:xfrm>
          <a:prstGeom prst="rect">
            <a:avLst/>
          </a:prstGeom>
          <a:solidFill>
            <a:schemeClr val="accent1">
              <a:alpha val="47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997D73-9E2F-AEFF-84EC-82EE94B95A21}"/>
              </a:ext>
            </a:extLst>
          </p:cNvPr>
          <p:cNvSpPr txBox="1"/>
          <p:nvPr/>
        </p:nvSpPr>
        <p:spPr>
          <a:xfrm>
            <a:off x="3550910" y="2258008"/>
            <a:ext cx="3517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flexible than Platforms but more constrained than Cloud computing (set up your own VM,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Something in between?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433A2F-1A46-5F37-671C-54183272A969}"/>
              </a:ext>
            </a:extLst>
          </p:cNvPr>
          <p:cNvSpPr/>
          <p:nvPr/>
        </p:nvSpPr>
        <p:spPr>
          <a:xfrm>
            <a:off x="1080999" y="4486806"/>
            <a:ext cx="5531293" cy="171680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5BC48-3103-6BAD-1122-7DE2A689A276}"/>
              </a:ext>
            </a:extLst>
          </p:cNvPr>
          <p:cNvSpPr txBox="1"/>
          <p:nvPr/>
        </p:nvSpPr>
        <p:spPr>
          <a:xfrm>
            <a:off x="1273857" y="589554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Standard user</a:t>
            </a:r>
          </a:p>
        </p:txBody>
      </p:sp>
    </p:spTree>
    <p:extLst>
      <p:ext uri="{BB962C8B-B14F-4D97-AF65-F5344CB8AC3E}">
        <p14:creationId xmlns:p14="http://schemas.microsoft.com/office/powerpoint/2010/main" val="986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094678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Introducing our approach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D6DDED-A31E-E245-C034-5175C724525D}"/>
              </a:ext>
            </a:extLst>
          </p:cNvPr>
          <p:cNvCxnSpPr/>
          <p:nvPr/>
        </p:nvCxnSpPr>
        <p:spPr>
          <a:xfrm>
            <a:off x="5622120" y="1913858"/>
            <a:ext cx="0" cy="2369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F1F305-F576-A4EA-C842-A30BC9DCCE6F}"/>
              </a:ext>
            </a:extLst>
          </p:cNvPr>
          <p:cNvSpPr txBox="1"/>
          <p:nvPr/>
        </p:nvSpPr>
        <p:spPr>
          <a:xfrm>
            <a:off x="2125990" y="2027407"/>
            <a:ext cx="349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hlinkClick r:id="rId4"/>
              </a:rPr>
              <a:t>CAVA Platform </a:t>
            </a:r>
            <a:r>
              <a:rPr lang="en-GB"/>
              <a:t>(general user)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2A68-118D-9A2F-8ABF-6993FF7D54C9}"/>
              </a:ext>
            </a:extLst>
          </p:cNvPr>
          <p:cNvSpPr txBox="1"/>
          <p:nvPr/>
        </p:nvSpPr>
        <p:spPr>
          <a:xfrm>
            <a:off x="6275199" y="2047072"/>
            <a:ext cx="386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hlinkClick r:id="rId5"/>
              </a:rPr>
              <a:t>CAVA Analytics</a:t>
            </a:r>
            <a:r>
              <a:rPr lang="en-GB">
                <a:hlinkClick r:id="rId5"/>
              </a:rPr>
              <a:t> </a:t>
            </a:r>
            <a:r>
              <a:rPr lang="en-GB"/>
              <a:t>(specialised user)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39694-4A2E-7442-55AA-D33EEA96F8F6}"/>
              </a:ext>
            </a:extLst>
          </p:cNvPr>
          <p:cNvSpPr txBox="1"/>
          <p:nvPr/>
        </p:nvSpPr>
        <p:spPr>
          <a:xfrm>
            <a:off x="6088386" y="2462923"/>
            <a:ext cx="3937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Pre-set Cloud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to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Analysis performed on the fly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Environment that allows user to quickly learn how to perform analysis</a:t>
            </a: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ADB89279-6FAB-D097-8AF4-D09168C083BE}"/>
              </a:ext>
            </a:extLst>
          </p:cNvPr>
          <p:cNvSpPr/>
          <p:nvPr/>
        </p:nvSpPr>
        <p:spPr>
          <a:xfrm rot="5400000">
            <a:off x="5223138" y="3202137"/>
            <a:ext cx="698997" cy="286158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C825B-A141-6429-00E8-3295393C02CE}"/>
              </a:ext>
            </a:extLst>
          </p:cNvPr>
          <p:cNvSpPr txBox="1"/>
          <p:nvPr/>
        </p:nvSpPr>
        <p:spPr>
          <a:xfrm>
            <a:off x="1708024" y="2595922"/>
            <a:ext cx="3608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Freely accessible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Produces automatic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Focuses on agroclimatic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35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094678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The CAVA framework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3C5F82-FF46-2881-1040-FADF5A49F640}"/>
              </a:ext>
            </a:extLst>
          </p:cNvPr>
          <p:cNvSpPr/>
          <p:nvPr/>
        </p:nvSpPr>
        <p:spPr>
          <a:xfrm>
            <a:off x="5681885" y="1820802"/>
            <a:ext cx="2202024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Pre-processed layers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D0B218-6B87-AE47-6D15-3712FFC2FAA2}"/>
              </a:ext>
            </a:extLst>
          </p:cNvPr>
          <p:cNvSpPr/>
          <p:nvPr/>
        </p:nvSpPr>
        <p:spPr>
          <a:xfrm>
            <a:off x="3024879" y="4323550"/>
            <a:ext cx="2202024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Access the raw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3E05A-D18A-39DC-5778-A936E4BBCB2A}"/>
              </a:ext>
            </a:extLst>
          </p:cNvPr>
          <p:cNvSpPr txBox="1"/>
          <p:nvPr/>
        </p:nvSpPr>
        <p:spPr>
          <a:xfrm>
            <a:off x="6055109" y="1315309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CAVA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F9401-5816-B456-66DD-6263CEEB448E}"/>
              </a:ext>
            </a:extLst>
          </p:cNvPr>
          <p:cNvSpPr txBox="1"/>
          <p:nvPr/>
        </p:nvSpPr>
        <p:spPr>
          <a:xfrm>
            <a:off x="3325677" y="391246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CAVA Analytics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553000-4A9E-66BC-01A6-C4F8CA5FE4F8}"/>
              </a:ext>
            </a:extLst>
          </p:cNvPr>
          <p:cNvSpPr/>
          <p:nvPr/>
        </p:nvSpPr>
        <p:spPr>
          <a:xfrm>
            <a:off x="3395221" y="2075124"/>
            <a:ext cx="1128112" cy="797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B1836B-1C41-133E-DCD1-FFD316B86D67}"/>
              </a:ext>
            </a:extLst>
          </p:cNvPr>
          <p:cNvCxnSpPr/>
          <p:nvPr/>
        </p:nvCxnSpPr>
        <p:spPr>
          <a:xfrm>
            <a:off x="4634191" y="2473945"/>
            <a:ext cx="825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6D512-1CF1-E81D-CA92-AEB474F0A9A2}"/>
              </a:ext>
            </a:extLst>
          </p:cNvPr>
          <p:cNvCxnSpPr/>
          <p:nvPr/>
        </p:nvCxnSpPr>
        <p:spPr>
          <a:xfrm flipV="1">
            <a:off x="3987269" y="3006657"/>
            <a:ext cx="0" cy="6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558B64-72A0-4CC4-418C-0648F50A57BA}"/>
              </a:ext>
            </a:extLst>
          </p:cNvPr>
          <p:cNvCxnSpPr/>
          <p:nvPr/>
        </p:nvCxnSpPr>
        <p:spPr>
          <a:xfrm>
            <a:off x="5460169" y="5008074"/>
            <a:ext cx="1007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8C93BF-5302-3C56-1E66-4F4266D0312D}"/>
              </a:ext>
            </a:extLst>
          </p:cNvPr>
          <p:cNvSpPr/>
          <p:nvPr/>
        </p:nvSpPr>
        <p:spPr>
          <a:xfrm>
            <a:off x="6701141" y="4203450"/>
            <a:ext cx="2096277" cy="1546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Cantabria provides computer infrastructure, we provide means to analyse the raw data</a:t>
            </a:r>
          </a:p>
        </p:txBody>
      </p:sp>
    </p:spTree>
    <p:extLst>
      <p:ext uri="{BB962C8B-B14F-4D97-AF65-F5344CB8AC3E}">
        <p14:creationId xmlns:p14="http://schemas.microsoft.com/office/powerpoint/2010/main" val="201015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9"/>
            <a:ext cx="6875819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5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6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4" y="1201312"/>
            <a:ext cx="4808303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68C1BA-CBF8-4B41-A5AA-4EEABE7D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5" y="356879"/>
            <a:ext cx="3371416" cy="3071907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b="1" dirty="0">
                <a:solidFill>
                  <a:srgbClr val="FFFFFF"/>
                </a:solidFill>
              </a:rPr>
              <a:t>Thank you!</a:t>
            </a:r>
            <a:br>
              <a:rPr lang="en-US" sz="2667">
                <a:solidFill>
                  <a:srgbClr val="FFFFFF"/>
                </a:solidFill>
              </a:rPr>
            </a:br>
            <a:br>
              <a:rPr lang="en-US" sz="2667">
                <a:solidFill>
                  <a:srgbClr val="FFFFFF"/>
                </a:solidFill>
              </a:rPr>
            </a:br>
            <a:r>
              <a:rPr lang="en-US" sz="2133" b="1" dirty="0">
                <a:solidFill>
                  <a:srgbClr val="FFFFFF"/>
                </a:solidFill>
              </a:rPr>
              <a:t>Contact </a:t>
            </a:r>
            <a:r>
              <a:rPr lang="en-US" sz="2133" b="1">
                <a:solidFill>
                  <a:srgbClr val="FFFFFF"/>
                </a:solidFill>
              </a:rPr>
              <a:t>details:</a:t>
            </a:r>
            <a:br>
              <a:rPr lang="en-US" sz="2133" b="1" u="sng">
                <a:solidFill>
                  <a:schemeClr val="bg1"/>
                </a:solidFill>
              </a:rPr>
            </a:br>
            <a:r>
              <a:rPr lang="en-US" sz="2133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riccardo.soldan@fao.org</a:t>
            </a:r>
            <a:br>
              <a:rPr lang="en-US" sz="2133" b="1" u="sng">
                <a:solidFill>
                  <a:srgbClr val="FFFFFF"/>
                </a:solidFill>
              </a:rPr>
            </a:br>
            <a:endParaRPr lang="en-US" sz="2133" b="1" i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7419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Contact details: riccardo.soldan@fao.org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Soldan</dc:creator>
  <cp:lastModifiedBy>Soldan, Riccardo (OCBD)</cp:lastModifiedBy>
  <cp:revision>702</cp:revision>
  <dcterms:created xsi:type="dcterms:W3CDTF">2022-11-10T13:03:58Z</dcterms:created>
  <dcterms:modified xsi:type="dcterms:W3CDTF">2023-03-15T12:54:37Z</dcterms:modified>
</cp:coreProperties>
</file>