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D475AF-67A5-4CF3-A644-C8995E24C6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D57A65-11E8-40E2-A93A-66187E549C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BA6688-906D-4C60-AB51-8B5B9706FCE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B731A5-B141-4F6A-B8BF-F10762F26B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929C148-4999-49FE-BF48-882D080AFA6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9110E7-EC6B-481B-AFFF-8316EFB3B9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3BBE73-8177-4FCB-8D3D-A5F9CAC0C9C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1E868F-52A7-419B-9ABE-E4C3FDD4A2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B68D53-DB6B-448B-8503-20E4FE7C5B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ABFCD1-68D9-484F-B71D-FE570156F5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EF5970-4C2E-48C8-A9C6-C858D17D0E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B44611-6D53-46D1-8DA6-C540A72ACC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F5C13F-561B-460E-8DA8-CBE5F9B4489D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828360"/>
            <a:ext cx="12279960" cy="4980240"/>
          </a:xfrm>
          <a:prstGeom prst="rect">
            <a:avLst/>
          </a:prstGeom>
          <a:gradFill rotWithShape="0">
            <a:gsLst>
              <a:gs pos="0">
                <a:srgbClr val="3F6243"/>
              </a:gs>
              <a:gs pos="100000">
                <a:srgbClr val="5E8F64"/>
              </a:gs>
            </a:gsLst>
            <a:lin ang="10800000"/>
          </a:gradFill>
          <a:ln w="12600">
            <a:solidFill>
              <a:srgbClr val="325490"/>
            </a:solidFill>
            <a:miter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br>
              <a:rPr sz="3600"/>
            </a:br>
            <a:r>
              <a:rPr lang="en-GB" sz="3600" b="0" strike="noStrike" spc="-1">
                <a:solidFill>
                  <a:srgbClr val="FFFFFF"/>
                </a:solidFill>
                <a:latin typeface="Calibri"/>
              </a:rPr>
              <a:t>Developing a decision support system </a:t>
            </a:r>
            <a:br>
              <a:rPr sz="3600"/>
            </a:br>
            <a:r>
              <a:rPr lang="en-GB" sz="3600" b="0" strike="noStrike" spc="-1">
                <a:solidFill>
                  <a:srgbClr val="FFFFFF"/>
                </a:solidFill>
                <a:latin typeface="Calibri"/>
              </a:rPr>
              <a:t>for FAO’s Framework for Environmental and Social Management – FESM</a:t>
            </a:r>
            <a:br>
              <a:rPr sz="4000"/>
            </a:br>
            <a:br>
              <a:rPr sz="3600"/>
            </a:br>
            <a:endParaRPr lang="en-GB" sz="3600" b="0" strike="noStrike" spc="-1">
              <a:latin typeface="Arial"/>
            </a:endParaRPr>
          </a:p>
        </p:txBody>
      </p:sp>
      <p:pic>
        <p:nvPicPr>
          <p:cNvPr id="42" name="Content Placeholder 9" descr="Graphical user interfac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93680" y="1019520"/>
            <a:ext cx="2364120" cy="65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"/>
          <p:cNvSpPr/>
          <p:nvPr/>
        </p:nvSpPr>
        <p:spPr>
          <a:xfrm>
            <a:off x="0" y="83160"/>
            <a:ext cx="12191040" cy="645120"/>
          </a:xfrm>
          <a:prstGeom prst="rect">
            <a:avLst/>
          </a:prstGeom>
          <a:gradFill rotWithShape="0">
            <a:gsLst>
              <a:gs pos="0">
                <a:srgbClr val="3F6243"/>
              </a:gs>
              <a:gs pos="100000">
                <a:srgbClr val="5E8F64"/>
              </a:gs>
            </a:gsLst>
            <a:lin ang="108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ESS 9.1-9.4</a:t>
            </a:r>
            <a:endParaRPr lang="en-GB" sz="3600" b="0" strike="noStrike" spc="-1">
              <a:latin typeface="Arial"/>
            </a:endParaRPr>
          </a:p>
        </p:txBody>
      </p:sp>
      <p:graphicFrame>
        <p:nvGraphicFramePr>
          <p:cNvPr id="44" name="Table 5"/>
          <p:cNvGraphicFramePr/>
          <p:nvPr/>
        </p:nvGraphicFramePr>
        <p:xfrm>
          <a:off x="230040" y="1069200"/>
          <a:ext cx="11419200" cy="727266"/>
        </p:xfrm>
        <a:graphic>
          <a:graphicData uri="http://schemas.openxmlformats.org/drawingml/2006/table">
            <a:tbl>
              <a:tblPr/>
              <a:tblGrid>
                <a:gridCol w="11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  <a:tabLst>
                          <a:tab pos="37080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Could the project through activities or policy advice negatively impact places, objects, values or knowledge and practices of cultural importance to communities?</a:t>
                      </a:r>
                      <a:endParaRPr lang="en-GB" sz="2000" b="0" strike="noStrike" spc="-1">
                        <a:latin typeface="Arial"/>
                      </a:endParaRPr>
                    </a:p>
                  </a:txBody>
                  <a:tcPr marL="114120" marR="114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7"/>
          <p:cNvGraphicFramePr/>
          <p:nvPr/>
        </p:nvGraphicFramePr>
        <p:xfrm>
          <a:off x="215640" y="2189520"/>
          <a:ext cx="11630880" cy="727266"/>
        </p:xfrm>
        <a:graphic>
          <a:graphicData uri="http://schemas.openxmlformats.org/drawingml/2006/table">
            <a:tbl>
              <a:tblPr/>
              <a:tblGrid>
                <a:gridCol w="116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  <a:tabLst>
                          <a:tab pos="37080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Could the project lead to excavations, flooding, demolitions, movement of earth, landscape transformation, or alteration to social/ cultural uses or heritage? </a:t>
                      </a:r>
                      <a:endParaRPr lang="en-GB" sz="2000" b="0" strike="noStrike" spc="-1">
                        <a:latin typeface="Arial"/>
                      </a:endParaRPr>
                    </a:p>
                  </a:txBody>
                  <a:tcPr marL="114120" marR="114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9"/>
          <p:cNvGraphicFramePr/>
          <p:nvPr/>
        </p:nvGraphicFramePr>
        <p:xfrm>
          <a:off x="167760" y="3393000"/>
          <a:ext cx="11630880" cy="727266"/>
        </p:xfrm>
        <a:graphic>
          <a:graphicData uri="http://schemas.openxmlformats.org/drawingml/2006/table">
            <a:tbl>
              <a:tblPr/>
              <a:tblGrid>
                <a:gridCol w="1163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  <a:tabLst>
                          <a:tab pos="37080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Could the project lead to the use of tangible and/or intangible forms (e.g. collections, areas, practices, traditional knowledge) of cultural heritage for commercial or other purposes? </a:t>
                      </a:r>
                      <a:endParaRPr lang="en-GB" sz="2000" b="0" strike="noStrike" spc="-1">
                        <a:latin typeface="Arial"/>
                      </a:endParaRPr>
                    </a:p>
                  </a:txBody>
                  <a:tcPr marL="114120" marR="114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11"/>
          <p:cNvGraphicFramePr/>
          <p:nvPr/>
        </p:nvGraphicFramePr>
        <p:xfrm>
          <a:off x="215640" y="4680360"/>
          <a:ext cx="11343960" cy="401130"/>
        </p:xfrm>
        <a:graphic>
          <a:graphicData uri="http://schemas.openxmlformats.org/drawingml/2006/table">
            <a:tbl>
              <a:tblPr/>
              <a:tblGrid>
                <a:gridCol w="1134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Does the project have the consent of the stewards or owners of the heritage that may be impacted?</a:t>
                      </a:r>
                      <a:endParaRPr lang="en-GB" sz="2000" b="0" strike="noStrike" spc="-1">
                        <a:latin typeface="Arial"/>
                      </a:endParaRPr>
                    </a:p>
                  </a:txBody>
                  <a:tcPr marL="114120" marR="114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2"/>
          <p:cNvSpPr/>
          <p:nvPr/>
        </p:nvSpPr>
        <p:spPr>
          <a:xfrm>
            <a:off x="0" y="83160"/>
            <a:ext cx="12191040" cy="645120"/>
          </a:xfrm>
          <a:prstGeom prst="rect">
            <a:avLst/>
          </a:prstGeom>
          <a:gradFill rotWithShape="0">
            <a:gsLst>
              <a:gs pos="0">
                <a:srgbClr val="3F6243"/>
              </a:gs>
              <a:gs pos="100000">
                <a:srgbClr val="5E8F64"/>
              </a:gs>
            </a:gsLst>
            <a:lin ang="108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ESS 9.1-9.4 data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49" name="TextBox 1"/>
          <p:cNvSpPr/>
          <p:nvPr/>
        </p:nvSpPr>
        <p:spPr>
          <a:xfrm>
            <a:off x="360000" y="2841480"/>
            <a:ext cx="10839600" cy="20760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UNESCO sites (exposure)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GIAHS (exposure)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Ramsar sites (exposure)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0360" y="1080000"/>
            <a:ext cx="111592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At each ESS questions, show </a:t>
            </a:r>
            <a:r>
              <a:rPr lang="en-GB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exposure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hazard and vulnerability plus the the combined layer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5941080" y="1581480"/>
            <a:ext cx="36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12"/>
          <p:cNvSpPr/>
          <p:nvPr/>
        </p:nvSpPr>
        <p:spPr>
          <a:xfrm>
            <a:off x="0" y="83160"/>
            <a:ext cx="12191040" cy="645120"/>
          </a:xfrm>
          <a:prstGeom prst="rect">
            <a:avLst/>
          </a:prstGeom>
          <a:gradFill rotWithShape="0">
            <a:gsLst>
              <a:gs pos="0">
                <a:srgbClr val="3F6243"/>
              </a:gs>
              <a:gs pos="100000">
                <a:srgbClr val="5E8F64"/>
              </a:gs>
            </a:gsLst>
            <a:lin ang="108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FFFFFF"/>
                </a:solidFill>
                <a:latin typeface="Calibri"/>
                <a:ea typeface="DejaVu Sans"/>
              </a:rPr>
              <a:t> Final layers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514800" y="1080000"/>
            <a:ext cx="3984840" cy="233964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7200000" y="1080000"/>
            <a:ext cx="4045320" cy="237492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54"/>
          <p:cNvSpPr/>
          <p:nvPr/>
        </p:nvSpPr>
        <p:spPr>
          <a:xfrm>
            <a:off x="1800000" y="4874400"/>
            <a:ext cx="143928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GIAHS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4800" y="3253680"/>
            <a:ext cx="38048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latin typeface="Arial"/>
              </a:rPr>
              <a:t>RAMSAR sites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506800" y="3253680"/>
            <a:ext cx="38048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latin typeface="Arial"/>
              </a:rPr>
              <a:t>UNESCO sites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 Developing a decision support system  for FAO’s Framework for Environmental and Social Management – FESM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Riccardo Soldan</dc:creator>
  <dc:description/>
  <cp:lastModifiedBy>Soldan, Riccardo (OCBD)</cp:lastModifiedBy>
  <cp:revision>84</cp:revision>
  <dcterms:created xsi:type="dcterms:W3CDTF">2023-01-10T09:09:24Z</dcterms:created>
  <dcterms:modified xsi:type="dcterms:W3CDTF">2023-09-15T10:35:37Z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0x010100BB03B3FACE11EF4785B0BF2F2904AF7F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5</vt:i4>
  </property>
</Properties>
</file>