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Lora"/>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BF25E2-C288-45CE-9EB5-07F2497191F6}">
  <a:tblStyle styleId="{6BBF25E2-C288-45CE-9EB5-07F2497191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745CAEB-90D5-4C4F-94A6-61AF836F407A}"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or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Lora-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6191c5511_0_29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66191c5511_0_29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6191c5511_0_29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66191c5511_0_29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6191c5511_0_31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66191c5511_0_31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6191c5511_0_32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66191c5511_0_32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6191c5511_0_33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66191c5511_0_33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6191c5511_0_42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66191c5511_0_42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6191c5511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6191c5511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6491bf4c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6491bf4c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64aa54590_0_4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664aa54590_0_4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64aa54590_0_5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664aa54590_0_5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6191c55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6191c55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6191c5511_0_48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266191c5511_0_48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6191c5511_0_38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66191c5511_0_38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6191c5511_0_8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66191c5511_0_8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6191c5511_0_12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66191c5511_0_12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6191c5511_0_18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66191c5511_0_18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6191c5511_0_23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66191c5511_0_23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6191c5511_0_28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66191c5511_0_28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6191c5511_0_28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66191c5511_0_28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216225" y="130043"/>
            <a:ext cx="3975000" cy="299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180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1984050" y="2043790"/>
            <a:ext cx="4320000" cy="1600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4800">
                <a:solidFill>
                  <a:schemeClr val="dk1"/>
                </a:solidFill>
                <a:latin typeface="Arial"/>
                <a:ea typeface="Arial"/>
                <a:cs typeface="Arial"/>
                <a:sym typeface="Aria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6" name="Shape 56"/>
        <p:cNvGrpSpPr/>
        <p:nvPr/>
      </p:nvGrpSpPr>
      <p:grpSpPr>
        <a:xfrm>
          <a:off x="0" y="0"/>
          <a:ext cx="0" cy="0"/>
          <a:chOff x="0" y="0"/>
          <a:chExt cx="0" cy="0"/>
        </a:xfrm>
      </p:grpSpPr>
      <p:sp>
        <p:nvSpPr>
          <p:cNvPr id="57" name="Google Shape;57;p14"/>
          <p:cNvSpPr txBox="1"/>
          <p:nvPr>
            <p:ph type="title"/>
          </p:nvPr>
        </p:nvSpPr>
        <p:spPr>
          <a:xfrm>
            <a:off x="216225" y="130043"/>
            <a:ext cx="3975000" cy="299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180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www.youtube.com/watch?v=sY71Oag2JMw" TargetMode="External"/><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1.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32.jpg"/><Relationship Id="rId5" Type="http://schemas.openxmlformats.org/officeDocument/2006/relationships/image" Target="../media/image17.jpg"/><Relationship Id="rId6" Type="http://schemas.openxmlformats.org/officeDocument/2006/relationships/image" Target="../media/image20.jpg"/><Relationship Id="rId7"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5.jpg"/><Relationship Id="rId4" Type="http://schemas.openxmlformats.org/officeDocument/2006/relationships/image" Target="../media/image28.jpg"/><Relationship Id="rId5" Type="http://schemas.openxmlformats.org/officeDocument/2006/relationships/image" Target="../media/image33.jpg"/><Relationship Id="rId6" Type="http://schemas.openxmlformats.org/officeDocument/2006/relationships/image" Target="../media/image24.jpg"/><Relationship Id="rId7" Type="http://schemas.openxmlformats.org/officeDocument/2006/relationships/image" Target="../media/image29.jpg"/><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5.jpg"/><Relationship Id="rId4" Type="http://schemas.openxmlformats.org/officeDocument/2006/relationships/image" Target="../media/image40.jpg"/><Relationship Id="rId5" Type="http://schemas.openxmlformats.org/officeDocument/2006/relationships/image" Target="../media/image34.jpg"/><Relationship Id="rId6" Type="http://schemas.openxmlformats.org/officeDocument/2006/relationships/image" Target="../media/image30.jpg"/><Relationship Id="rId7"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44.png"/><Relationship Id="rId5" Type="http://schemas.openxmlformats.org/officeDocument/2006/relationships/image" Target="../media/image36.png"/><Relationship Id="rId6" Type="http://schemas.openxmlformats.org/officeDocument/2006/relationships/image" Target="../media/image38.png"/><Relationship Id="rId7" Type="http://schemas.openxmlformats.org/officeDocument/2006/relationships/image" Target="../media/image37.png"/><Relationship Id="rId8"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hyperlink" Target="http://www.youtube.com/watch?v=IG4il10zx68" TargetMode="External"/><Relationship Id="rId5" Type="http://schemas.openxmlformats.org/officeDocument/2006/relationships/image" Target="../media/image39.jpg"/><Relationship Id="rId6"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s://github1s.com/facebookresearch/SlowFast/blob/master/slowfast/config/defaults.p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s://github1s.com/facebookresearch/SlowFast/blob/master/slowfast/models/video_model_builder.p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3.jp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3.jpg"/><Relationship Id="rId9" Type="http://schemas.openxmlformats.org/officeDocument/2006/relationships/image" Target="../media/image10.png"/><Relationship Id="rId5" Type="http://schemas.openxmlformats.org/officeDocument/2006/relationships/image" Target="../media/image5.jpg"/><Relationship Id="rId6" Type="http://schemas.openxmlformats.org/officeDocument/2006/relationships/image" Target="../media/image12.jpg"/><Relationship Id="rId7" Type="http://schemas.openxmlformats.org/officeDocument/2006/relationships/image" Target="../media/image9.jpg"/><Relationship Id="rId8"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15.jpg"/><Relationship Id="rId5" Type="http://schemas.openxmlformats.org/officeDocument/2006/relationships/image" Target="../media/image7.jpg"/><Relationship Id="rId6" Type="http://schemas.openxmlformats.org/officeDocument/2006/relationships/image" Target="../media/image14.jpg"/><Relationship Id="rId7" Type="http://schemas.openxmlformats.org/officeDocument/2006/relationships/image" Target="../media/image23.jp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1.jpg"/><Relationship Id="rId4" Type="http://schemas.openxmlformats.org/officeDocument/2006/relationships/image" Target="../media/image18.jpg"/><Relationship Id="rId5" Type="http://schemas.openxmlformats.org/officeDocument/2006/relationships/image" Target="../media/image19.jpg"/><Relationship Id="rId6" Type="http://schemas.openxmlformats.org/officeDocument/2006/relationships/image" Target="../media/image22.jpg"/><Relationship Id="rId7" Type="http://schemas.openxmlformats.org/officeDocument/2006/relationships/image" Target="../media/image16.jp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6.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297750" y="173400"/>
            <a:ext cx="8548500" cy="1470600"/>
          </a:xfrm>
          <a:prstGeom prst="rect">
            <a:avLst/>
          </a:prstGeom>
          <a:solidFill>
            <a:srgbClr val="7C0404">
              <a:alpha val="806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lnSpc>
                <a:spcPct val="150000"/>
              </a:lnSpc>
              <a:spcBef>
                <a:spcPts val="0"/>
              </a:spcBef>
              <a:spcAft>
                <a:spcPts val="0"/>
              </a:spcAft>
              <a:buNone/>
            </a:pPr>
            <a:r>
              <a:rPr i="1" lang="en" sz="1700">
                <a:solidFill>
                  <a:schemeClr val="lt1"/>
                </a:solidFill>
                <a:latin typeface="Lora"/>
                <a:ea typeface="Lora"/>
                <a:cs typeface="Lora"/>
                <a:sym typeface="Lora"/>
              </a:rPr>
              <a:t>Theory and Experiments of Multiscale Vision Transformers-</a:t>
            </a:r>
            <a:endParaRPr i="1" sz="1700">
              <a:solidFill>
                <a:schemeClr val="lt1"/>
              </a:solidFill>
              <a:latin typeface="Lora"/>
              <a:ea typeface="Lora"/>
              <a:cs typeface="Lora"/>
              <a:sym typeface="Lora"/>
            </a:endParaRPr>
          </a:p>
          <a:p>
            <a:pPr indent="0" lvl="0" marL="0" rtl="0" algn="l">
              <a:lnSpc>
                <a:spcPct val="150000"/>
              </a:lnSpc>
              <a:spcBef>
                <a:spcPts val="0"/>
              </a:spcBef>
              <a:spcAft>
                <a:spcPts val="0"/>
              </a:spcAft>
              <a:buNone/>
            </a:pPr>
            <a:r>
              <a:rPr i="1" lang="en" sz="1800">
                <a:solidFill>
                  <a:schemeClr val="lt1"/>
                </a:solidFill>
                <a:latin typeface="Lora"/>
                <a:ea typeface="Lora"/>
                <a:cs typeface="Lora"/>
                <a:sym typeface="Lora"/>
              </a:rPr>
              <a:t>				</a:t>
            </a:r>
            <a:r>
              <a:rPr i="1" lang="en" sz="2100">
                <a:solidFill>
                  <a:schemeClr val="lt1"/>
                </a:solidFill>
                <a:latin typeface="Lora"/>
                <a:ea typeface="Lora"/>
                <a:cs typeface="Lora"/>
                <a:sym typeface="Lora"/>
              </a:rPr>
              <a:t>Mammal-Net</a:t>
            </a:r>
            <a:r>
              <a:rPr i="1" lang="en" sz="2100">
                <a:solidFill>
                  <a:schemeClr val="lt1"/>
                </a:solidFill>
                <a:latin typeface="Lora"/>
                <a:ea typeface="Lora"/>
                <a:cs typeface="Lora"/>
                <a:sym typeface="Lora"/>
              </a:rPr>
              <a:t> Dataset…</a:t>
            </a:r>
            <a:endParaRPr i="1" sz="2900">
              <a:solidFill>
                <a:schemeClr val="lt1"/>
              </a:solidFill>
            </a:endParaRPr>
          </a:p>
        </p:txBody>
      </p:sp>
      <p:sp>
        <p:nvSpPr>
          <p:cNvPr id="66" name="Google Shape;66;p15"/>
          <p:cNvSpPr txBox="1"/>
          <p:nvPr>
            <p:ph idx="1" type="subTitle"/>
          </p:nvPr>
        </p:nvSpPr>
        <p:spPr>
          <a:xfrm>
            <a:off x="331900" y="1996925"/>
            <a:ext cx="3752400" cy="204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400">
                <a:solidFill>
                  <a:schemeClr val="dk1"/>
                </a:solidFill>
                <a:latin typeface="Oswald"/>
                <a:ea typeface="Oswald"/>
                <a:cs typeface="Oswald"/>
                <a:sym typeface="Oswald"/>
              </a:rPr>
              <a:t>“ </a:t>
            </a:r>
            <a:r>
              <a:rPr i="1" lang="en" sz="1400">
                <a:solidFill>
                  <a:schemeClr val="dk1"/>
                </a:solidFill>
                <a:latin typeface="Lora"/>
                <a:ea typeface="Lora"/>
                <a:cs typeface="Lora"/>
                <a:sym typeface="Lora"/>
              </a:rPr>
              <a:t>In the symphony of pixels and frames, Multiscale Vision Transformers choreograph a visual ballet, their algorithms pirouetting through the dance of images, transforming fleeting moments into an enchanting tapestry of understanding across the cinematic canvas of artificial sight.”</a:t>
            </a:r>
            <a:endParaRPr i="1" sz="1400">
              <a:solidFill>
                <a:schemeClr val="dk1"/>
              </a:solidFill>
              <a:latin typeface="Lora"/>
              <a:ea typeface="Lora"/>
              <a:cs typeface="Lora"/>
              <a:sym typeface="Lora"/>
            </a:endParaRPr>
          </a:p>
        </p:txBody>
      </p:sp>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68" name="Google Shape;68;p15"/>
          <p:cNvCxnSpPr/>
          <p:nvPr/>
        </p:nvCxnSpPr>
        <p:spPr>
          <a:xfrm flipH="1">
            <a:off x="304200" y="256125"/>
            <a:ext cx="8535600" cy="13800"/>
          </a:xfrm>
          <a:prstGeom prst="straightConnector1">
            <a:avLst/>
          </a:prstGeom>
          <a:noFill/>
          <a:ln cap="flat" cmpd="sng" w="19050">
            <a:solidFill>
              <a:schemeClr val="lt1"/>
            </a:solidFill>
            <a:prstDash val="solid"/>
            <a:round/>
            <a:headEnd len="med" w="med" type="none"/>
            <a:tailEnd len="med" w="med" type="none"/>
          </a:ln>
        </p:spPr>
      </p:cxnSp>
      <p:cxnSp>
        <p:nvCxnSpPr>
          <p:cNvPr id="69" name="Google Shape;69;p15"/>
          <p:cNvCxnSpPr/>
          <p:nvPr/>
        </p:nvCxnSpPr>
        <p:spPr>
          <a:xfrm flipH="1">
            <a:off x="304200" y="269913"/>
            <a:ext cx="8535600" cy="13800"/>
          </a:xfrm>
          <a:prstGeom prst="straightConnector1">
            <a:avLst/>
          </a:prstGeom>
          <a:noFill/>
          <a:ln cap="flat" cmpd="sng" w="9525">
            <a:solidFill>
              <a:schemeClr val="dk1"/>
            </a:solidFill>
            <a:prstDash val="solid"/>
            <a:round/>
            <a:headEnd len="med" w="med" type="none"/>
            <a:tailEnd len="med" w="med" type="none"/>
          </a:ln>
        </p:spPr>
      </p:cxnSp>
      <p:pic>
        <p:nvPicPr>
          <p:cNvPr id="70" name="Google Shape;70;p15"/>
          <p:cNvPicPr preferRelativeResize="0"/>
          <p:nvPr/>
        </p:nvPicPr>
        <p:blipFill>
          <a:blip r:embed="rId3">
            <a:alphaModFix/>
          </a:blip>
          <a:stretch>
            <a:fillRect/>
          </a:stretch>
        </p:blipFill>
        <p:spPr>
          <a:xfrm>
            <a:off x="8023300" y="417375"/>
            <a:ext cx="822950" cy="548625"/>
          </a:xfrm>
          <a:prstGeom prst="rect">
            <a:avLst/>
          </a:prstGeom>
          <a:noFill/>
          <a:ln>
            <a:noFill/>
          </a:ln>
        </p:spPr>
      </p:pic>
      <p:pic>
        <p:nvPicPr>
          <p:cNvPr id="71" name="Google Shape;71;p15" title="MammalNet: A Large-scale Video Benchmark for Mammal Recognition and Behavior Understanding">
            <a:hlinkClick r:id="rId4"/>
          </p:cNvPr>
          <p:cNvPicPr preferRelativeResize="0"/>
          <p:nvPr/>
        </p:nvPicPr>
        <p:blipFill>
          <a:blip r:embed="rId5">
            <a:alphaModFix/>
          </a:blip>
          <a:stretch>
            <a:fillRect/>
          </a:stretch>
        </p:blipFill>
        <p:spPr>
          <a:xfrm>
            <a:off x="4354200" y="1758350"/>
            <a:ext cx="4485600" cy="2523150"/>
          </a:xfrm>
          <a:prstGeom prst="rect">
            <a:avLst/>
          </a:prstGeom>
          <a:noFill/>
          <a:ln cap="flat" cmpd="sng" w="9525">
            <a:solidFill>
              <a:schemeClr val="dk1"/>
            </a:solidFill>
            <a:prstDash val="solid"/>
            <a:round/>
            <a:headEnd len="sm" w="sm" type="none"/>
            <a:tailEnd len="sm" w="sm" type="none"/>
          </a:ln>
        </p:spPr>
      </p:pic>
      <p:cxnSp>
        <p:nvCxnSpPr>
          <p:cNvPr id="72" name="Google Shape;72;p15"/>
          <p:cNvCxnSpPr/>
          <p:nvPr/>
        </p:nvCxnSpPr>
        <p:spPr>
          <a:xfrm flipH="1">
            <a:off x="331900" y="4714338"/>
            <a:ext cx="8535600" cy="13800"/>
          </a:xfrm>
          <a:prstGeom prst="straightConnector1">
            <a:avLst/>
          </a:prstGeom>
          <a:noFill/>
          <a:ln cap="flat" cmpd="sng" w="9525">
            <a:solidFill>
              <a:schemeClr val="dk1"/>
            </a:solidFill>
            <a:prstDash val="solid"/>
            <a:round/>
            <a:headEnd len="med" w="med" type="none"/>
            <a:tailEnd len="med" w="med" type="none"/>
          </a:ln>
        </p:spPr>
      </p:cxnSp>
      <p:sp>
        <p:nvSpPr>
          <p:cNvPr id="73" name="Google Shape;73;p15"/>
          <p:cNvSpPr txBox="1"/>
          <p:nvPr>
            <p:ph idx="4294967295" type="title"/>
          </p:nvPr>
        </p:nvSpPr>
        <p:spPr>
          <a:xfrm>
            <a:off x="331900" y="4827550"/>
            <a:ext cx="7283100" cy="135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800"/>
              <a:t>23.01.2024 | Computer Vision | Visual Intelligence and Machine Learning Group | Ravi H M</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216225" y="130050"/>
            <a:ext cx="30987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Transformer Architecture</a:t>
            </a:r>
            <a:endParaRPr/>
          </a:p>
        </p:txBody>
      </p:sp>
      <p:pic>
        <p:nvPicPr>
          <p:cNvPr id="188" name="Google Shape;188;p24"/>
          <p:cNvPicPr preferRelativeResize="0"/>
          <p:nvPr/>
        </p:nvPicPr>
        <p:blipFill rotWithShape="1">
          <a:blip r:embed="rId3">
            <a:alphaModFix/>
          </a:blip>
          <a:srcRect b="0" l="0" r="0" t="0"/>
          <a:stretch/>
        </p:blipFill>
        <p:spPr>
          <a:xfrm>
            <a:off x="82500" y="1042500"/>
            <a:ext cx="4724241" cy="2986200"/>
          </a:xfrm>
          <a:prstGeom prst="rect">
            <a:avLst/>
          </a:prstGeom>
          <a:noFill/>
          <a:ln>
            <a:noFill/>
          </a:ln>
        </p:spPr>
      </p:pic>
      <p:sp>
        <p:nvSpPr>
          <p:cNvPr id="189" name="Google Shape;189;p24"/>
          <p:cNvSpPr txBox="1"/>
          <p:nvPr/>
        </p:nvSpPr>
        <p:spPr>
          <a:xfrm>
            <a:off x="347550" y="765000"/>
            <a:ext cx="8613900" cy="4334100"/>
          </a:xfrm>
          <a:prstGeom prst="rect">
            <a:avLst/>
          </a:prstGeom>
          <a:noFill/>
          <a:ln>
            <a:noFill/>
          </a:ln>
        </p:spPr>
        <p:txBody>
          <a:bodyPr anchorCtr="0" anchor="t" bIns="0" lIns="0" spcFirstLastPara="1" rIns="0" wrap="square" tIns="12700">
            <a:spAutoFit/>
          </a:bodyPr>
          <a:lstStyle/>
          <a:p>
            <a:pPr indent="0" lvl="0" marL="4481195" marR="19050" rtl="0" algn="l">
              <a:lnSpc>
                <a:spcPct val="100000"/>
              </a:lnSpc>
              <a:spcBef>
                <a:spcPts val="0"/>
              </a:spcBef>
              <a:spcAft>
                <a:spcPts val="0"/>
              </a:spcAft>
              <a:buNone/>
            </a:pPr>
            <a:r>
              <a:rPr lang="en" sz="1300">
                <a:latin typeface="Arial"/>
                <a:ea typeface="Arial"/>
                <a:cs typeface="Arial"/>
                <a:sym typeface="Arial"/>
              </a:rPr>
              <a:t>MViT builds on the core concept of stages. Each  stage consists of multiple transformer blocks with  specific </a:t>
            </a:r>
            <a:r>
              <a:rPr lang="en" sz="1300">
                <a:solidFill>
                  <a:srgbClr val="0000FF"/>
                </a:solidFill>
                <a:latin typeface="Arial"/>
                <a:ea typeface="Arial"/>
                <a:cs typeface="Arial"/>
                <a:sym typeface="Arial"/>
              </a:rPr>
              <a:t>space-time resolution and channel  dimension. </a:t>
            </a:r>
            <a:r>
              <a:rPr lang="en" sz="1300">
                <a:latin typeface="Arial"/>
                <a:ea typeface="Arial"/>
                <a:cs typeface="Arial"/>
                <a:sym typeface="Arial"/>
              </a:rPr>
              <a:t>The main idea of Multiscale  Transformers is to progressively </a:t>
            </a:r>
            <a:r>
              <a:rPr lang="en" sz="1300">
                <a:solidFill>
                  <a:srgbClr val="0000FF"/>
                </a:solidFill>
                <a:latin typeface="Arial"/>
                <a:ea typeface="Arial"/>
                <a:cs typeface="Arial"/>
                <a:sym typeface="Arial"/>
              </a:rPr>
              <a:t>expand the  channel capacity, while pooling the resolution from  input to output of the network</a:t>
            </a:r>
            <a:endParaRPr sz="1300">
              <a:latin typeface="Arial"/>
              <a:ea typeface="Arial"/>
              <a:cs typeface="Arial"/>
              <a:sym typeface="Arial"/>
            </a:endParaRPr>
          </a:p>
          <a:p>
            <a:pPr indent="0" lvl="0" marL="4481195" marR="0" rtl="0" algn="l">
              <a:lnSpc>
                <a:spcPct val="100000"/>
              </a:lnSpc>
              <a:spcBef>
                <a:spcPts val="0"/>
              </a:spcBef>
              <a:spcAft>
                <a:spcPts val="0"/>
              </a:spcAft>
              <a:buNone/>
            </a:pPr>
            <a:r>
              <a:rPr lang="en" sz="1300">
                <a:latin typeface="Arial"/>
                <a:ea typeface="Arial"/>
                <a:cs typeface="Arial"/>
                <a:sym typeface="Arial"/>
              </a:rPr>
              <a:t>Multiscale Transformers have several</a:t>
            </a:r>
            <a:endParaRPr sz="1300">
              <a:latin typeface="Arial"/>
              <a:ea typeface="Arial"/>
              <a:cs typeface="Arial"/>
              <a:sym typeface="Arial"/>
            </a:endParaRPr>
          </a:p>
          <a:p>
            <a:pPr indent="0" lvl="0" marL="4481195" marR="5080" rtl="0" algn="l">
              <a:lnSpc>
                <a:spcPct val="100000"/>
              </a:lnSpc>
              <a:spcBef>
                <a:spcPts val="0"/>
              </a:spcBef>
              <a:spcAft>
                <a:spcPts val="0"/>
              </a:spcAft>
              <a:buNone/>
            </a:pPr>
            <a:r>
              <a:rPr lang="en" sz="1300">
                <a:latin typeface="Arial"/>
                <a:ea typeface="Arial"/>
                <a:cs typeface="Arial"/>
                <a:sym typeface="Arial"/>
              </a:rPr>
              <a:t>channel-resolution ‘scale’ stages. Starting from the  image resolution and a small channel dimension,  </a:t>
            </a:r>
            <a:r>
              <a:rPr lang="en" sz="1300">
                <a:solidFill>
                  <a:srgbClr val="0000FF"/>
                </a:solidFill>
                <a:latin typeface="Arial"/>
                <a:ea typeface="Arial"/>
                <a:cs typeface="Arial"/>
                <a:sym typeface="Arial"/>
              </a:rPr>
              <a:t>the stages hierarchically expand the channel  capacity while reducing the spatial resolution</a:t>
            </a:r>
            <a:endParaRPr sz="1300">
              <a:latin typeface="Arial"/>
              <a:ea typeface="Arial"/>
              <a:cs typeface="Arial"/>
              <a:sym typeface="Arial"/>
            </a:endParaRPr>
          </a:p>
          <a:p>
            <a:pPr indent="0" lvl="0" marL="0" marR="0" rtl="0" algn="l">
              <a:lnSpc>
                <a:spcPct val="100000"/>
              </a:lnSpc>
              <a:spcBef>
                <a:spcPts val="10"/>
              </a:spcBef>
              <a:spcAft>
                <a:spcPts val="0"/>
              </a:spcAft>
              <a:buNone/>
            </a:pPr>
            <a:r>
              <a:t/>
            </a:r>
            <a:endParaRPr sz="1300">
              <a:latin typeface="Arial"/>
              <a:ea typeface="Arial"/>
              <a:cs typeface="Arial"/>
              <a:sym typeface="Arial"/>
            </a:endParaRPr>
          </a:p>
          <a:p>
            <a:pPr indent="0" lvl="0" marL="4481195" marR="158115" rtl="0" algn="l">
              <a:lnSpc>
                <a:spcPct val="100000"/>
              </a:lnSpc>
              <a:spcBef>
                <a:spcPts val="0"/>
              </a:spcBef>
              <a:spcAft>
                <a:spcPts val="0"/>
              </a:spcAft>
              <a:buNone/>
            </a:pPr>
            <a:r>
              <a:rPr lang="en" sz="1300">
                <a:latin typeface="Arial"/>
                <a:ea typeface="Arial"/>
                <a:cs typeface="Arial"/>
                <a:sym typeface="Arial"/>
              </a:rPr>
              <a:t>This creates a multiscale pyramid of feature  activations inside the transformer network,  effectively </a:t>
            </a:r>
            <a:r>
              <a:rPr lang="en" sz="1300">
                <a:solidFill>
                  <a:srgbClr val="0000FF"/>
                </a:solidFill>
                <a:latin typeface="Arial"/>
                <a:ea typeface="Arial"/>
                <a:cs typeface="Arial"/>
                <a:sym typeface="Arial"/>
              </a:rPr>
              <a:t>connecting the principles of  transformers with multi scale feature hierarchies.</a:t>
            </a:r>
            <a:endParaRPr sz="1300">
              <a:latin typeface="Arial"/>
              <a:ea typeface="Arial"/>
              <a:cs typeface="Arial"/>
              <a:sym typeface="Arial"/>
            </a:endParaRPr>
          </a:p>
          <a:p>
            <a:pPr indent="0" lvl="0" marL="12700" marR="208278" rtl="0" algn="l">
              <a:lnSpc>
                <a:spcPct val="100000"/>
              </a:lnSpc>
              <a:spcBef>
                <a:spcPts val="919"/>
              </a:spcBef>
              <a:spcAft>
                <a:spcPts val="0"/>
              </a:spcAft>
              <a:buNone/>
            </a:pPr>
            <a:r>
              <a:rPr lang="en" sz="1300">
                <a:latin typeface="Arial"/>
                <a:ea typeface="Arial"/>
                <a:cs typeface="Arial"/>
                <a:sym typeface="Arial"/>
              </a:rPr>
              <a:t>The early layers of our architecture can operate at high spatial resolution to model simple low-level visual  information, due to the lightweight channel capacity. In turn, </a:t>
            </a:r>
            <a:r>
              <a:rPr lang="en" sz="1300">
                <a:solidFill>
                  <a:srgbClr val="0000FF"/>
                </a:solidFill>
                <a:latin typeface="Arial"/>
                <a:ea typeface="Arial"/>
                <a:cs typeface="Arial"/>
                <a:sym typeface="Arial"/>
              </a:rPr>
              <a:t>the deeper layers can effectively focus on  spatially coarse but complex high-level features to model visual semantics. </a:t>
            </a:r>
            <a:r>
              <a:rPr lang="en" sz="1300">
                <a:latin typeface="Arial"/>
                <a:ea typeface="Arial"/>
                <a:cs typeface="Arial"/>
                <a:sym typeface="Arial"/>
              </a:rPr>
              <a:t>The fundamental advantage  of our multiscale transformer arises from the extremely dense nature of visual signals, a phenomenon  that is even more pronounced for space-time visual signals captured in video.</a:t>
            </a:r>
            <a:endParaRPr sz="1300">
              <a:latin typeface="Arial"/>
              <a:ea typeface="Arial"/>
              <a:cs typeface="Arial"/>
              <a:sym typeface="Arial"/>
            </a:endParaRPr>
          </a:p>
        </p:txBody>
      </p:sp>
      <p:sp>
        <p:nvSpPr>
          <p:cNvPr id="190" name="Google Shape;190;p24"/>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191" name="Google Shape;191;p24"/>
          <p:cNvPicPr preferRelativeResize="0"/>
          <p:nvPr/>
        </p:nvPicPr>
        <p:blipFill>
          <a:blip r:embed="rId4">
            <a:alphaModFix/>
          </a:blip>
          <a:stretch>
            <a:fillRect/>
          </a:stretch>
        </p:blipFill>
        <p:spPr>
          <a:xfrm>
            <a:off x="8205000" y="201100"/>
            <a:ext cx="763650" cy="61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216225" y="130043"/>
            <a:ext cx="39750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Multi Head </a:t>
            </a:r>
            <a:r>
              <a:rPr lang="en">
                <a:solidFill>
                  <a:srgbClr val="0000FF"/>
                </a:solidFill>
              </a:rPr>
              <a:t>Pooling </a:t>
            </a:r>
            <a:r>
              <a:rPr lang="en"/>
              <a:t>Attention(MH</a:t>
            </a:r>
            <a:r>
              <a:rPr lang="en">
                <a:solidFill>
                  <a:srgbClr val="0000FF"/>
                </a:solidFill>
              </a:rPr>
              <a:t>P</a:t>
            </a:r>
            <a:r>
              <a:rPr lang="en"/>
              <a:t>A)</a:t>
            </a:r>
            <a:endParaRPr/>
          </a:p>
        </p:txBody>
      </p:sp>
      <p:sp>
        <p:nvSpPr>
          <p:cNvPr id="197" name="Google Shape;197;p25"/>
          <p:cNvSpPr txBox="1"/>
          <p:nvPr/>
        </p:nvSpPr>
        <p:spPr>
          <a:xfrm>
            <a:off x="165000" y="483725"/>
            <a:ext cx="7455000" cy="2046000"/>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 sz="1200">
                <a:latin typeface="Arial"/>
                <a:ea typeface="Arial"/>
                <a:cs typeface="Arial"/>
                <a:sym typeface="Arial"/>
              </a:rPr>
              <a:t>Multiscale Transformers to operate at progressively </a:t>
            </a:r>
            <a:r>
              <a:rPr lang="en" sz="1200">
                <a:solidFill>
                  <a:srgbClr val="0000FF"/>
                </a:solidFill>
                <a:latin typeface="Arial"/>
                <a:ea typeface="Arial"/>
                <a:cs typeface="Arial"/>
                <a:sym typeface="Arial"/>
              </a:rPr>
              <a:t>changing spatio-temporal resolution</a:t>
            </a:r>
            <a:r>
              <a:rPr lang="en" sz="1200">
                <a:latin typeface="Arial"/>
                <a:ea typeface="Arial"/>
                <a:cs typeface="Arial"/>
                <a:sym typeface="Arial"/>
              </a:rPr>
              <a:t>.(a self attention operator that enables flexible resolution modeling in a transformer block allowing)</a:t>
            </a:r>
            <a:endParaRPr sz="1200">
              <a:latin typeface="Arial"/>
              <a:ea typeface="Arial"/>
              <a:cs typeface="Arial"/>
              <a:sym typeface="Arial"/>
            </a:endParaRPr>
          </a:p>
          <a:p>
            <a:pPr indent="0" lvl="0" marL="0" marR="0" rtl="0" algn="l">
              <a:lnSpc>
                <a:spcPct val="100000"/>
              </a:lnSpc>
              <a:spcBef>
                <a:spcPts val="10"/>
              </a:spcBef>
              <a:spcAft>
                <a:spcPts val="0"/>
              </a:spcAft>
              <a:buNone/>
            </a:pPr>
            <a:r>
              <a:t/>
            </a:r>
            <a:endParaRPr sz="1200">
              <a:latin typeface="Arial"/>
              <a:ea typeface="Arial"/>
              <a:cs typeface="Arial"/>
              <a:sym typeface="Arial"/>
            </a:endParaRPr>
          </a:p>
          <a:p>
            <a:pPr indent="0" lvl="0" marL="12700" marR="5162550" rtl="0" algn="l">
              <a:lnSpc>
                <a:spcPct val="100000"/>
              </a:lnSpc>
              <a:spcBef>
                <a:spcPts val="0"/>
              </a:spcBef>
              <a:spcAft>
                <a:spcPts val="0"/>
              </a:spcAft>
              <a:buNone/>
            </a:pPr>
            <a:r>
              <a:rPr lang="en" sz="1200">
                <a:latin typeface="Arial"/>
                <a:ea typeface="Arial"/>
                <a:cs typeface="Arial"/>
                <a:sym typeface="Arial"/>
              </a:rPr>
              <a:t>Multi Head Attention</a:t>
            </a:r>
            <a:r>
              <a:rPr lang="en" sz="1200"/>
              <a:t> </a:t>
            </a:r>
            <a:r>
              <a:rPr lang="en" sz="1200">
                <a:latin typeface="Arial"/>
                <a:ea typeface="Arial"/>
                <a:cs typeface="Arial"/>
                <a:sym typeface="Arial"/>
              </a:rPr>
              <a:t>MHA)</a:t>
            </a:r>
            <a:r>
              <a:rPr lang="en" sz="1200"/>
              <a:t> </a:t>
            </a:r>
            <a:r>
              <a:rPr lang="en" sz="1200">
                <a:latin typeface="Arial"/>
                <a:ea typeface="Arial"/>
                <a:cs typeface="Arial"/>
                <a:sym typeface="Arial"/>
              </a:rPr>
              <a:t>operators, where the channel dimension</a:t>
            </a:r>
            <a:r>
              <a:rPr lang="en" sz="1200"/>
              <a:t> </a:t>
            </a:r>
            <a:r>
              <a:rPr lang="en" sz="1200">
                <a:latin typeface="Arial"/>
                <a:ea typeface="Arial"/>
                <a:cs typeface="Arial"/>
                <a:sym typeface="Arial"/>
              </a:rPr>
              <a:t>and </a:t>
            </a:r>
            <a:r>
              <a:rPr lang="en" sz="1200">
                <a:solidFill>
                  <a:srgbClr val="0000FF"/>
                </a:solidFill>
                <a:latin typeface="Arial"/>
                <a:ea typeface="Arial"/>
                <a:cs typeface="Arial"/>
                <a:sym typeface="Arial"/>
              </a:rPr>
              <a:t>the</a:t>
            </a:r>
            <a:r>
              <a:rPr lang="en" sz="1200">
                <a:solidFill>
                  <a:srgbClr val="0000FF"/>
                </a:solidFill>
              </a:rPr>
              <a:t> </a:t>
            </a:r>
            <a:r>
              <a:rPr lang="en" sz="1200">
                <a:solidFill>
                  <a:srgbClr val="0000FF"/>
                </a:solidFill>
                <a:latin typeface="Arial"/>
                <a:ea typeface="Arial"/>
                <a:cs typeface="Arial"/>
                <a:sym typeface="Arial"/>
              </a:rPr>
              <a:t>spatiotemporal resolution remains fixed</a:t>
            </a:r>
            <a:r>
              <a:rPr lang="en" sz="1200">
                <a:latin typeface="Arial"/>
                <a:ea typeface="Arial"/>
                <a:cs typeface="Arial"/>
                <a:sym typeface="Arial"/>
              </a:rPr>
              <a:t>,</a:t>
            </a:r>
            <a:r>
              <a:rPr lang="en" sz="1200"/>
              <a:t> </a:t>
            </a:r>
            <a:r>
              <a:rPr lang="en" sz="1200">
                <a:latin typeface="Arial"/>
                <a:ea typeface="Arial"/>
                <a:cs typeface="Arial"/>
                <a:sym typeface="Arial"/>
              </a:rPr>
              <a:t>MHPA pools the sequence of latent tensors  </a:t>
            </a:r>
            <a:r>
              <a:rPr lang="en" sz="1200">
                <a:solidFill>
                  <a:srgbClr val="0000FF"/>
                </a:solidFill>
                <a:latin typeface="Arial"/>
                <a:ea typeface="Arial"/>
                <a:cs typeface="Arial"/>
                <a:sym typeface="Arial"/>
              </a:rPr>
              <a:t>to</a:t>
            </a:r>
            <a:r>
              <a:rPr lang="en" sz="1200">
                <a:solidFill>
                  <a:srgbClr val="0000FF"/>
                </a:solidFill>
              </a:rPr>
              <a:t> </a:t>
            </a:r>
            <a:r>
              <a:rPr lang="en" sz="1200">
                <a:solidFill>
                  <a:srgbClr val="0000FF"/>
                </a:solidFill>
                <a:latin typeface="Arial"/>
                <a:ea typeface="Arial"/>
                <a:cs typeface="Arial"/>
                <a:sym typeface="Arial"/>
              </a:rPr>
              <a:t>reduce the sequence length</a:t>
            </a:r>
            <a:r>
              <a:rPr lang="en" sz="1200"/>
              <a:t> </a:t>
            </a:r>
            <a:r>
              <a:rPr lang="en" sz="1200">
                <a:solidFill>
                  <a:srgbClr val="0000FF"/>
                </a:solidFill>
                <a:latin typeface="Arial"/>
                <a:ea typeface="Arial"/>
                <a:cs typeface="Arial"/>
                <a:sym typeface="Arial"/>
              </a:rPr>
              <a:t>(resolution) of the attended input</a:t>
            </a:r>
            <a:r>
              <a:rPr lang="en" sz="1200">
                <a:latin typeface="Arial"/>
                <a:ea typeface="Arial"/>
                <a:cs typeface="Arial"/>
                <a:sym typeface="Arial"/>
              </a:rPr>
              <a:t>.</a:t>
            </a:r>
            <a:endParaRPr sz="1200">
              <a:latin typeface="Arial"/>
              <a:ea typeface="Arial"/>
              <a:cs typeface="Arial"/>
              <a:sym typeface="Arial"/>
            </a:endParaRPr>
          </a:p>
        </p:txBody>
      </p:sp>
      <p:pic>
        <p:nvPicPr>
          <p:cNvPr id="198" name="Google Shape;198;p25"/>
          <p:cNvPicPr preferRelativeResize="0"/>
          <p:nvPr/>
        </p:nvPicPr>
        <p:blipFill rotWithShape="1">
          <a:blip r:embed="rId3">
            <a:alphaModFix/>
          </a:blip>
          <a:srcRect b="0" l="0" r="0" t="0"/>
          <a:stretch/>
        </p:blipFill>
        <p:spPr>
          <a:xfrm>
            <a:off x="289918" y="2658158"/>
            <a:ext cx="4296192" cy="1091099"/>
          </a:xfrm>
          <a:prstGeom prst="rect">
            <a:avLst/>
          </a:prstGeom>
          <a:noFill/>
          <a:ln>
            <a:noFill/>
          </a:ln>
        </p:spPr>
      </p:pic>
      <p:pic>
        <p:nvPicPr>
          <p:cNvPr id="199" name="Google Shape;199;p25"/>
          <p:cNvPicPr preferRelativeResize="0"/>
          <p:nvPr/>
        </p:nvPicPr>
        <p:blipFill rotWithShape="1">
          <a:blip r:embed="rId4">
            <a:alphaModFix/>
          </a:blip>
          <a:srcRect b="0" l="0" r="0" t="0"/>
          <a:stretch/>
        </p:blipFill>
        <p:spPr>
          <a:xfrm>
            <a:off x="360361" y="3942419"/>
            <a:ext cx="2665459" cy="208238"/>
          </a:xfrm>
          <a:prstGeom prst="rect">
            <a:avLst/>
          </a:prstGeom>
          <a:noFill/>
          <a:ln>
            <a:noFill/>
          </a:ln>
        </p:spPr>
      </p:pic>
      <p:pic>
        <p:nvPicPr>
          <p:cNvPr id="200" name="Google Shape;200;p25"/>
          <p:cNvPicPr preferRelativeResize="0"/>
          <p:nvPr/>
        </p:nvPicPr>
        <p:blipFill rotWithShape="1">
          <a:blip r:embed="rId5">
            <a:alphaModFix/>
          </a:blip>
          <a:srcRect b="0" l="0" r="0" t="0"/>
          <a:stretch/>
        </p:blipFill>
        <p:spPr>
          <a:xfrm>
            <a:off x="293643" y="4377147"/>
            <a:ext cx="4247673" cy="651759"/>
          </a:xfrm>
          <a:prstGeom prst="rect">
            <a:avLst/>
          </a:prstGeom>
          <a:noFill/>
          <a:ln>
            <a:noFill/>
          </a:ln>
        </p:spPr>
      </p:pic>
      <p:grpSp>
        <p:nvGrpSpPr>
          <p:cNvPr id="201" name="Google Shape;201;p25"/>
          <p:cNvGrpSpPr/>
          <p:nvPr/>
        </p:nvGrpSpPr>
        <p:grpSpPr>
          <a:xfrm>
            <a:off x="4854349" y="1041505"/>
            <a:ext cx="3829684" cy="3960667"/>
            <a:chOff x="4854349" y="1041505"/>
            <a:chExt cx="3829684" cy="3960667"/>
          </a:xfrm>
        </p:grpSpPr>
        <p:pic>
          <p:nvPicPr>
            <p:cNvPr id="202" name="Google Shape;202;p25"/>
            <p:cNvPicPr preferRelativeResize="0"/>
            <p:nvPr/>
          </p:nvPicPr>
          <p:blipFill rotWithShape="1">
            <a:blip r:embed="rId6">
              <a:alphaModFix/>
            </a:blip>
            <a:srcRect b="0" l="0" r="0" t="0"/>
            <a:stretch/>
          </p:blipFill>
          <p:spPr>
            <a:xfrm>
              <a:off x="4901351" y="1041505"/>
              <a:ext cx="3684066" cy="3960667"/>
            </a:xfrm>
            <a:prstGeom prst="rect">
              <a:avLst/>
            </a:prstGeom>
            <a:noFill/>
            <a:ln>
              <a:noFill/>
            </a:ln>
          </p:spPr>
        </p:pic>
        <p:sp>
          <p:nvSpPr>
            <p:cNvPr id="203" name="Google Shape;203;p25"/>
            <p:cNvSpPr/>
            <p:nvPr/>
          </p:nvSpPr>
          <p:spPr>
            <a:xfrm>
              <a:off x="4854349" y="2850274"/>
              <a:ext cx="3829684" cy="479425"/>
            </a:xfrm>
            <a:custGeom>
              <a:rect b="b" l="l" r="r" t="t"/>
              <a:pathLst>
                <a:path extrusionOk="0" h="479425" w="3829684">
                  <a:moveTo>
                    <a:pt x="0" y="79901"/>
                  </a:moveTo>
                  <a:lnTo>
                    <a:pt x="6279" y="48800"/>
                  </a:lnTo>
                  <a:lnTo>
                    <a:pt x="23402" y="23402"/>
                  </a:lnTo>
                  <a:lnTo>
                    <a:pt x="48800" y="6279"/>
                  </a:lnTo>
                  <a:lnTo>
                    <a:pt x="79901" y="0"/>
                  </a:lnTo>
                  <a:lnTo>
                    <a:pt x="3749298" y="0"/>
                  </a:lnTo>
                  <a:lnTo>
                    <a:pt x="3793628" y="13424"/>
                  </a:lnTo>
                  <a:lnTo>
                    <a:pt x="3823117" y="49324"/>
                  </a:lnTo>
                  <a:lnTo>
                    <a:pt x="3829199" y="79901"/>
                  </a:lnTo>
                  <a:lnTo>
                    <a:pt x="3829199" y="399498"/>
                  </a:lnTo>
                  <a:lnTo>
                    <a:pt x="3822920" y="430599"/>
                  </a:lnTo>
                  <a:lnTo>
                    <a:pt x="3805797" y="455997"/>
                  </a:lnTo>
                  <a:lnTo>
                    <a:pt x="3780399" y="473120"/>
                  </a:lnTo>
                  <a:lnTo>
                    <a:pt x="3749298" y="479399"/>
                  </a:lnTo>
                  <a:lnTo>
                    <a:pt x="79901" y="479399"/>
                  </a:lnTo>
                  <a:lnTo>
                    <a:pt x="48800" y="473120"/>
                  </a:lnTo>
                  <a:lnTo>
                    <a:pt x="23402" y="455997"/>
                  </a:lnTo>
                  <a:lnTo>
                    <a:pt x="6279" y="430599"/>
                  </a:lnTo>
                  <a:lnTo>
                    <a:pt x="0" y="399498"/>
                  </a:lnTo>
                  <a:lnTo>
                    <a:pt x="0" y="79901"/>
                  </a:lnTo>
                  <a:close/>
                </a:path>
              </a:pathLst>
            </a:custGeom>
            <a:noFill/>
            <a:ln cap="flat" cmpd="sng" w="190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04" name="Google Shape;204;p25"/>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205" name="Google Shape;205;p25"/>
          <p:cNvPicPr preferRelativeResize="0"/>
          <p:nvPr/>
        </p:nvPicPr>
        <p:blipFill>
          <a:blip r:embed="rId7">
            <a:alphaModFix/>
          </a:blip>
          <a:stretch>
            <a:fillRect/>
          </a:stretch>
        </p:blipFill>
        <p:spPr>
          <a:xfrm>
            <a:off x="8205000" y="201100"/>
            <a:ext cx="763650" cy="61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216225" y="130043"/>
            <a:ext cx="39750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Multi Head </a:t>
            </a:r>
            <a:r>
              <a:rPr lang="en">
                <a:solidFill>
                  <a:srgbClr val="0000FF"/>
                </a:solidFill>
              </a:rPr>
              <a:t>Pooling </a:t>
            </a:r>
            <a:r>
              <a:rPr lang="en"/>
              <a:t>Attention(MH</a:t>
            </a:r>
            <a:r>
              <a:rPr lang="en">
                <a:solidFill>
                  <a:srgbClr val="0000FF"/>
                </a:solidFill>
              </a:rPr>
              <a:t>P</a:t>
            </a:r>
            <a:r>
              <a:rPr lang="en"/>
              <a:t>A)</a:t>
            </a:r>
            <a:endParaRPr/>
          </a:p>
        </p:txBody>
      </p:sp>
      <p:pic>
        <p:nvPicPr>
          <p:cNvPr id="211" name="Google Shape;211;p26"/>
          <p:cNvPicPr preferRelativeResize="0"/>
          <p:nvPr/>
        </p:nvPicPr>
        <p:blipFill rotWithShape="1">
          <a:blip r:embed="rId3">
            <a:alphaModFix/>
          </a:blip>
          <a:srcRect b="0" l="0" r="0" t="0"/>
          <a:stretch/>
        </p:blipFill>
        <p:spPr>
          <a:xfrm>
            <a:off x="468777" y="2685787"/>
            <a:ext cx="3629140" cy="339574"/>
          </a:xfrm>
          <a:prstGeom prst="rect">
            <a:avLst/>
          </a:prstGeom>
          <a:noFill/>
          <a:ln>
            <a:noFill/>
          </a:ln>
        </p:spPr>
      </p:pic>
      <p:pic>
        <p:nvPicPr>
          <p:cNvPr id="212" name="Google Shape;212;p26"/>
          <p:cNvPicPr preferRelativeResize="0"/>
          <p:nvPr/>
        </p:nvPicPr>
        <p:blipFill rotWithShape="1">
          <a:blip r:embed="rId4">
            <a:alphaModFix/>
          </a:blip>
          <a:srcRect b="0" l="0" r="0" t="0"/>
          <a:stretch/>
        </p:blipFill>
        <p:spPr>
          <a:xfrm>
            <a:off x="4232587" y="2685787"/>
            <a:ext cx="4573423" cy="339574"/>
          </a:xfrm>
          <a:prstGeom prst="rect">
            <a:avLst/>
          </a:prstGeom>
          <a:noFill/>
          <a:ln>
            <a:noFill/>
          </a:ln>
        </p:spPr>
      </p:pic>
      <p:pic>
        <p:nvPicPr>
          <p:cNvPr id="213" name="Google Shape;213;p26"/>
          <p:cNvPicPr preferRelativeResize="0"/>
          <p:nvPr/>
        </p:nvPicPr>
        <p:blipFill rotWithShape="1">
          <a:blip r:embed="rId5">
            <a:alphaModFix/>
          </a:blip>
          <a:srcRect b="0" l="0" r="0" t="0"/>
          <a:stretch/>
        </p:blipFill>
        <p:spPr>
          <a:xfrm>
            <a:off x="2252768" y="1425225"/>
            <a:ext cx="1426821" cy="431155"/>
          </a:xfrm>
          <a:prstGeom prst="rect">
            <a:avLst/>
          </a:prstGeom>
          <a:noFill/>
          <a:ln>
            <a:noFill/>
          </a:ln>
        </p:spPr>
      </p:pic>
      <p:sp>
        <p:nvSpPr>
          <p:cNvPr id="214" name="Google Shape;214;p26"/>
          <p:cNvSpPr txBox="1"/>
          <p:nvPr/>
        </p:nvSpPr>
        <p:spPr>
          <a:xfrm>
            <a:off x="216225" y="1028813"/>
            <a:ext cx="8452500" cy="2975100"/>
          </a:xfrm>
          <a:prstGeom prst="rect">
            <a:avLst/>
          </a:prstGeom>
          <a:noFill/>
          <a:ln>
            <a:noFill/>
          </a:ln>
        </p:spPr>
        <p:txBody>
          <a:bodyPr anchorCtr="0" anchor="t" bIns="0" lIns="0" spcFirstLastPara="1" rIns="0" wrap="square" tIns="12700">
            <a:spAutoFit/>
          </a:bodyPr>
          <a:lstStyle/>
          <a:p>
            <a:pPr indent="0" lvl="0" marL="12700" marR="26033" rtl="0" algn="l">
              <a:lnSpc>
                <a:spcPct val="100000"/>
              </a:lnSpc>
              <a:spcBef>
                <a:spcPts val="0"/>
              </a:spcBef>
              <a:spcAft>
                <a:spcPts val="0"/>
              </a:spcAft>
              <a:buNone/>
            </a:pPr>
            <a:r>
              <a:rPr b="1" lang="en" sz="1200">
                <a:latin typeface="Arial"/>
                <a:ea typeface="Arial"/>
                <a:cs typeface="Arial"/>
                <a:sym typeface="Arial"/>
              </a:rPr>
              <a:t>Pooling Operator. </a:t>
            </a:r>
            <a:r>
              <a:rPr lang="en" sz="1200">
                <a:latin typeface="Arial"/>
                <a:ea typeface="Arial"/>
                <a:cs typeface="Arial"/>
                <a:sym typeface="Arial"/>
              </a:rPr>
              <a:t>The operator P(·; Θ) performs a pooling kernel computation on the input tensor along  each of the dimensions. Unpacking Θ as Θ := (k, s, p) (kernel, stride, padding) input tensor of dimensions L</a:t>
            </a:r>
            <a:endParaRPr sz="1200">
              <a:latin typeface="Arial"/>
              <a:ea typeface="Arial"/>
              <a:cs typeface="Arial"/>
              <a:sym typeface="Arial"/>
            </a:endParaRPr>
          </a:p>
          <a:p>
            <a:pPr indent="0" lvl="0" marL="12700" marR="0" rtl="0" algn="l">
              <a:lnSpc>
                <a:spcPct val="100000"/>
              </a:lnSpc>
              <a:spcBef>
                <a:spcPts val="0"/>
              </a:spcBef>
              <a:spcAft>
                <a:spcPts val="0"/>
              </a:spcAft>
              <a:buNone/>
            </a:pPr>
            <a:r>
              <a:rPr lang="en" sz="1200">
                <a:latin typeface="Arial"/>
                <a:ea typeface="Arial"/>
                <a:cs typeface="Arial"/>
                <a:sym typeface="Arial"/>
              </a:rPr>
              <a:t>= T × H × W to L˜ given by,</a:t>
            </a:r>
            <a:endParaRPr sz="1200">
              <a:latin typeface="Arial"/>
              <a:ea typeface="Arial"/>
              <a:cs typeface="Arial"/>
              <a:sym typeface="Arial"/>
            </a:endParaRPr>
          </a:p>
          <a:p>
            <a:pPr indent="0" lvl="0" marL="0" marR="0" rtl="0" algn="l">
              <a:lnSpc>
                <a:spcPct val="100000"/>
              </a:lnSpc>
              <a:spcBef>
                <a:spcPts val="0"/>
              </a:spcBef>
              <a:spcAft>
                <a:spcPts val="0"/>
              </a:spcAft>
              <a:buNone/>
            </a:pPr>
            <a:r>
              <a:t/>
            </a:r>
            <a:endParaRPr sz="1200">
              <a:latin typeface="Arial"/>
              <a:ea typeface="Arial"/>
              <a:cs typeface="Arial"/>
              <a:sym typeface="Arial"/>
            </a:endParaRPr>
          </a:p>
          <a:p>
            <a:pPr indent="0" lvl="0" marL="0" marR="0" rtl="0" algn="l">
              <a:lnSpc>
                <a:spcPct val="100000"/>
              </a:lnSpc>
              <a:spcBef>
                <a:spcPts val="25"/>
              </a:spcBef>
              <a:spcAft>
                <a:spcPts val="0"/>
              </a:spcAft>
              <a:buNone/>
            </a:pPr>
            <a:r>
              <a:t/>
            </a:r>
            <a:endParaRPr sz="1200">
              <a:latin typeface="Arial"/>
              <a:ea typeface="Arial"/>
              <a:cs typeface="Arial"/>
              <a:sym typeface="Arial"/>
            </a:endParaRPr>
          </a:p>
          <a:p>
            <a:pPr indent="0" lvl="0" marL="12700" marR="5080" rtl="0" algn="l">
              <a:lnSpc>
                <a:spcPct val="100000"/>
              </a:lnSpc>
              <a:spcBef>
                <a:spcPts val="0"/>
              </a:spcBef>
              <a:spcAft>
                <a:spcPts val="0"/>
              </a:spcAft>
              <a:buNone/>
            </a:pPr>
            <a:r>
              <a:rPr b="1" lang="en" sz="1200">
                <a:latin typeface="Arial"/>
                <a:ea typeface="Arial"/>
                <a:cs typeface="Arial"/>
                <a:sym typeface="Arial"/>
              </a:rPr>
              <a:t>Pooling Attention. </a:t>
            </a:r>
            <a:r>
              <a:rPr lang="en" sz="1200">
                <a:latin typeface="Arial"/>
                <a:ea typeface="Arial"/>
                <a:cs typeface="Arial"/>
                <a:sym typeface="Arial"/>
              </a:rPr>
              <a:t>The pooling operator P(·; Θ) is applied to all the intermediate tensors Qˆ, Kˆ and Vˆ  independently with chosen pooling kernels k, stride s and padding p. Denoting θ yielding the pre-attention  vectors Q = P(Qˆ; ΘQ), K = P(Kˆ ; ΘK) and V = P(Vˆ ; ΘV ) with reduced sequence lengths. Attention is now  computed on these shortened vectors, with the operation,</a:t>
            </a:r>
            <a:endParaRPr sz="1200">
              <a:latin typeface="Arial"/>
              <a:ea typeface="Arial"/>
              <a:cs typeface="Arial"/>
              <a:sym typeface="Arial"/>
            </a:endParaRPr>
          </a:p>
          <a:p>
            <a:pPr indent="0" lvl="0" marL="0" marR="0" rtl="0" algn="l">
              <a:lnSpc>
                <a:spcPct val="100000"/>
              </a:lnSpc>
              <a:spcBef>
                <a:spcPts val="0"/>
              </a:spcBef>
              <a:spcAft>
                <a:spcPts val="0"/>
              </a:spcAft>
              <a:buNone/>
            </a:pPr>
            <a:r>
              <a:t/>
            </a:r>
            <a:endParaRPr sz="1200">
              <a:latin typeface="Arial"/>
              <a:ea typeface="Arial"/>
              <a:cs typeface="Arial"/>
              <a:sym typeface="Arial"/>
            </a:endParaRPr>
          </a:p>
          <a:p>
            <a:pPr indent="0" lvl="0" marL="0" marR="0" rtl="0" algn="l">
              <a:lnSpc>
                <a:spcPct val="100000"/>
              </a:lnSpc>
              <a:spcBef>
                <a:spcPts val="15"/>
              </a:spcBef>
              <a:spcAft>
                <a:spcPts val="0"/>
              </a:spcAft>
              <a:buNone/>
            </a:pPr>
            <a:r>
              <a:t/>
            </a:r>
            <a:endParaRPr sz="1200">
              <a:latin typeface="Arial"/>
              <a:ea typeface="Arial"/>
              <a:cs typeface="Arial"/>
              <a:sym typeface="Arial"/>
            </a:endParaRPr>
          </a:p>
          <a:p>
            <a:pPr indent="0" lvl="0" marL="29208" marR="216534" rtl="0" algn="l">
              <a:lnSpc>
                <a:spcPct val="100000"/>
              </a:lnSpc>
              <a:spcBef>
                <a:spcPts val="0"/>
              </a:spcBef>
              <a:spcAft>
                <a:spcPts val="0"/>
              </a:spcAft>
              <a:buNone/>
            </a:pPr>
            <a:r>
              <a:rPr b="1" lang="en" sz="1200">
                <a:latin typeface="Arial"/>
                <a:ea typeface="Arial"/>
                <a:cs typeface="Arial"/>
                <a:sym typeface="Arial"/>
              </a:rPr>
              <a:t>Multiple heads. </a:t>
            </a:r>
            <a:r>
              <a:rPr lang="en" sz="1200">
                <a:latin typeface="Arial"/>
                <a:ea typeface="Arial"/>
                <a:cs typeface="Arial"/>
                <a:sym typeface="Arial"/>
              </a:rPr>
              <a:t>computation can be parallelized by considering h heads where each head is performing  the pooling attention on a non overlapping subset of </a:t>
            </a:r>
            <a:r>
              <a:rPr lang="en" sz="1200">
                <a:solidFill>
                  <a:srgbClr val="0000FF"/>
                </a:solidFill>
                <a:latin typeface="Arial"/>
                <a:ea typeface="Arial"/>
                <a:cs typeface="Arial"/>
                <a:sym typeface="Arial"/>
              </a:rPr>
              <a:t>D/h channels of the D dimensional input tensor X.</a:t>
            </a:r>
            <a:endParaRPr sz="1200">
              <a:latin typeface="Arial"/>
              <a:ea typeface="Arial"/>
              <a:cs typeface="Arial"/>
              <a:sym typeface="Arial"/>
            </a:endParaRPr>
          </a:p>
          <a:p>
            <a:pPr indent="0" lvl="0" marL="0" marR="0" rtl="0" algn="l">
              <a:lnSpc>
                <a:spcPct val="100000"/>
              </a:lnSpc>
              <a:spcBef>
                <a:spcPts val="15"/>
              </a:spcBef>
              <a:spcAft>
                <a:spcPts val="0"/>
              </a:spcAft>
              <a:buNone/>
            </a:pPr>
            <a:r>
              <a:t/>
            </a:r>
            <a:endParaRPr sz="1200">
              <a:latin typeface="Arial"/>
              <a:ea typeface="Arial"/>
              <a:cs typeface="Arial"/>
              <a:sym typeface="Arial"/>
            </a:endParaRPr>
          </a:p>
          <a:p>
            <a:pPr indent="0" lvl="0" marL="29208" marR="356235" rtl="0" algn="l">
              <a:lnSpc>
                <a:spcPct val="100000"/>
              </a:lnSpc>
              <a:spcBef>
                <a:spcPts val="0"/>
              </a:spcBef>
              <a:spcAft>
                <a:spcPts val="0"/>
              </a:spcAft>
              <a:buNone/>
            </a:pPr>
            <a:r>
              <a:rPr b="1" lang="en" sz="1200">
                <a:latin typeface="Arial"/>
                <a:ea typeface="Arial"/>
                <a:cs typeface="Arial"/>
                <a:sym typeface="Arial"/>
              </a:rPr>
              <a:t>Computational Analysis. </a:t>
            </a:r>
            <a:r>
              <a:rPr lang="en" sz="1200">
                <a:latin typeface="Arial"/>
                <a:ea typeface="Arial"/>
                <a:cs typeface="Arial"/>
                <a:sym typeface="Arial"/>
              </a:rPr>
              <a:t>the sequence </a:t>
            </a:r>
            <a:r>
              <a:rPr lang="en" sz="1200">
                <a:solidFill>
                  <a:srgbClr val="0000FF"/>
                </a:solidFill>
                <a:latin typeface="Arial"/>
                <a:ea typeface="Arial"/>
                <a:cs typeface="Arial"/>
                <a:sym typeface="Arial"/>
              </a:rPr>
              <a:t>length</a:t>
            </a:r>
            <a:r>
              <a:rPr lang="en" sz="1200">
                <a:latin typeface="Arial"/>
                <a:ea typeface="Arial"/>
                <a:cs typeface="Arial"/>
                <a:sym typeface="Arial"/>
              </a:rPr>
              <a:t>, pooling the </a:t>
            </a:r>
            <a:r>
              <a:rPr lang="en" sz="1200">
                <a:solidFill>
                  <a:srgbClr val="0000FF"/>
                </a:solidFill>
                <a:latin typeface="Arial"/>
                <a:ea typeface="Arial"/>
                <a:cs typeface="Arial"/>
                <a:sym typeface="Arial"/>
              </a:rPr>
              <a:t>key, query and value </a:t>
            </a:r>
            <a:r>
              <a:rPr lang="en" sz="1200">
                <a:latin typeface="Arial"/>
                <a:ea typeface="Arial"/>
                <a:cs typeface="Arial"/>
                <a:sym typeface="Arial"/>
              </a:rPr>
              <a:t>tensors has dramatic  benefits on the fundamental compute and memory requirements of the Multiscale Transformer model.</a:t>
            </a:r>
            <a:endParaRPr sz="1200">
              <a:latin typeface="Arial"/>
              <a:ea typeface="Arial"/>
              <a:cs typeface="Arial"/>
              <a:sym typeface="Arial"/>
            </a:endParaRPr>
          </a:p>
        </p:txBody>
      </p:sp>
      <p:pic>
        <p:nvPicPr>
          <p:cNvPr id="215" name="Google Shape;215;p26"/>
          <p:cNvPicPr preferRelativeResize="0"/>
          <p:nvPr/>
        </p:nvPicPr>
        <p:blipFill rotWithShape="1">
          <a:blip r:embed="rId6">
            <a:alphaModFix/>
          </a:blip>
          <a:srcRect b="0" l="0" r="0" t="0"/>
          <a:stretch/>
        </p:blipFill>
        <p:spPr>
          <a:xfrm>
            <a:off x="468785" y="4314125"/>
            <a:ext cx="2960207" cy="339574"/>
          </a:xfrm>
          <a:prstGeom prst="rect">
            <a:avLst/>
          </a:prstGeom>
          <a:noFill/>
          <a:ln>
            <a:noFill/>
          </a:ln>
        </p:spPr>
      </p:pic>
      <p:pic>
        <p:nvPicPr>
          <p:cNvPr id="216" name="Google Shape;216;p26"/>
          <p:cNvPicPr preferRelativeResize="0"/>
          <p:nvPr/>
        </p:nvPicPr>
        <p:blipFill rotWithShape="1">
          <a:blip r:embed="rId7">
            <a:alphaModFix/>
          </a:blip>
          <a:srcRect b="0" l="0" r="0" t="0"/>
          <a:stretch/>
        </p:blipFill>
        <p:spPr>
          <a:xfrm>
            <a:off x="3912500" y="4099787"/>
            <a:ext cx="4262901" cy="841899"/>
          </a:xfrm>
          <a:prstGeom prst="rect">
            <a:avLst/>
          </a:prstGeom>
          <a:noFill/>
          <a:ln>
            <a:noFill/>
          </a:ln>
        </p:spPr>
      </p:pic>
      <p:sp>
        <p:nvSpPr>
          <p:cNvPr id="217" name="Google Shape;217;p26"/>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218" name="Google Shape;218;p26"/>
          <p:cNvPicPr preferRelativeResize="0"/>
          <p:nvPr/>
        </p:nvPicPr>
        <p:blipFill>
          <a:blip r:embed="rId8">
            <a:alphaModFix/>
          </a:blip>
          <a:stretch>
            <a:fillRect/>
          </a:stretch>
        </p:blipFill>
        <p:spPr>
          <a:xfrm>
            <a:off x="8205000" y="201100"/>
            <a:ext cx="763650" cy="61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216225" y="130043"/>
            <a:ext cx="12987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ViT vs MViT</a:t>
            </a:r>
            <a:endParaRPr/>
          </a:p>
        </p:txBody>
      </p:sp>
      <p:grpSp>
        <p:nvGrpSpPr>
          <p:cNvPr id="224" name="Google Shape;224;p27"/>
          <p:cNvGrpSpPr/>
          <p:nvPr/>
        </p:nvGrpSpPr>
        <p:grpSpPr>
          <a:xfrm>
            <a:off x="0" y="57674"/>
            <a:ext cx="9000408" cy="3789073"/>
            <a:chOff x="67000" y="72199"/>
            <a:chExt cx="9000408" cy="3789073"/>
          </a:xfrm>
        </p:grpSpPr>
        <p:pic>
          <p:nvPicPr>
            <p:cNvPr id="225" name="Google Shape;225;p27"/>
            <p:cNvPicPr preferRelativeResize="0"/>
            <p:nvPr/>
          </p:nvPicPr>
          <p:blipFill rotWithShape="1">
            <a:blip r:embed="rId3">
              <a:alphaModFix/>
            </a:blip>
            <a:srcRect b="0" l="0" r="0" t="0"/>
            <a:stretch/>
          </p:blipFill>
          <p:spPr>
            <a:xfrm>
              <a:off x="67000" y="583450"/>
              <a:ext cx="4540298" cy="2521050"/>
            </a:xfrm>
            <a:prstGeom prst="rect">
              <a:avLst/>
            </a:prstGeom>
            <a:noFill/>
            <a:ln>
              <a:noFill/>
            </a:ln>
          </p:spPr>
        </p:pic>
        <p:pic>
          <p:nvPicPr>
            <p:cNvPr id="226" name="Google Shape;226;p27"/>
            <p:cNvPicPr preferRelativeResize="0"/>
            <p:nvPr/>
          </p:nvPicPr>
          <p:blipFill rotWithShape="1">
            <a:blip r:embed="rId4">
              <a:alphaModFix/>
            </a:blip>
            <a:srcRect b="0" l="0" r="0" t="0"/>
            <a:stretch/>
          </p:blipFill>
          <p:spPr>
            <a:xfrm>
              <a:off x="4683500" y="72199"/>
              <a:ext cx="4383908" cy="3789073"/>
            </a:xfrm>
            <a:prstGeom prst="rect">
              <a:avLst/>
            </a:prstGeom>
            <a:noFill/>
            <a:ln>
              <a:noFill/>
            </a:ln>
          </p:spPr>
        </p:pic>
      </p:grpSp>
      <p:sp>
        <p:nvSpPr>
          <p:cNvPr id="227" name="Google Shape;227;p27"/>
          <p:cNvSpPr txBox="1"/>
          <p:nvPr/>
        </p:nvSpPr>
        <p:spPr>
          <a:xfrm>
            <a:off x="4756525" y="3927188"/>
            <a:ext cx="3956100" cy="813300"/>
          </a:xfrm>
          <a:prstGeom prst="rect">
            <a:avLst/>
          </a:prstGeom>
          <a:noFill/>
          <a:ln>
            <a:noFill/>
          </a:ln>
        </p:spPr>
        <p:txBody>
          <a:bodyPr anchorCtr="0" anchor="t" bIns="0" lIns="0" spcFirstLastPara="1" rIns="0" wrap="square" tIns="12700">
            <a:spAutoFit/>
          </a:bodyPr>
          <a:lstStyle/>
          <a:p>
            <a:pPr indent="0" lvl="0" marL="12700" marR="30480" rtl="0" algn="l">
              <a:lnSpc>
                <a:spcPct val="100000"/>
              </a:lnSpc>
              <a:spcBef>
                <a:spcPts val="0"/>
              </a:spcBef>
              <a:spcAft>
                <a:spcPts val="0"/>
              </a:spcAft>
              <a:buNone/>
            </a:pPr>
            <a:r>
              <a:rPr lang="en" sz="1300">
                <a:latin typeface="Arial"/>
                <a:ea typeface="Arial"/>
                <a:cs typeface="Arial"/>
                <a:sym typeface="Arial"/>
              </a:rPr>
              <a:t>MViT architecture has </a:t>
            </a:r>
            <a:r>
              <a:rPr lang="en" sz="1300">
                <a:solidFill>
                  <a:srgbClr val="0000FF"/>
                </a:solidFill>
                <a:latin typeface="Arial"/>
                <a:ea typeface="Arial"/>
                <a:cs typeface="Arial"/>
                <a:sym typeface="Arial"/>
              </a:rPr>
              <a:t>fine spacetime (and coarse  channel) resolution in early layers that is</a:t>
            </a:r>
            <a:endParaRPr sz="1300">
              <a:latin typeface="Arial"/>
              <a:ea typeface="Arial"/>
              <a:cs typeface="Arial"/>
              <a:sym typeface="Arial"/>
            </a:endParaRPr>
          </a:p>
          <a:p>
            <a:pPr indent="0" lvl="0" marL="12700" marR="5080" rtl="0" algn="l">
              <a:lnSpc>
                <a:spcPct val="100000"/>
              </a:lnSpc>
              <a:spcBef>
                <a:spcPts val="0"/>
              </a:spcBef>
              <a:spcAft>
                <a:spcPts val="0"/>
              </a:spcAft>
              <a:buNone/>
            </a:pPr>
            <a:r>
              <a:rPr lang="en" sz="1300">
                <a:solidFill>
                  <a:srgbClr val="0000FF"/>
                </a:solidFill>
                <a:latin typeface="Arial"/>
                <a:ea typeface="Arial"/>
                <a:cs typeface="Arial"/>
                <a:sym typeface="Arial"/>
              </a:rPr>
              <a:t>up-/downsampled to a coarse spacetime (and fine  channel) resolution in late layers</a:t>
            </a:r>
            <a:r>
              <a:rPr lang="en" sz="1300">
                <a:latin typeface="Arial"/>
                <a:ea typeface="Arial"/>
                <a:cs typeface="Arial"/>
                <a:sym typeface="Arial"/>
              </a:rPr>
              <a:t>.</a:t>
            </a:r>
            <a:endParaRPr sz="1300">
              <a:latin typeface="Arial"/>
              <a:ea typeface="Arial"/>
              <a:cs typeface="Arial"/>
              <a:sym typeface="Arial"/>
            </a:endParaRPr>
          </a:p>
        </p:txBody>
      </p:sp>
      <p:pic>
        <p:nvPicPr>
          <p:cNvPr id="228" name="Google Shape;228;p27"/>
          <p:cNvPicPr preferRelativeResize="0"/>
          <p:nvPr/>
        </p:nvPicPr>
        <p:blipFill rotWithShape="1">
          <a:blip r:embed="rId5">
            <a:alphaModFix/>
          </a:blip>
          <a:srcRect b="0" l="0" r="0" t="0"/>
          <a:stretch/>
        </p:blipFill>
        <p:spPr>
          <a:xfrm>
            <a:off x="2349425" y="4572325"/>
            <a:ext cx="2161664" cy="435599"/>
          </a:xfrm>
          <a:prstGeom prst="rect">
            <a:avLst/>
          </a:prstGeom>
          <a:noFill/>
          <a:ln>
            <a:noFill/>
          </a:ln>
        </p:spPr>
      </p:pic>
      <p:pic>
        <p:nvPicPr>
          <p:cNvPr id="229" name="Google Shape;229;p27"/>
          <p:cNvPicPr preferRelativeResize="0"/>
          <p:nvPr/>
        </p:nvPicPr>
        <p:blipFill rotWithShape="1">
          <a:blip r:embed="rId6">
            <a:alphaModFix/>
          </a:blip>
          <a:srcRect b="0" l="0" r="0" t="0"/>
          <a:stretch/>
        </p:blipFill>
        <p:spPr>
          <a:xfrm>
            <a:off x="163200" y="4805125"/>
            <a:ext cx="2110025" cy="202799"/>
          </a:xfrm>
          <a:prstGeom prst="rect">
            <a:avLst/>
          </a:prstGeom>
          <a:noFill/>
          <a:ln>
            <a:noFill/>
          </a:ln>
        </p:spPr>
      </p:pic>
      <p:sp>
        <p:nvSpPr>
          <p:cNvPr id="230" name="Google Shape;230;p27"/>
          <p:cNvSpPr txBox="1"/>
          <p:nvPr/>
        </p:nvSpPr>
        <p:spPr>
          <a:xfrm>
            <a:off x="140025" y="3127363"/>
            <a:ext cx="4247400" cy="14136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 sz="1300">
                <a:latin typeface="Arial"/>
                <a:ea typeface="Arial"/>
                <a:cs typeface="Arial"/>
                <a:sym typeface="Arial"/>
              </a:rPr>
              <a:t>ViT maintains a constant </a:t>
            </a:r>
            <a:r>
              <a:rPr lang="en" sz="1300">
                <a:solidFill>
                  <a:srgbClr val="0000FF"/>
                </a:solidFill>
                <a:latin typeface="Arial"/>
                <a:ea typeface="Arial"/>
                <a:cs typeface="Arial"/>
                <a:sym typeface="Arial"/>
              </a:rPr>
              <a:t>channel capacity and spatial  resolution throughout all the blocks.</a:t>
            </a:r>
            <a:r>
              <a:rPr lang="en" sz="1300">
                <a:latin typeface="Arial"/>
                <a:ea typeface="Arial"/>
                <a:cs typeface="Arial"/>
                <a:sym typeface="Arial"/>
              </a:rPr>
              <a:t>This is equivalent  to a convolution with equal kernel size and stride of  1×16×16 and is shown as patch1 stage in the model  definition in Table 1. sequence of length L with  dimension D to encode the positional information and  break permutation invariance.</a:t>
            </a:r>
            <a:endParaRPr sz="1300">
              <a:latin typeface="Arial"/>
              <a:ea typeface="Arial"/>
              <a:cs typeface="Arial"/>
              <a:sym typeface="Arial"/>
            </a:endParaRPr>
          </a:p>
        </p:txBody>
      </p:sp>
      <p:grpSp>
        <p:nvGrpSpPr>
          <p:cNvPr id="231" name="Google Shape;231;p27"/>
          <p:cNvGrpSpPr/>
          <p:nvPr/>
        </p:nvGrpSpPr>
        <p:grpSpPr>
          <a:xfrm>
            <a:off x="4008213" y="277500"/>
            <a:ext cx="917575" cy="4505960"/>
            <a:chOff x="4040375" y="265825"/>
            <a:chExt cx="917575" cy="4505960"/>
          </a:xfrm>
        </p:grpSpPr>
        <p:sp>
          <p:nvSpPr>
            <p:cNvPr id="232" name="Google Shape;232;p27"/>
            <p:cNvSpPr/>
            <p:nvPr/>
          </p:nvSpPr>
          <p:spPr>
            <a:xfrm>
              <a:off x="4040375" y="970224"/>
              <a:ext cx="917575" cy="435609"/>
            </a:xfrm>
            <a:custGeom>
              <a:rect b="b" l="l" r="r" t="t"/>
              <a:pathLst>
                <a:path extrusionOk="0" h="435609" w="917575">
                  <a:moveTo>
                    <a:pt x="699299" y="435599"/>
                  </a:moveTo>
                  <a:lnTo>
                    <a:pt x="699299" y="326699"/>
                  </a:lnTo>
                  <a:lnTo>
                    <a:pt x="217799" y="326699"/>
                  </a:lnTo>
                  <a:lnTo>
                    <a:pt x="217799" y="435599"/>
                  </a:lnTo>
                  <a:lnTo>
                    <a:pt x="0" y="217799"/>
                  </a:lnTo>
                  <a:lnTo>
                    <a:pt x="217799" y="0"/>
                  </a:lnTo>
                  <a:lnTo>
                    <a:pt x="217799" y="108899"/>
                  </a:lnTo>
                  <a:lnTo>
                    <a:pt x="699299" y="108899"/>
                  </a:lnTo>
                  <a:lnTo>
                    <a:pt x="699299" y="0"/>
                  </a:lnTo>
                  <a:lnTo>
                    <a:pt x="917099" y="217799"/>
                  </a:lnTo>
                  <a:lnTo>
                    <a:pt x="699299" y="435599"/>
                  </a:lnTo>
                  <a:close/>
                </a:path>
              </a:pathLst>
            </a:custGeom>
            <a:solidFill>
              <a:srgbClr val="6C9E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3" name="Google Shape;233;p27"/>
            <p:cNvSpPr/>
            <p:nvPr/>
          </p:nvSpPr>
          <p:spPr>
            <a:xfrm>
              <a:off x="4572000" y="265825"/>
              <a:ext cx="13335" cy="4505960"/>
            </a:xfrm>
            <a:custGeom>
              <a:rect b="b" l="l" r="r" t="t"/>
              <a:pathLst>
                <a:path extrusionOk="0" h="4505960" w="13335">
                  <a:moveTo>
                    <a:pt x="0" y="0"/>
                  </a:moveTo>
                  <a:lnTo>
                    <a:pt x="13199" y="4505399"/>
                  </a:lnTo>
                </a:path>
              </a:pathLst>
            </a:custGeom>
            <a:noFill/>
            <a:ln cap="flat" cmpd="sng" w="9525">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34" name="Google Shape;234;p27"/>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235" name="Google Shape;235;p27"/>
          <p:cNvPicPr preferRelativeResize="0"/>
          <p:nvPr/>
        </p:nvPicPr>
        <p:blipFill>
          <a:blip r:embed="rId7">
            <a:alphaModFix/>
          </a:blip>
          <a:stretch>
            <a:fillRect/>
          </a:stretch>
        </p:blipFill>
        <p:spPr>
          <a:xfrm>
            <a:off x="8205000" y="201100"/>
            <a:ext cx="763650" cy="61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216225" y="130043"/>
            <a:ext cx="36189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Multiscale Transformer Networks</a:t>
            </a:r>
            <a:endParaRPr/>
          </a:p>
        </p:txBody>
      </p:sp>
      <p:sp>
        <p:nvSpPr>
          <p:cNvPr id="241" name="Google Shape;241;p28"/>
          <p:cNvSpPr txBox="1"/>
          <p:nvPr/>
        </p:nvSpPr>
        <p:spPr>
          <a:xfrm>
            <a:off x="305100" y="574728"/>
            <a:ext cx="8396100" cy="4293300"/>
          </a:xfrm>
          <a:prstGeom prst="rect">
            <a:avLst/>
          </a:prstGeom>
          <a:noFill/>
          <a:ln>
            <a:noFill/>
          </a:ln>
        </p:spPr>
        <p:txBody>
          <a:bodyPr anchorCtr="0" anchor="t" bIns="0" lIns="0" spcFirstLastPara="1" rIns="0" wrap="square" tIns="12700">
            <a:spAutoFit/>
          </a:bodyPr>
          <a:lstStyle/>
          <a:p>
            <a:pPr indent="-69849" lvl="0" marL="12700" marR="483869" rtl="0" algn="just">
              <a:lnSpc>
                <a:spcPct val="100000"/>
              </a:lnSpc>
              <a:spcBef>
                <a:spcPts val="0"/>
              </a:spcBef>
              <a:spcAft>
                <a:spcPts val="0"/>
              </a:spcAft>
              <a:buSzPts val="1100"/>
              <a:buFont typeface="Arial"/>
              <a:buAutoNum type="arabicPeriod"/>
            </a:pPr>
            <a:r>
              <a:rPr b="1" lang="en" sz="1200">
                <a:latin typeface="Arial"/>
                <a:ea typeface="Arial"/>
                <a:cs typeface="Arial"/>
                <a:sym typeface="Arial"/>
              </a:rPr>
              <a:t>Scale stages </a:t>
            </a:r>
            <a:r>
              <a:rPr lang="en" sz="1200">
                <a:latin typeface="Arial"/>
                <a:ea typeface="Arial"/>
                <a:cs typeface="Arial"/>
                <a:sym typeface="Arial"/>
              </a:rPr>
              <a:t>: the channel dimension of the processed sequence is upsampled while the length of the sequence is  down-sampled. </a:t>
            </a:r>
            <a:r>
              <a:rPr lang="en" sz="1200">
                <a:solidFill>
                  <a:srgbClr val="0000FF"/>
                </a:solidFill>
                <a:latin typeface="Arial"/>
                <a:ea typeface="Arial"/>
                <a:cs typeface="Arial"/>
                <a:sym typeface="Arial"/>
              </a:rPr>
              <a:t>This effectively reduces the spatio-temporal resolution of the underlying visual data </a:t>
            </a:r>
            <a:r>
              <a:rPr lang="en" sz="1200">
                <a:latin typeface="Arial"/>
                <a:ea typeface="Arial"/>
                <a:cs typeface="Arial"/>
                <a:sym typeface="Arial"/>
              </a:rPr>
              <a:t>while allowing the  network to assimilate the processed information in more complex features.</a:t>
            </a:r>
            <a:endParaRPr sz="1200">
              <a:latin typeface="Arial"/>
              <a:ea typeface="Arial"/>
              <a:cs typeface="Arial"/>
              <a:sym typeface="Arial"/>
            </a:endParaRPr>
          </a:p>
          <a:p>
            <a:pPr indent="0" lvl="0" marL="0" marR="0" rtl="0" algn="l">
              <a:lnSpc>
                <a:spcPct val="100000"/>
              </a:lnSpc>
              <a:spcBef>
                <a:spcPts val="0"/>
              </a:spcBef>
              <a:spcAft>
                <a:spcPts val="0"/>
              </a:spcAft>
              <a:buSzPts val="1250"/>
              <a:buFont typeface="Arial"/>
              <a:buNone/>
            </a:pPr>
            <a:r>
              <a:t/>
            </a:r>
            <a:endParaRPr sz="1250">
              <a:latin typeface="Arial"/>
              <a:ea typeface="Arial"/>
              <a:cs typeface="Arial"/>
              <a:sym typeface="Arial"/>
            </a:endParaRPr>
          </a:p>
          <a:p>
            <a:pPr indent="-69849" lvl="0" marL="12700" marR="73660" rtl="0" algn="l">
              <a:lnSpc>
                <a:spcPct val="100000"/>
              </a:lnSpc>
              <a:spcBef>
                <a:spcPts val="0"/>
              </a:spcBef>
              <a:spcAft>
                <a:spcPts val="0"/>
              </a:spcAft>
              <a:buSzPts val="1100"/>
              <a:buFont typeface="Arial"/>
              <a:buAutoNum type="arabicPeriod"/>
            </a:pPr>
            <a:r>
              <a:rPr b="1" lang="en" sz="1200">
                <a:latin typeface="Arial"/>
                <a:ea typeface="Arial"/>
                <a:cs typeface="Arial"/>
                <a:sym typeface="Arial"/>
              </a:rPr>
              <a:t>Channel expansion </a:t>
            </a:r>
            <a:r>
              <a:rPr lang="en" sz="1200">
                <a:latin typeface="Arial"/>
                <a:ea typeface="Arial"/>
                <a:cs typeface="Arial"/>
                <a:sym typeface="Arial"/>
              </a:rPr>
              <a:t>: we </a:t>
            </a:r>
            <a:r>
              <a:rPr lang="en" sz="1200">
                <a:solidFill>
                  <a:srgbClr val="0000FF"/>
                </a:solidFill>
                <a:latin typeface="Arial"/>
                <a:ea typeface="Arial"/>
                <a:cs typeface="Arial"/>
                <a:sym typeface="Arial"/>
              </a:rPr>
              <a:t>expand the channel dimension </a:t>
            </a:r>
            <a:r>
              <a:rPr lang="en" sz="1200">
                <a:latin typeface="Arial"/>
                <a:ea typeface="Arial"/>
                <a:cs typeface="Arial"/>
                <a:sym typeface="Arial"/>
              </a:rPr>
              <a:t>by increasing the output of the final MLP layer in the previous  stage by a factor that is relative to the resolution change introduced at the stage. down-sample the space-time resolution by  4×, we increase the channel dimension by 2×.</a:t>
            </a:r>
            <a:endParaRPr sz="1200">
              <a:latin typeface="Arial"/>
              <a:ea typeface="Arial"/>
              <a:cs typeface="Arial"/>
              <a:sym typeface="Arial"/>
            </a:endParaRPr>
          </a:p>
          <a:p>
            <a:pPr indent="0" lvl="0" marL="0" marR="0" rtl="0" algn="l">
              <a:lnSpc>
                <a:spcPct val="100000"/>
              </a:lnSpc>
              <a:spcBef>
                <a:spcPts val="5"/>
              </a:spcBef>
              <a:spcAft>
                <a:spcPts val="0"/>
              </a:spcAft>
              <a:buSzPts val="1250"/>
              <a:buFont typeface="Arial"/>
              <a:buNone/>
            </a:pPr>
            <a:r>
              <a:t/>
            </a:r>
            <a:endParaRPr sz="1250">
              <a:latin typeface="Arial"/>
              <a:ea typeface="Arial"/>
              <a:cs typeface="Arial"/>
              <a:sym typeface="Arial"/>
            </a:endParaRPr>
          </a:p>
          <a:p>
            <a:pPr indent="-69849" lvl="0" marL="12700" marR="5080" rtl="0" algn="just">
              <a:lnSpc>
                <a:spcPct val="100000"/>
              </a:lnSpc>
              <a:spcBef>
                <a:spcPts val="0"/>
              </a:spcBef>
              <a:spcAft>
                <a:spcPts val="0"/>
              </a:spcAft>
              <a:buSzPts val="1100"/>
              <a:buFont typeface="Arial"/>
              <a:buAutoNum type="arabicPeriod"/>
            </a:pPr>
            <a:r>
              <a:rPr b="1" lang="en" sz="1200">
                <a:latin typeface="Arial"/>
                <a:ea typeface="Arial"/>
                <a:cs typeface="Arial"/>
                <a:sym typeface="Arial"/>
              </a:rPr>
              <a:t>Query pooling </a:t>
            </a:r>
            <a:r>
              <a:rPr lang="en" sz="1200">
                <a:latin typeface="Arial"/>
                <a:ea typeface="Arial"/>
                <a:cs typeface="Arial"/>
                <a:sym typeface="Arial"/>
              </a:rPr>
              <a:t>: The pooling attention operation affords flexibility not only in the length of key and value vectors but also in  the length of the query, and thereby output, sequence. our intention is to </a:t>
            </a:r>
            <a:r>
              <a:rPr lang="en" sz="1200">
                <a:solidFill>
                  <a:srgbClr val="0000FF"/>
                </a:solidFill>
                <a:latin typeface="Arial"/>
                <a:ea typeface="Arial"/>
                <a:cs typeface="Arial"/>
                <a:sym typeface="Arial"/>
              </a:rPr>
              <a:t>decrease resolution at the beginning of a stage and  then preserve this resolution throughout the stage</a:t>
            </a:r>
            <a:endParaRPr sz="1200">
              <a:latin typeface="Arial"/>
              <a:ea typeface="Arial"/>
              <a:cs typeface="Arial"/>
              <a:sym typeface="Arial"/>
            </a:endParaRPr>
          </a:p>
          <a:p>
            <a:pPr indent="0" lvl="0" marL="0" marR="0" rtl="0" algn="l">
              <a:lnSpc>
                <a:spcPct val="100000"/>
              </a:lnSpc>
              <a:spcBef>
                <a:spcPts val="0"/>
              </a:spcBef>
              <a:spcAft>
                <a:spcPts val="0"/>
              </a:spcAft>
              <a:buSzPts val="1250"/>
              <a:buFont typeface="Arial"/>
              <a:buNone/>
            </a:pPr>
            <a:r>
              <a:t/>
            </a:r>
            <a:endParaRPr sz="1250">
              <a:latin typeface="Arial"/>
              <a:ea typeface="Arial"/>
              <a:cs typeface="Arial"/>
              <a:sym typeface="Arial"/>
            </a:endParaRPr>
          </a:p>
          <a:p>
            <a:pPr indent="-69849" lvl="0" marL="12700" marR="68580" rtl="0" algn="l">
              <a:lnSpc>
                <a:spcPct val="100000"/>
              </a:lnSpc>
              <a:spcBef>
                <a:spcPts val="0"/>
              </a:spcBef>
              <a:spcAft>
                <a:spcPts val="0"/>
              </a:spcAft>
              <a:buSzPts val="1100"/>
              <a:buFont typeface="Arial"/>
              <a:buAutoNum type="arabicPeriod"/>
            </a:pPr>
            <a:r>
              <a:rPr b="1" lang="en" sz="1200">
                <a:latin typeface="Arial"/>
                <a:ea typeface="Arial"/>
                <a:cs typeface="Arial"/>
                <a:sym typeface="Arial"/>
              </a:rPr>
              <a:t>Key-Value pooling </a:t>
            </a:r>
            <a:r>
              <a:rPr lang="en" sz="1200">
                <a:latin typeface="Arial"/>
                <a:ea typeface="Arial"/>
                <a:cs typeface="Arial"/>
                <a:sym typeface="Arial"/>
              </a:rPr>
              <a:t>: We </a:t>
            </a:r>
            <a:r>
              <a:rPr lang="en" sz="1200">
                <a:solidFill>
                  <a:srgbClr val="0000FF"/>
                </a:solidFill>
                <a:latin typeface="Arial"/>
                <a:ea typeface="Arial"/>
                <a:cs typeface="Arial"/>
                <a:sym typeface="Arial"/>
              </a:rPr>
              <a:t>decouple the usage of K, V and Q pooling, </a:t>
            </a:r>
            <a:r>
              <a:rPr lang="en" sz="1200">
                <a:latin typeface="Arial"/>
                <a:ea typeface="Arial"/>
                <a:cs typeface="Arial"/>
                <a:sym typeface="Arial"/>
              </a:rPr>
              <a:t>with Q pooling being used in the first layer of each  stage and K, V pooling being employed in all other layers. Since </a:t>
            </a:r>
            <a:r>
              <a:rPr lang="en" sz="1200">
                <a:solidFill>
                  <a:srgbClr val="0000FF"/>
                </a:solidFill>
                <a:latin typeface="Arial"/>
                <a:ea typeface="Arial"/>
                <a:cs typeface="Arial"/>
                <a:sym typeface="Arial"/>
              </a:rPr>
              <a:t>the sequence length of key and value tensors need to be  identical to allow attention weight calculation</a:t>
            </a:r>
            <a:r>
              <a:rPr lang="en" sz="1200">
                <a:latin typeface="Arial"/>
                <a:ea typeface="Arial"/>
                <a:cs typeface="Arial"/>
                <a:sym typeface="Arial"/>
              </a:rPr>
              <a:t>, the pooling stride used on K and value V tensors needs to be identical. In our  default setting, we constrain all pooling parameters (k; p; s) to be identical i.e. ΘK ≡ ΘV within a stage, but vary s adaptively</a:t>
            </a:r>
            <a:endParaRPr sz="1200">
              <a:latin typeface="Arial"/>
              <a:ea typeface="Arial"/>
              <a:cs typeface="Arial"/>
              <a:sym typeface="Arial"/>
            </a:endParaRPr>
          </a:p>
          <a:p>
            <a:pPr indent="0" lvl="0" marL="12700" marR="0" rtl="0" algn="l">
              <a:lnSpc>
                <a:spcPct val="100000"/>
              </a:lnSpc>
              <a:spcBef>
                <a:spcPts val="0"/>
              </a:spcBef>
              <a:spcAft>
                <a:spcPts val="0"/>
              </a:spcAft>
              <a:buNone/>
            </a:pPr>
            <a:r>
              <a:rPr lang="en" sz="1200">
                <a:latin typeface="Arial"/>
                <a:ea typeface="Arial"/>
                <a:cs typeface="Arial"/>
                <a:sym typeface="Arial"/>
              </a:rPr>
              <a:t>w.r.t. to the scale across stages.</a:t>
            </a:r>
            <a:endParaRPr sz="1200">
              <a:latin typeface="Arial"/>
              <a:ea typeface="Arial"/>
              <a:cs typeface="Arial"/>
              <a:sym typeface="Arial"/>
            </a:endParaRPr>
          </a:p>
          <a:p>
            <a:pPr indent="0" lvl="0" marL="0" marR="0" rtl="0" algn="l">
              <a:lnSpc>
                <a:spcPct val="100000"/>
              </a:lnSpc>
              <a:spcBef>
                <a:spcPts val="5"/>
              </a:spcBef>
              <a:spcAft>
                <a:spcPts val="0"/>
              </a:spcAft>
              <a:buNone/>
            </a:pPr>
            <a:r>
              <a:t/>
            </a:r>
            <a:endParaRPr sz="1250">
              <a:latin typeface="Arial"/>
              <a:ea typeface="Arial"/>
              <a:cs typeface="Arial"/>
              <a:sym typeface="Arial"/>
            </a:endParaRPr>
          </a:p>
          <a:p>
            <a:pPr indent="0" lvl="0" marL="12700" marR="80010" rtl="0" algn="l">
              <a:lnSpc>
                <a:spcPct val="100000"/>
              </a:lnSpc>
              <a:spcBef>
                <a:spcPts val="0"/>
              </a:spcBef>
              <a:spcAft>
                <a:spcPts val="0"/>
              </a:spcAft>
              <a:buNone/>
            </a:pPr>
            <a:r>
              <a:rPr lang="en" sz="1200">
                <a:latin typeface="Arial"/>
                <a:ea typeface="Arial"/>
                <a:cs typeface="Arial"/>
                <a:sym typeface="Arial"/>
              </a:rPr>
              <a:t>5.</a:t>
            </a:r>
            <a:r>
              <a:rPr b="1" lang="en" sz="1200">
                <a:latin typeface="Arial"/>
                <a:ea typeface="Arial"/>
                <a:cs typeface="Arial"/>
                <a:sym typeface="Arial"/>
              </a:rPr>
              <a:t>Skip connections </a:t>
            </a:r>
            <a:r>
              <a:rPr lang="en" sz="1200">
                <a:latin typeface="Arial"/>
                <a:ea typeface="Arial"/>
                <a:cs typeface="Arial"/>
                <a:sym typeface="Arial"/>
              </a:rPr>
              <a:t>: MHPA handles this mismatch by adding the query pooling operator P(·; ΘQ) to the residual path.  instead of directly adding the input X of MHPA to the output, </a:t>
            </a:r>
            <a:r>
              <a:rPr lang="en" sz="1200">
                <a:solidFill>
                  <a:srgbClr val="0000FF"/>
                </a:solidFill>
                <a:latin typeface="Arial"/>
                <a:ea typeface="Arial"/>
                <a:cs typeface="Arial"/>
                <a:sym typeface="Arial"/>
              </a:rPr>
              <a:t>we add the pooled input X to the output</a:t>
            </a:r>
            <a:r>
              <a:rPr lang="en" sz="1200">
                <a:latin typeface="Arial"/>
                <a:ea typeface="Arial"/>
                <a:cs typeface="Arial"/>
                <a:sym typeface="Arial"/>
              </a:rPr>
              <a:t>, thereby matching the  resolution to attended query Q. For handling the channel dimension mismatch between stage changes, we employ an extra  linear layer that operates on the layer-normalized output of our MHPA operation. Note that this differs from the other  (resolution-preserving) skip connections that operate on the un-normalized signal.</a:t>
            </a:r>
            <a:endParaRPr sz="1200">
              <a:latin typeface="Arial"/>
              <a:ea typeface="Arial"/>
              <a:cs typeface="Arial"/>
              <a:sym typeface="Arial"/>
            </a:endParaRPr>
          </a:p>
        </p:txBody>
      </p:sp>
      <p:sp>
        <p:nvSpPr>
          <p:cNvPr id="242" name="Google Shape;242;p28"/>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243" name="Google Shape;243;p28"/>
          <p:cNvPicPr preferRelativeResize="0"/>
          <p:nvPr/>
        </p:nvPicPr>
        <p:blipFill>
          <a:blip r:embed="rId3">
            <a:alphaModFix/>
          </a:blip>
          <a:stretch>
            <a:fillRect/>
          </a:stretch>
        </p:blipFill>
        <p:spPr>
          <a:xfrm>
            <a:off x="8205000" y="201100"/>
            <a:ext cx="763650" cy="612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871654" y="2072339"/>
            <a:ext cx="7253700" cy="936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3000"/>
              <a:t>Experiments: Video Recognition (Mammal-Net Dataset)</a:t>
            </a:r>
            <a:endParaRPr sz="3000"/>
          </a:p>
        </p:txBody>
      </p:sp>
      <p:sp>
        <p:nvSpPr>
          <p:cNvPr id="249" name="Google Shape;249;p29"/>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250" name="Google Shape;250;p29"/>
          <p:cNvPicPr preferRelativeResize="0"/>
          <p:nvPr/>
        </p:nvPicPr>
        <p:blipFill>
          <a:blip r:embed="rId3">
            <a:alphaModFix/>
          </a:blip>
          <a:stretch>
            <a:fillRect/>
          </a:stretch>
        </p:blipFill>
        <p:spPr>
          <a:xfrm>
            <a:off x="8205000" y="201100"/>
            <a:ext cx="763650" cy="612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216225" y="130050"/>
            <a:ext cx="58617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Dataset: MammalNet (arXiv 2306.00576)</a:t>
            </a:r>
            <a:endParaRPr/>
          </a:p>
        </p:txBody>
      </p:sp>
      <p:sp>
        <p:nvSpPr>
          <p:cNvPr id="256" name="Google Shape;256;p30"/>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257" name="Google Shape;257;p30"/>
          <p:cNvPicPr preferRelativeResize="0"/>
          <p:nvPr/>
        </p:nvPicPr>
        <p:blipFill>
          <a:blip r:embed="rId3">
            <a:alphaModFix/>
          </a:blip>
          <a:stretch>
            <a:fillRect/>
          </a:stretch>
        </p:blipFill>
        <p:spPr>
          <a:xfrm>
            <a:off x="8205000" y="201100"/>
            <a:ext cx="763650" cy="612725"/>
          </a:xfrm>
          <a:prstGeom prst="rect">
            <a:avLst/>
          </a:prstGeom>
          <a:noFill/>
          <a:ln>
            <a:noFill/>
          </a:ln>
        </p:spPr>
      </p:pic>
      <p:sp>
        <p:nvSpPr>
          <p:cNvPr id="258" name="Google Shape;258;p30"/>
          <p:cNvSpPr txBox="1"/>
          <p:nvPr/>
        </p:nvSpPr>
        <p:spPr>
          <a:xfrm>
            <a:off x="5205800" y="988400"/>
            <a:ext cx="3523800" cy="1974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None/>
            </a:pPr>
            <a:r>
              <a:t/>
            </a:r>
            <a:endParaRPr sz="1200">
              <a:latin typeface="Arial"/>
              <a:ea typeface="Arial"/>
              <a:cs typeface="Arial"/>
              <a:sym typeface="Arial"/>
            </a:endParaRPr>
          </a:p>
        </p:txBody>
      </p:sp>
      <p:pic>
        <p:nvPicPr>
          <p:cNvPr id="259" name="Google Shape;259;p30"/>
          <p:cNvPicPr preferRelativeResize="0"/>
          <p:nvPr/>
        </p:nvPicPr>
        <p:blipFill>
          <a:blip r:embed="rId4">
            <a:alphaModFix/>
          </a:blip>
          <a:stretch>
            <a:fillRect/>
          </a:stretch>
        </p:blipFill>
        <p:spPr>
          <a:xfrm>
            <a:off x="0" y="528825"/>
            <a:ext cx="4788824" cy="4983175"/>
          </a:xfrm>
          <a:prstGeom prst="rect">
            <a:avLst/>
          </a:prstGeom>
          <a:noFill/>
          <a:ln>
            <a:noFill/>
          </a:ln>
        </p:spPr>
      </p:pic>
      <p:pic>
        <p:nvPicPr>
          <p:cNvPr id="260" name="Google Shape;260;p30"/>
          <p:cNvPicPr preferRelativeResize="0"/>
          <p:nvPr/>
        </p:nvPicPr>
        <p:blipFill>
          <a:blip r:embed="rId5">
            <a:alphaModFix/>
          </a:blip>
          <a:stretch>
            <a:fillRect/>
          </a:stretch>
        </p:blipFill>
        <p:spPr>
          <a:xfrm>
            <a:off x="5061037" y="1815500"/>
            <a:ext cx="4082975" cy="1966275"/>
          </a:xfrm>
          <a:prstGeom prst="rect">
            <a:avLst/>
          </a:prstGeom>
          <a:noFill/>
          <a:ln>
            <a:noFill/>
          </a:ln>
        </p:spPr>
      </p:pic>
      <p:pic>
        <p:nvPicPr>
          <p:cNvPr id="261" name="Google Shape;261;p30"/>
          <p:cNvPicPr preferRelativeResize="0"/>
          <p:nvPr/>
        </p:nvPicPr>
        <p:blipFill rotWithShape="1">
          <a:blip r:embed="rId6">
            <a:alphaModFix/>
          </a:blip>
          <a:srcRect b="0" l="-11250" r="11249" t="0"/>
          <a:stretch/>
        </p:blipFill>
        <p:spPr>
          <a:xfrm>
            <a:off x="4601925" y="3754458"/>
            <a:ext cx="4542075" cy="1389042"/>
          </a:xfrm>
          <a:prstGeom prst="rect">
            <a:avLst/>
          </a:prstGeom>
          <a:noFill/>
          <a:ln>
            <a:noFill/>
          </a:ln>
        </p:spPr>
      </p:pic>
      <p:pic>
        <p:nvPicPr>
          <p:cNvPr id="262" name="Google Shape;262;p30"/>
          <p:cNvPicPr preferRelativeResize="0"/>
          <p:nvPr/>
        </p:nvPicPr>
        <p:blipFill>
          <a:blip r:embed="rId7">
            <a:alphaModFix/>
          </a:blip>
          <a:stretch>
            <a:fillRect/>
          </a:stretch>
        </p:blipFill>
        <p:spPr>
          <a:xfrm>
            <a:off x="4537400" y="25550"/>
            <a:ext cx="2209093" cy="1966275"/>
          </a:xfrm>
          <a:prstGeom prst="rect">
            <a:avLst/>
          </a:prstGeom>
          <a:noFill/>
          <a:ln>
            <a:noFill/>
          </a:ln>
        </p:spPr>
      </p:pic>
      <p:pic>
        <p:nvPicPr>
          <p:cNvPr id="263" name="Google Shape;263;p30"/>
          <p:cNvPicPr preferRelativeResize="0"/>
          <p:nvPr/>
        </p:nvPicPr>
        <p:blipFill>
          <a:blip r:embed="rId8">
            <a:alphaModFix/>
          </a:blip>
          <a:stretch>
            <a:fillRect/>
          </a:stretch>
        </p:blipFill>
        <p:spPr>
          <a:xfrm>
            <a:off x="7190575" y="871075"/>
            <a:ext cx="1750375" cy="112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216225" y="130050"/>
            <a:ext cx="51072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Experiments Results</a:t>
            </a:r>
            <a:endParaRPr/>
          </a:p>
        </p:txBody>
      </p:sp>
      <p:sp>
        <p:nvSpPr>
          <p:cNvPr id="269" name="Google Shape;269;p31"/>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270" name="Google Shape;270;p31"/>
          <p:cNvPicPr preferRelativeResize="0"/>
          <p:nvPr/>
        </p:nvPicPr>
        <p:blipFill>
          <a:blip r:embed="rId3">
            <a:alphaModFix/>
          </a:blip>
          <a:stretch>
            <a:fillRect/>
          </a:stretch>
        </p:blipFill>
        <p:spPr>
          <a:xfrm>
            <a:off x="8205000" y="201100"/>
            <a:ext cx="763650" cy="612725"/>
          </a:xfrm>
          <a:prstGeom prst="rect">
            <a:avLst/>
          </a:prstGeom>
          <a:noFill/>
          <a:ln>
            <a:noFill/>
          </a:ln>
        </p:spPr>
      </p:pic>
      <p:graphicFrame>
        <p:nvGraphicFramePr>
          <p:cNvPr id="271" name="Google Shape;271;p31"/>
          <p:cNvGraphicFramePr/>
          <p:nvPr/>
        </p:nvGraphicFramePr>
        <p:xfrm>
          <a:off x="216225" y="1548138"/>
          <a:ext cx="3000000" cy="3000000"/>
        </p:xfrm>
        <a:graphic>
          <a:graphicData uri="http://schemas.openxmlformats.org/drawingml/2006/table">
            <a:tbl>
              <a:tblPr>
                <a:noFill/>
                <a:tableStyleId>{6BBF25E2-C288-45CE-9EB5-07F2497191F6}</a:tableStyleId>
              </a:tblPr>
              <a:tblGrid>
                <a:gridCol w="1556425"/>
                <a:gridCol w="512925"/>
                <a:gridCol w="620000"/>
                <a:gridCol w="429475"/>
                <a:gridCol w="423775"/>
                <a:gridCol w="521975"/>
                <a:gridCol w="632300"/>
                <a:gridCol w="421175"/>
                <a:gridCol w="416950"/>
              </a:tblGrid>
              <a:tr h="218300">
                <a:tc>
                  <a:txBody>
                    <a:bodyPr/>
                    <a:lstStyle/>
                    <a:p>
                      <a:pPr indent="0" lvl="0" marL="0" rtl="0" algn="ctr">
                        <a:spcBef>
                          <a:spcPts val="0"/>
                        </a:spcBef>
                        <a:spcAft>
                          <a:spcPts val="0"/>
                        </a:spcAft>
                        <a:buNone/>
                      </a:pPr>
                      <a:r>
                        <a:rPr b="1" lang="en" sz="900"/>
                        <a:t>MammalNet</a:t>
                      </a:r>
                      <a:endParaRPr b="1" sz="900"/>
                    </a:p>
                  </a:txBody>
                  <a:tcPr marT="91425" marB="91425" marR="91425" marL="91425"/>
                </a:tc>
                <a:tc gridSpan="4">
                  <a:txBody>
                    <a:bodyPr/>
                    <a:lstStyle/>
                    <a:p>
                      <a:pPr indent="0" lvl="0" marL="0" rtl="0" algn="ctr">
                        <a:spcBef>
                          <a:spcPts val="0"/>
                        </a:spcBef>
                        <a:spcAft>
                          <a:spcPts val="0"/>
                        </a:spcAft>
                        <a:buNone/>
                      </a:pPr>
                      <a:r>
                        <a:rPr b="1" lang="en" sz="900">
                          <a:solidFill>
                            <a:schemeClr val="dk1"/>
                          </a:solidFill>
                        </a:rPr>
                        <a:t>Animal Classification</a:t>
                      </a:r>
                      <a:endParaRPr b="1" sz="900"/>
                    </a:p>
                  </a:txBody>
                  <a:tcPr marT="91425" marB="91425" marR="91425" marL="91425"/>
                </a:tc>
                <a:tc hMerge="1"/>
                <a:tc hMerge="1"/>
                <a:tc hMerge="1"/>
                <a:tc gridSpan="4">
                  <a:txBody>
                    <a:bodyPr/>
                    <a:lstStyle/>
                    <a:p>
                      <a:pPr indent="0" lvl="0" marL="0" rtl="0" algn="ctr">
                        <a:spcBef>
                          <a:spcPts val="0"/>
                        </a:spcBef>
                        <a:spcAft>
                          <a:spcPts val="0"/>
                        </a:spcAft>
                        <a:buNone/>
                      </a:pPr>
                      <a:r>
                        <a:rPr b="1" lang="en" sz="900"/>
                        <a:t>Behavior Classification</a:t>
                      </a:r>
                      <a:endParaRPr b="1" sz="900"/>
                    </a:p>
                  </a:txBody>
                  <a:tcPr marT="91425" marB="91425" marR="91425" marL="91425"/>
                </a:tc>
                <a:tc hMerge="1"/>
                <a:tc hMerge="1"/>
                <a:tc hMerge="1"/>
              </a:tr>
              <a:tr h="218300">
                <a:tc>
                  <a:txBody>
                    <a:bodyPr/>
                    <a:lstStyle/>
                    <a:p>
                      <a:pPr indent="0" lvl="0" marL="0" rtl="0" algn="l">
                        <a:spcBef>
                          <a:spcPts val="0"/>
                        </a:spcBef>
                        <a:spcAft>
                          <a:spcPts val="0"/>
                        </a:spcAft>
                        <a:buNone/>
                      </a:pPr>
                      <a:r>
                        <a:rPr b="1" lang="en" sz="900"/>
                        <a:t>Pretrain</a:t>
                      </a:r>
                      <a:endParaRPr b="1" sz="900"/>
                    </a:p>
                  </a:txBody>
                  <a:tcPr marT="91425" marB="91425" marR="91425" marL="91425"/>
                </a:tc>
                <a:tc>
                  <a:txBody>
                    <a:bodyPr/>
                    <a:lstStyle/>
                    <a:p>
                      <a:pPr indent="0" lvl="0" marL="0" rtl="0" algn="l">
                        <a:spcBef>
                          <a:spcPts val="0"/>
                        </a:spcBef>
                        <a:spcAft>
                          <a:spcPts val="0"/>
                        </a:spcAft>
                        <a:buNone/>
                      </a:pPr>
                      <a:r>
                        <a:rPr b="1" lang="en" sz="900"/>
                        <a:t>Many</a:t>
                      </a:r>
                      <a:endParaRPr b="1" sz="900"/>
                    </a:p>
                  </a:txBody>
                  <a:tcPr marT="91425" marB="91425" marR="91425" marL="91425"/>
                </a:tc>
                <a:tc>
                  <a:txBody>
                    <a:bodyPr/>
                    <a:lstStyle/>
                    <a:p>
                      <a:pPr indent="0" lvl="0" marL="0" rtl="0" algn="l">
                        <a:spcBef>
                          <a:spcPts val="0"/>
                        </a:spcBef>
                        <a:spcAft>
                          <a:spcPts val="0"/>
                        </a:spcAft>
                        <a:buNone/>
                      </a:pPr>
                      <a:r>
                        <a:rPr b="1" lang="en" sz="900"/>
                        <a:t>Medium</a:t>
                      </a:r>
                      <a:endParaRPr b="1" sz="900"/>
                    </a:p>
                  </a:txBody>
                  <a:tcPr marT="91425" marB="91425" marR="91425" marL="91425"/>
                </a:tc>
                <a:tc>
                  <a:txBody>
                    <a:bodyPr/>
                    <a:lstStyle/>
                    <a:p>
                      <a:pPr indent="0" lvl="0" marL="0" rtl="0" algn="l">
                        <a:spcBef>
                          <a:spcPts val="0"/>
                        </a:spcBef>
                        <a:spcAft>
                          <a:spcPts val="0"/>
                        </a:spcAft>
                        <a:buNone/>
                      </a:pPr>
                      <a:r>
                        <a:rPr b="1" lang="en" sz="900"/>
                        <a:t>Few</a:t>
                      </a:r>
                      <a:endParaRPr b="1" sz="900"/>
                    </a:p>
                  </a:txBody>
                  <a:tcPr marT="91425" marB="91425" marR="91425" marL="91425"/>
                </a:tc>
                <a:tc>
                  <a:txBody>
                    <a:bodyPr/>
                    <a:lstStyle/>
                    <a:p>
                      <a:pPr indent="0" lvl="0" marL="0" rtl="0" algn="l">
                        <a:spcBef>
                          <a:spcPts val="0"/>
                        </a:spcBef>
                        <a:spcAft>
                          <a:spcPts val="0"/>
                        </a:spcAft>
                        <a:buNone/>
                      </a:pPr>
                      <a:r>
                        <a:rPr b="1" lang="en" sz="900"/>
                        <a:t>All</a:t>
                      </a:r>
                      <a:endParaRPr b="1" sz="900"/>
                    </a:p>
                  </a:txBody>
                  <a:tcPr marT="91425" marB="91425" marR="91425" marL="91425"/>
                </a:tc>
                <a:tc>
                  <a:txBody>
                    <a:bodyPr/>
                    <a:lstStyle/>
                    <a:p>
                      <a:pPr indent="0" lvl="0" marL="0" rtl="0" algn="l">
                        <a:spcBef>
                          <a:spcPts val="0"/>
                        </a:spcBef>
                        <a:spcAft>
                          <a:spcPts val="0"/>
                        </a:spcAft>
                        <a:buNone/>
                      </a:pPr>
                      <a:r>
                        <a:rPr b="1" lang="en" sz="900"/>
                        <a:t>Many</a:t>
                      </a:r>
                      <a:endParaRPr b="1" sz="900"/>
                    </a:p>
                  </a:txBody>
                  <a:tcPr marT="91425" marB="91425" marR="91425" marL="91425"/>
                </a:tc>
                <a:tc>
                  <a:txBody>
                    <a:bodyPr/>
                    <a:lstStyle/>
                    <a:p>
                      <a:pPr indent="0" lvl="0" marL="0" rtl="0" algn="l">
                        <a:spcBef>
                          <a:spcPts val="0"/>
                        </a:spcBef>
                        <a:spcAft>
                          <a:spcPts val="0"/>
                        </a:spcAft>
                        <a:buNone/>
                      </a:pPr>
                      <a:r>
                        <a:rPr b="1" lang="en" sz="900"/>
                        <a:t>Medium</a:t>
                      </a:r>
                      <a:endParaRPr b="1" sz="900"/>
                    </a:p>
                  </a:txBody>
                  <a:tcPr marT="91425" marB="91425" marR="91425" marL="91425"/>
                </a:tc>
                <a:tc>
                  <a:txBody>
                    <a:bodyPr/>
                    <a:lstStyle/>
                    <a:p>
                      <a:pPr indent="0" lvl="0" marL="0" rtl="0" algn="l">
                        <a:spcBef>
                          <a:spcPts val="0"/>
                        </a:spcBef>
                        <a:spcAft>
                          <a:spcPts val="0"/>
                        </a:spcAft>
                        <a:buNone/>
                      </a:pPr>
                      <a:r>
                        <a:rPr b="1" lang="en" sz="900"/>
                        <a:t>Few</a:t>
                      </a:r>
                      <a:endParaRPr b="1" sz="900"/>
                    </a:p>
                  </a:txBody>
                  <a:tcPr marT="91425" marB="91425" marR="91425" marL="91425"/>
                </a:tc>
                <a:tc>
                  <a:txBody>
                    <a:bodyPr/>
                    <a:lstStyle/>
                    <a:p>
                      <a:pPr indent="0" lvl="0" marL="0" rtl="0" algn="l">
                        <a:spcBef>
                          <a:spcPts val="0"/>
                        </a:spcBef>
                        <a:spcAft>
                          <a:spcPts val="0"/>
                        </a:spcAft>
                        <a:buNone/>
                      </a:pPr>
                      <a:r>
                        <a:rPr b="1" lang="en" sz="900"/>
                        <a:t>All</a:t>
                      </a:r>
                      <a:endParaRPr b="1" sz="900"/>
                    </a:p>
                  </a:txBody>
                  <a:tcPr marT="91425" marB="91425" marR="91425" marL="91425"/>
                </a:tc>
              </a:tr>
              <a:tr h="333775">
                <a:tc>
                  <a:txBody>
                    <a:bodyPr/>
                    <a:lstStyle/>
                    <a:p>
                      <a:pPr indent="0" lvl="0" marL="0" rtl="0" algn="l">
                        <a:spcBef>
                          <a:spcPts val="0"/>
                        </a:spcBef>
                        <a:spcAft>
                          <a:spcPts val="0"/>
                        </a:spcAft>
                        <a:buNone/>
                      </a:pPr>
                      <a:r>
                        <a:rPr lang="en" sz="900"/>
                        <a:t>–</a:t>
                      </a:r>
                      <a:endParaRPr sz="900"/>
                    </a:p>
                  </a:txBody>
                  <a:tcPr marT="91425" marB="91425" marR="91425" marL="91425"/>
                </a:tc>
                <a:tc>
                  <a:txBody>
                    <a:bodyPr/>
                    <a:lstStyle/>
                    <a:p>
                      <a:pPr indent="0" lvl="0" marL="0" rtl="0" algn="l">
                        <a:spcBef>
                          <a:spcPts val="0"/>
                        </a:spcBef>
                        <a:spcAft>
                          <a:spcPts val="0"/>
                        </a:spcAft>
                        <a:buNone/>
                      </a:pPr>
                      <a:r>
                        <a:rPr lang="en" sz="900"/>
                        <a:t>48.5</a:t>
                      </a:r>
                      <a:endParaRPr sz="900"/>
                    </a:p>
                  </a:txBody>
                  <a:tcPr marT="91425" marB="91425" marR="91425" marL="91425"/>
                </a:tc>
                <a:tc>
                  <a:txBody>
                    <a:bodyPr/>
                    <a:lstStyle/>
                    <a:p>
                      <a:pPr indent="0" lvl="0" marL="0" rtl="0" algn="l">
                        <a:spcBef>
                          <a:spcPts val="0"/>
                        </a:spcBef>
                        <a:spcAft>
                          <a:spcPts val="0"/>
                        </a:spcAft>
                        <a:buNone/>
                      </a:pPr>
                      <a:r>
                        <a:rPr lang="en" sz="900"/>
                        <a:t>35.5</a:t>
                      </a:r>
                      <a:endParaRPr sz="900"/>
                    </a:p>
                  </a:txBody>
                  <a:tcPr marT="91425" marB="91425" marR="91425" marL="91425"/>
                </a:tc>
                <a:tc>
                  <a:txBody>
                    <a:bodyPr/>
                    <a:lstStyle/>
                    <a:p>
                      <a:pPr indent="0" lvl="0" marL="0" rtl="0" algn="l">
                        <a:spcBef>
                          <a:spcPts val="0"/>
                        </a:spcBef>
                        <a:spcAft>
                          <a:spcPts val="0"/>
                        </a:spcAft>
                        <a:buNone/>
                      </a:pPr>
                      <a:r>
                        <a:rPr lang="en" sz="900"/>
                        <a:t>12.9</a:t>
                      </a:r>
                      <a:endParaRPr sz="900"/>
                    </a:p>
                  </a:txBody>
                  <a:tcPr marT="91425" marB="91425" marR="91425" marL="91425"/>
                </a:tc>
                <a:tc>
                  <a:txBody>
                    <a:bodyPr/>
                    <a:lstStyle/>
                    <a:p>
                      <a:pPr indent="0" lvl="0" marL="0" rtl="0" algn="l">
                        <a:spcBef>
                          <a:spcPts val="0"/>
                        </a:spcBef>
                        <a:spcAft>
                          <a:spcPts val="0"/>
                        </a:spcAft>
                        <a:buNone/>
                      </a:pPr>
                      <a:r>
                        <a:rPr lang="en" sz="900"/>
                        <a:t>19.7</a:t>
                      </a:r>
                      <a:endParaRPr sz="900"/>
                    </a:p>
                  </a:txBody>
                  <a:tcPr marT="91425" marB="91425" marR="91425" marL="91425"/>
                </a:tc>
                <a:tc>
                  <a:txBody>
                    <a:bodyPr/>
                    <a:lstStyle/>
                    <a:p>
                      <a:pPr indent="0" lvl="0" marL="0" rtl="0" algn="l">
                        <a:spcBef>
                          <a:spcPts val="0"/>
                        </a:spcBef>
                        <a:spcAft>
                          <a:spcPts val="0"/>
                        </a:spcAft>
                        <a:buNone/>
                      </a:pPr>
                      <a:r>
                        <a:rPr lang="en" sz="900"/>
                        <a:t>42.3</a:t>
                      </a:r>
                      <a:endParaRPr sz="900"/>
                    </a:p>
                  </a:txBody>
                  <a:tcPr marT="91425" marB="91425" marR="91425" marL="91425"/>
                </a:tc>
                <a:tc>
                  <a:txBody>
                    <a:bodyPr/>
                    <a:lstStyle/>
                    <a:p>
                      <a:pPr indent="0" lvl="0" marL="0" rtl="0" algn="l">
                        <a:spcBef>
                          <a:spcPts val="0"/>
                        </a:spcBef>
                        <a:spcAft>
                          <a:spcPts val="0"/>
                        </a:spcAft>
                        <a:buNone/>
                      </a:pPr>
                      <a:r>
                        <a:rPr lang="en" sz="900"/>
                        <a:t>29.2</a:t>
                      </a:r>
                      <a:endParaRPr sz="900"/>
                    </a:p>
                  </a:txBody>
                  <a:tcPr marT="91425" marB="91425" marR="91425" marL="91425"/>
                </a:tc>
                <a:tc>
                  <a:txBody>
                    <a:bodyPr/>
                    <a:lstStyle/>
                    <a:p>
                      <a:pPr indent="0" lvl="0" marL="0" rtl="0" algn="l">
                        <a:spcBef>
                          <a:spcPts val="0"/>
                        </a:spcBef>
                        <a:spcAft>
                          <a:spcPts val="0"/>
                        </a:spcAft>
                        <a:buNone/>
                      </a:pPr>
                      <a:r>
                        <a:rPr lang="en" sz="900"/>
                        <a:t>11.6</a:t>
                      </a:r>
                      <a:endParaRPr sz="900"/>
                    </a:p>
                  </a:txBody>
                  <a:tcPr marT="91425" marB="91425" marR="91425" marL="91425"/>
                </a:tc>
                <a:tc>
                  <a:txBody>
                    <a:bodyPr/>
                    <a:lstStyle/>
                    <a:p>
                      <a:pPr indent="0" lvl="0" marL="0" rtl="0" algn="l">
                        <a:spcBef>
                          <a:spcPts val="0"/>
                        </a:spcBef>
                        <a:spcAft>
                          <a:spcPts val="0"/>
                        </a:spcAft>
                        <a:buNone/>
                      </a:pPr>
                      <a:r>
                        <a:rPr lang="en" sz="900"/>
                        <a:t>27.7</a:t>
                      </a:r>
                      <a:endParaRPr sz="900"/>
                    </a:p>
                  </a:txBody>
                  <a:tcPr marT="91425" marB="91425" marR="91425" marL="91425"/>
                </a:tc>
              </a:tr>
              <a:tr h="333775">
                <a:tc>
                  <a:txBody>
                    <a:bodyPr/>
                    <a:lstStyle/>
                    <a:p>
                      <a:pPr indent="0" lvl="0" marL="0" rtl="0" algn="l">
                        <a:spcBef>
                          <a:spcPts val="0"/>
                        </a:spcBef>
                        <a:spcAft>
                          <a:spcPts val="0"/>
                        </a:spcAft>
                        <a:buNone/>
                      </a:pPr>
                      <a:r>
                        <a:rPr lang="en" sz="900"/>
                        <a:t>K400</a:t>
                      </a:r>
                      <a:endParaRPr sz="900"/>
                    </a:p>
                  </a:txBody>
                  <a:tcPr marT="91425" marB="91425" marR="91425" marL="91425"/>
                </a:tc>
                <a:tc>
                  <a:txBody>
                    <a:bodyPr/>
                    <a:lstStyle/>
                    <a:p>
                      <a:pPr indent="0" lvl="0" marL="0" rtl="0" algn="l">
                        <a:spcBef>
                          <a:spcPts val="0"/>
                        </a:spcBef>
                        <a:spcAft>
                          <a:spcPts val="0"/>
                        </a:spcAft>
                        <a:buNone/>
                      </a:pPr>
                      <a:r>
                        <a:rPr b="1" lang="en" sz="900"/>
                        <a:t>66.7</a:t>
                      </a:r>
                      <a:endParaRPr b="1" sz="900"/>
                    </a:p>
                  </a:txBody>
                  <a:tcPr marT="91425" marB="91425" marR="91425" marL="91425"/>
                </a:tc>
                <a:tc>
                  <a:txBody>
                    <a:bodyPr/>
                    <a:lstStyle/>
                    <a:p>
                      <a:pPr indent="0" lvl="0" marL="0" rtl="0" algn="l">
                        <a:spcBef>
                          <a:spcPts val="0"/>
                        </a:spcBef>
                        <a:spcAft>
                          <a:spcPts val="0"/>
                        </a:spcAft>
                        <a:buNone/>
                      </a:pPr>
                      <a:r>
                        <a:rPr b="1" lang="en" sz="900"/>
                        <a:t>56.0</a:t>
                      </a:r>
                      <a:endParaRPr b="1" sz="900"/>
                    </a:p>
                  </a:txBody>
                  <a:tcPr marT="91425" marB="91425" marR="91425" marL="91425"/>
                </a:tc>
                <a:tc>
                  <a:txBody>
                    <a:bodyPr/>
                    <a:lstStyle/>
                    <a:p>
                      <a:pPr indent="0" lvl="0" marL="0" rtl="0" algn="l">
                        <a:spcBef>
                          <a:spcPts val="0"/>
                        </a:spcBef>
                        <a:spcAft>
                          <a:spcPts val="0"/>
                        </a:spcAft>
                        <a:buNone/>
                      </a:pPr>
                      <a:r>
                        <a:rPr b="1" lang="en" sz="900"/>
                        <a:t>23.4</a:t>
                      </a:r>
                      <a:endParaRPr b="1" sz="900"/>
                    </a:p>
                  </a:txBody>
                  <a:tcPr marT="91425" marB="91425" marR="91425" marL="91425"/>
                </a:tc>
                <a:tc>
                  <a:txBody>
                    <a:bodyPr/>
                    <a:lstStyle/>
                    <a:p>
                      <a:pPr indent="0" lvl="0" marL="0" rtl="0" algn="l">
                        <a:spcBef>
                          <a:spcPts val="0"/>
                        </a:spcBef>
                        <a:spcAft>
                          <a:spcPts val="0"/>
                        </a:spcAft>
                        <a:buNone/>
                      </a:pPr>
                      <a:r>
                        <a:rPr b="1" lang="en" sz="900"/>
                        <a:t>32.5</a:t>
                      </a:r>
                      <a:endParaRPr b="1" sz="900"/>
                    </a:p>
                  </a:txBody>
                  <a:tcPr marT="91425" marB="91425" marR="91425" marL="91425"/>
                </a:tc>
                <a:tc>
                  <a:txBody>
                    <a:bodyPr/>
                    <a:lstStyle/>
                    <a:p>
                      <a:pPr indent="0" lvl="0" marL="0" rtl="0" algn="l">
                        <a:spcBef>
                          <a:spcPts val="0"/>
                        </a:spcBef>
                        <a:spcAft>
                          <a:spcPts val="0"/>
                        </a:spcAft>
                        <a:buNone/>
                      </a:pPr>
                      <a:r>
                        <a:rPr b="1" lang="en" sz="900"/>
                        <a:t>50.9</a:t>
                      </a:r>
                      <a:endParaRPr b="1" sz="900"/>
                    </a:p>
                  </a:txBody>
                  <a:tcPr marT="91425" marB="91425" marR="91425" marL="91425"/>
                </a:tc>
                <a:tc>
                  <a:txBody>
                    <a:bodyPr/>
                    <a:lstStyle/>
                    <a:p>
                      <a:pPr indent="0" lvl="0" marL="0" rtl="0" algn="l">
                        <a:spcBef>
                          <a:spcPts val="0"/>
                        </a:spcBef>
                        <a:spcAft>
                          <a:spcPts val="0"/>
                        </a:spcAft>
                        <a:buNone/>
                      </a:pPr>
                      <a:r>
                        <a:rPr b="1" lang="en" sz="900"/>
                        <a:t>42.4</a:t>
                      </a:r>
                      <a:endParaRPr b="1" sz="900"/>
                    </a:p>
                  </a:txBody>
                  <a:tcPr marT="91425" marB="91425" marR="91425" marL="91425"/>
                </a:tc>
                <a:tc>
                  <a:txBody>
                    <a:bodyPr/>
                    <a:lstStyle/>
                    <a:p>
                      <a:pPr indent="0" lvl="0" marL="0" rtl="0" algn="l">
                        <a:spcBef>
                          <a:spcPts val="0"/>
                        </a:spcBef>
                        <a:spcAft>
                          <a:spcPts val="0"/>
                        </a:spcAft>
                        <a:buNone/>
                      </a:pPr>
                      <a:r>
                        <a:rPr b="1" lang="en" sz="900"/>
                        <a:t>20.0</a:t>
                      </a:r>
                      <a:endParaRPr b="1" sz="900"/>
                    </a:p>
                  </a:txBody>
                  <a:tcPr marT="91425" marB="91425" marR="91425" marL="91425"/>
                </a:tc>
                <a:tc>
                  <a:txBody>
                    <a:bodyPr/>
                    <a:lstStyle/>
                    <a:p>
                      <a:pPr indent="0" lvl="0" marL="0" rtl="0" algn="l">
                        <a:spcBef>
                          <a:spcPts val="0"/>
                        </a:spcBef>
                        <a:spcAft>
                          <a:spcPts val="0"/>
                        </a:spcAft>
                        <a:buNone/>
                      </a:pPr>
                      <a:r>
                        <a:rPr b="1" lang="en" sz="900"/>
                        <a:t>37.8</a:t>
                      </a:r>
                      <a:endParaRPr b="1" sz="900"/>
                    </a:p>
                  </a:txBody>
                  <a:tcPr marT="91425" marB="91425" marR="91425" marL="91425"/>
                </a:tc>
              </a:tr>
              <a:tr h="333775">
                <a:tc>
                  <a:txBody>
                    <a:bodyPr/>
                    <a:lstStyle/>
                    <a:p>
                      <a:pPr indent="0" lvl="0" marL="0" rtl="0" algn="l">
                        <a:spcBef>
                          <a:spcPts val="0"/>
                        </a:spcBef>
                        <a:spcAft>
                          <a:spcPts val="0"/>
                        </a:spcAft>
                        <a:buNone/>
                      </a:pPr>
                      <a:r>
                        <a:rPr lang="en" sz="900"/>
                        <a:t>K400 + </a:t>
                      </a:r>
                      <a:r>
                        <a:rPr lang="en" sz="900"/>
                        <a:t>Something-Something V2</a:t>
                      </a:r>
                      <a:endParaRPr sz="900"/>
                    </a:p>
                  </a:txBody>
                  <a:tcPr marT="91425" marB="91425" marR="91425" marL="91425"/>
                </a:tc>
                <a:tc>
                  <a:txBody>
                    <a:bodyPr/>
                    <a:lstStyle/>
                    <a:p>
                      <a:pPr indent="0" lvl="0" marL="0" rtl="0" algn="l">
                        <a:spcBef>
                          <a:spcPts val="0"/>
                        </a:spcBef>
                        <a:spcAft>
                          <a:spcPts val="0"/>
                        </a:spcAft>
                        <a:buNone/>
                      </a:pPr>
                      <a:r>
                        <a:rPr lang="en" sz="900"/>
                        <a:t>59.2</a:t>
                      </a:r>
                      <a:endParaRPr sz="900"/>
                    </a:p>
                  </a:txBody>
                  <a:tcPr marT="91425" marB="91425" marR="91425" marL="91425"/>
                </a:tc>
                <a:tc>
                  <a:txBody>
                    <a:bodyPr/>
                    <a:lstStyle/>
                    <a:p>
                      <a:pPr indent="0" lvl="0" marL="0" rtl="0" algn="l">
                        <a:spcBef>
                          <a:spcPts val="0"/>
                        </a:spcBef>
                        <a:spcAft>
                          <a:spcPts val="0"/>
                        </a:spcAft>
                        <a:buNone/>
                      </a:pPr>
                      <a:r>
                        <a:rPr lang="en" sz="900"/>
                        <a:t>51.3</a:t>
                      </a:r>
                      <a:endParaRPr sz="900"/>
                    </a:p>
                  </a:txBody>
                  <a:tcPr marT="91425" marB="91425" marR="91425" marL="91425"/>
                </a:tc>
                <a:tc>
                  <a:txBody>
                    <a:bodyPr/>
                    <a:lstStyle/>
                    <a:p>
                      <a:pPr indent="0" lvl="0" marL="0" rtl="0" algn="l">
                        <a:spcBef>
                          <a:spcPts val="0"/>
                        </a:spcBef>
                        <a:spcAft>
                          <a:spcPts val="0"/>
                        </a:spcAft>
                        <a:buNone/>
                      </a:pPr>
                      <a:r>
                        <a:rPr lang="en" sz="900"/>
                        <a:t>21.7</a:t>
                      </a:r>
                      <a:endParaRPr sz="900"/>
                    </a:p>
                  </a:txBody>
                  <a:tcPr marT="91425" marB="91425" marR="91425" marL="91425"/>
                </a:tc>
                <a:tc>
                  <a:txBody>
                    <a:bodyPr/>
                    <a:lstStyle/>
                    <a:p>
                      <a:pPr indent="0" lvl="0" marL="0" rtl="0" algn="l">
                        <a:spcBef>
                          <a:spcPts val="0"/>
                        </a:spcBef>
                        <a:spcAft>
                          <a:spcPts val="0"/>
                        </a:spcAft>
                        <a:buNone/>
                      </a:pPr>
                      <a:r>
                        <a:rPr lang="en" sz="900"/>
                        <a:t>31.8</a:t>
                      </a:r>
                      <a:endParaRPr sz="900"/>
                    </a:p>
                  </a:txBody>
                  <a:tcPr marT="91425" marB="91425" marR="91425" marL="91425"/>
                </a:tc>
                <a:tc>
                  <a:txBody>
                    <a:bodyPr/>
                    <a:lstStyle/>
                    <a:p>
                      <a:pPr indent="0" lvl="0" marL="0" rtl="0" algn="l">
                        <a:spcBef>
                          <a:spcPts val="0"/>
                        </a:spcBef>
                        <a:spcAft>
                          <a:spcPts val="0"/>
                        </a:spcAft>
                        <a:buNone/>
                      </a:pPr>
                      <a:r>
                        <a:rPr lang="en" sz="900"/>
                        <a:t>39.6</a:t>
                      </a:r>
                      <a:endParaRPr sz="900"/>
                    </a:p>
                  </a:txBody>
                  <a:tcPr marT="91425" marB="91425" marR="91425" marL="91425"/>
                </a:tc>
                <a:tc>
                  <a:txBody>
                    <a:bodyPr/>
                    <a:lstStyle/>
                    <a:p>
                      <a:pPr indent="0" lvl="0" marL="0" rtl="0" algn="l">
                        <a:spcBef>
                          <a:spcPts val="0"/>
                        </a:spcBef>
                        <a:spcAft>
                          <a:spcPts val="0"/>
                        </a:spcAft>
                        <a:buNone/>
                      </a:pPr>
                      <a:r>
                        <a:rPr lang="en" sz="900"/>
                        <a:t>36.1</a:t>
                      </a:r>
                      <a:endParaRPr sz="900"/>
                    </a:p>
                  </a:txBody>
                  <a:tcPr marT="91425" marB="91425" marR="91425" marL="91425"/>
                </a:tc>
                <a:tc>
                  <a:txBody>
                    <a:bodyPr/>
                    <a:lstStyle/>
                    <a:p>
                      <a:pPr indent="0" lvl="0" marL="0" rtl="0" algn="l">
                        <a:spcBef>
                          <a:spcPts val="0"/>
                        </a:spcBef>
                        <a:spcAft>
                          <a:spcPts val="0"/>
                        </a:spcAft>
                        <a:buNone/>
                      </a:pPr>
                      <a:r>
                        <a:rPr lang="en" sz="900"/>
                        <a:t>18.3</a:t>
                      </a:r>
                      <a:endParaRPr sz="900"/>
                    </a:p>
                  </a:txBody>
                  <a:tcPr marT="91425" marB="91425" marR="91425" marL="91425"/>
                </a:tc>
                <a:tc>
                  <a:txBody>
                    <a:bodyPr/>
                    <a:lstStyle/>
                    <a:p>
                      <a:pPr indent="0" lvl="0" marL="0" rtl="0" algn="l">
                        <a:spcBef>
                          <a:spcPts val="0"/>
                        </a:spcBef>
                        <a:spcAft>
                          <a:spcPts val="0"/>
                        </a:spcAft>
                        <a:buNone/>
                      </a:pPr>
                      <a:r>
                        <a:rPr lang="en" sz="900"/>
                        <a:t>35.2</a:t>
                      </a:r>
                      <a:endParaRPr sz="900"/>
                    </a:p>
                  </a:txBody>
                  <a:tcPr marT="91425" marB="91425" marR="91425" marL="91425"/>
                </a:tc>
              </a:tr>
            </a:tbl>
          </a:graphicData>
        </a:graphic>
      </p:graphicFrame>
      <p:sp>
        <p:nvSpPr>
          <p:cNvPr id="272" name="Google Shape;272;p31"/>
          <p:cNvSpPr txBox="1"/>
          <p:nvPr/>
        </p:nvSpPr>
        <p:spPr>
          <a:xfrm>
            <a:off x="216225" y="576213"/>
            <a:ext cx="5535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Hardware:</a:t>
            </a:r>
            <a:endParaRPr b="1" sz="1000"/>
          </a:p>
          <a:p>
            <a:pPr indent="0" lvl="0" marL="0" rtl="0" algn="l">
              <a:spcBef>
                <a:spcPts val="0"/>
              </a:spcBef>
              <a:spcAft>
                <a:spcPts val="0"/>
              </a:spcAft>
              <a:buNone/>
            </a:pPr>
            <a:r>
              <a:rPr lang="en" sz="1000"/>
              <a:t>We trained our models on </a:t>
            </a:r>
            <a:r>
              <a:rPr lang="en" sz="1000"/>
              <a:t>Param-Himalaya</a:t>
            </a:r>
            <a:r>
              <a:rPr lang="en" sz="1000"/>
              <a:t> 4 </a:t>
            </a:r>
            <a:r>
              <a:rPr lang="en" sz="1000"/>
              <a:t>compute</a:t>
            </a:r>
            <a:r>
              <a:rPr lang="en" sz="1000"/>
              <a:t> nodes with 8 NVIDIA V100 GPUs of 16GB RAM each for a 4 days long each task.</a:t>
            </a:r>
            <a:endParaRPr sz="1000"/>
          </a:p>
        </p:txBody>
      </p:sp>
      <p:sp>
        <p:nvSpPr>
          <p:cNvPr id="273" name="Google Shape;273;p31"/>
          <p:cNvSpPr txBox="1"/>
          <p:nvPr/>
        </p:nvSpPr>
        <p:spPr>
          <a:xfrm>
            <a:off x="216225" y="1213538"/>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R</a:t>
            </a:r>
            <a:r>
              <a:rPr b="1" lang="en" sz="1300"/>
              <a:t>esults:</a:t>
            </a:r>
            <a:endParaRPr b="1" sz="1300"/>
          </a:p>
        </p:txBody>
      </p:sp>
      <p:sp>
        <p:nvSpPr>
          <p:cNvPr id="274" name="Google Shape;274;p31"/>
          <p:cNvSpPr txBox="1"/>
          <p:nvPr/>
        </p:nvSpPr>
        <p:spPr>
          <a:xfrm>
            <a:off x="216225" y="3460875"/>
            <a:ext cx="5535000" cy="12621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lang="en" sz="1000"/>
              <a:t>Initially, we evaluated the MVIT model using parameters trained solely on the Mammal-Net dataset.</a:t>
            </a:r>
            <a:endParaRPr sz="1000"/>
          </a:p>
          <a:p>
            <a:pPr indent="-292100" lvl="0" marL="457200" rtl="0" algn="l">
              <a:spcBef>
                <a:spcPts val="0"/>
              </a:spcBef>
              <a:spcAft>
                <a:spcPts val="0"/>
              </a:spcAft>
              <a:buSzPts val="1000"/>
              <a:buChar char="●"/>
            </a:pPr>
            <a:r>
              <a:rPr lang="en" sz="1000"/>
              <a:t>we assessed the MVIT model by loading parameters pre-trained on the Kinetics 400 dataset and subsequently fine-tuning it on the Mammal-Net dataset.</a:t>
            </a:r>
            <a:endParaRPr sz="1000"/>
          </a:p>
          <a:p>
            <a:pPr indent="-292100" lvl="0" marL="457200" rtl="0" algn="l">
              <a:spcBef>
                <a:spcPts val="0"/>
              </a:spcBef>
              <a:spcAft>
                <a:spcPts val="0"/>
              </a:spcAft>
              <a:buSzPts val="1000"/>
              <a:buChar char="●"/>
            </a:pPr>
            <a:r>
              <a:rPr lang="en" sz="1000"/>
              <a:t>In an experimental phase, I attempted to utilize pre-trained model parameters trained on Kinetics 400 by first training on the Something-Something V2 dataset before completing the training on Mammal-Net.</a:t>
            </a:r>
            <a:endParaRPr sz="1000"/>
          </a:p>
        </p:txBody>
      </p:sp>
      <p:pic>
        <p:nvPicPr>
          <p:cNvPr id="275" name="Google Shape;275;p31" title="Multiscale Vision Transformers (MViT) ICCV 2021">
            <a:hlinkClick r:id="rId4"/>
          </p:cNvPr>
          <p:cNvPicPr preferRelativeResize="0"/>
          <p:nvPr/>
        </p:nvPicPr>
        <p:blipFill>
          <a:blip r:embed="rId5">
            <a:alphaModFix/>
          </a:blip>
          <a:stretch>
            <a:fillRect/>
          </a:stretch>
        </p:blipFill>
        <p:spPr>
          <a:xfrm>
            <a:off x="5968650" y="3234675"/>
            <a:ext cx="3048000" cy="1714500"/>
          </a:xfrm>
          <a:prstGeom prst="rect">
            <a:avLst/>
          </a:prstGeom>
          <a:noFill/>
          <a:ln cap="flat" cmpd="sng" w="9525">
            <a:solidFill>
              <a:schemeClr val="dk2"/>
            </a:solidFill>
            <a:prstDash val="solid"/>
            <a:round/>
            <a:headEnd len="sm" w="sm" type="none"/>
            <a:tailEnd len="sm" w="sm" type="none"/>
          </a:ln>
        </p:spPr>
      </p:pic>
      <p:sp>
        <p:nvSpPr>
          <p:cNvPr id="276" name="Google Shape;276;p31"/>
          <p:cNvSpPr txBox="1"/>
          <p:nvPr/>
        </p:nvSpPr>
        <p:spPr>
          <a:xfrm>
            <a:off x="5968650" y="247537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Something-Something V2: Comprehensive video dataset portraying various human actions, facilitating fine-grained analysis.</a:t>
            </a:r>
            <a:endParaRPr sz="1000"/>
          </a:p>
        </p:txBody>
      </p:sp>
      <p:sp>
        <p:nvSpPr>
          <p:cNvPr id="277" name="Google Shape;277;p31"/>
          <p:cNvSpPr txBox="1"/>
          <p:nvPr/>
        </p:nvSpPr>
        <p:spPr>
          <a:xfrm>
            <a:off x="5968650" y="7776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Kinetics 400: Extensive dataset capturing diverse global human activities, enabling broad video understanding.</a:t>
            </a:r>
            <a:endParaRPr sz="1000"/>
          </a:p>
        </p:txBody>
      </p:sp>
      <p:pic>
        <p:nvPicPr>
          <p:cNvPr id="278" name="Google Shape;278;p31"/>
          <p:cNvPicPr preferRelativeResize="0"/>
          <p:nvPr/>
        </p:nvPicPr>
        <p:blipFill>
          <a:blip r:embed="rId6">
            <a:alphaModFix/>
          </a:blip>
          <a:stretch>
            <a:fillRect/>
          </a:stretch>
        </p:blipFill>
        <p:spPr>
          <a:xfrm>
            <a:off x="6452800" y="1453775"/>
            <a:ext cx="1950025" cy="1068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216225" y="130043"/>
            <a:ext cx="7239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Codes</a:t>
            </a:r>
            <a:endParaRPr/>
          </a:p>
        </p:txBody>
      </p:sp>
      <p:sp>
        <p:nvSpPr>
          <p:cNvPr id="284" name="Google Shape;284;p32"/>
          <p:cNvSpPr/>
          <p:nvPr/>
        </p:nvSpPr>
        <p:spPr>
          <a:xfrm>
            <a:off x="226950" y="507800"/>
            <a:ext cx="8690610" cy="4307840"/>
          </a:xfrm>
          <a:custGeom>
            <a:rect b="b" l="l" r="r" t="t"/>
            <a:pathLst>
              <a:path extrusionOk="0" h="4307840" w="8690610">
                <a:moveTo>
                  <a:pt x="8690099" y="4307699"/>
                </a:moveTo>
                <a:lnTo>
                  <a:pt x="0" y="4307699"/>
                </a:lnTo>
                <a:lnTo>
                  <a:pt x="0" y="0"/>
                </a:lnTo>
                <a:lnTo>
                  <a:pt x="8690099" y="0"/>
                </a:lnTo>
                <a:lnTo>
                  <a:pt x="8690099" y="4307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aphicFrame>
        <p:nvGraphicFramePr>
          <p:cNvPr id="285" name="Google Shape;285;p32"/>
          <p:cNvGraphicFramePr/>
          <p:nvPr/>
        </p:nvGraphicFramePr>
        <p:xfrm>
          <a:off x="312674" y="593525"/>
          <a:ext cx="3000000" cy="3000000"/>
        </p:xfrm>
        <a:graphic>
          <a:graphicData uri="http://schemas.openxmlformats.org/drawingml/2006/table">
            <a:tbl>
              <a:tblPr bandRow="1" firstRow="1">
                <a:noFill/>
                <a:tableStyleId>{5745CAEB-90D5-4C4F-94A6-61AF836F407A}</a:tableStyleId>
              </a:tblPr>
              <a:tblGrid>
                <a:gridCol w="1325875"/>
                <a:gridCol w="1814200"/>
                <a:gridCol w="3698875"/>
                <a:gridCol w="358150"/>
              </a:tblGrid>
              <a:tr h="179625">
                <a:tc gridSpan="2">
                  <a:txBody>
                    <a:bodyPr/>
                    <a:lstStyle/>
                    <a:p>
                      <a:pPr indent="0" lvl="0" marL="0" marR="0" rtl="0" algn="l">
                        <a:lnSpc>
                          <a:spcPct val="116000"/>
                        </a:lnSpc>
                        <a:spcBef>
                          <a:spcPts val="0"/>
                        </a:spcBef>
                        <a:spcAft>
                          <a:spcPts val="0"/>
                        </a:spcAft>
                        <a:buNone/>
                      </a:pPr>
                      <a:r>
                        <a:rPr lang="en" sz="1000" u="none" cap="none" strike="noStrike">
                          <a:solidFill>
                            <a:srgbClr val="6A9955"/>
                          </a:solidFill>
                          <a:latin typeface="Consolas"/>
                          <a:ea typeface="Consolas"/>
                          <a:cs typeface="Consolas"/>
                          <a:sym typeface="Consolas"/>
                        </a:rPr>
                        <a:t># MViT options (/slowfast/config/defaults.py)</a:t>
                      </a:r>
                      <a:endParaRPr sz="1000" u="none" cap="none" strike="noStrike">
                        <a:latin typeface="Consolas"/>
                        <a:ea typeface="Consolas"/>
                        <a:cs typeface="Consolas"/>
                        <a:sym typeface="Consolas"/>
                      </a:endParaRPr>
                    </a:p>
                  </a:txBody>
                  <a:tcPr marT="0" marB="0" marR="0" marL="0">
                    <a:lnB cap="flat" cmpd="sng" w="76200">
                      <a:solidFill>
                        <a:srgbClr val="FFFFFF"/>
                      </a:solidFill>
                      <a:prstDash val="solid"/>
                      <a:round/>
                      <a:headEnd len="sm" w="sm" type="none"/>
                      <a:tailEnd len="sm" w="sm" type="none"/>
                    </a:lnB>
                    <a:solidFill>
                      <a:srgbClr val="1E1E1E"/>
                    </a:solidFill>
                  </a:tcPr>
                </a:tc>
                <a:tc hMerge="1"/>
                <a:tc gridSpan="2">
                  <a:txBody>
                    <a:bodyPr/>
                    <a:lstStyle/>
                    <a:p>
                      <a:pPr indent="0" lvl="0" marL="0" marR="3175"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lnB cap="flat" cmpd="sng" w="76200">
                      <a:solidFill>
                        <a:srgbClr val="FFFFFF"/>
                      </a:solidFill>
                      <a:prstDash val="solid"/>
                      <a:round/>
                      <a:headEnd len="sm" w="sm" type="none"/>
                      <a:tailEnd len="sm" w="sm" type="none"/>
                    </a:lnB>
                    <a:solidFill>
                      <a:srgbClr val="000000"/>
                    </a:solidFill>
                  </a:tcPr>
                </a:tc>
                <a:tc hMerge="1"/>
              </a:tr>
              <a:tr h="206825">
                <a:tc>
                  <a:txBody>
                    <a:bodyPr/>
                    <a:lstStyle/>
                    <a:p>
                      <a:pPr indent="0" lvl="0" marL="0" marR="0" rtl="0" algn="l">
                        <a:lnSpc>
                          <a:spcPct val="100000"/>
                        </a:lnSpc>
                        <a:spcBef>
                          <a:spcPts val="0"/>
                        </a:spcBef>
                        <a:spcAft>
                          <a:spcPts val="0"/>
                        </a:spcAft>
                        <a:buNone/>
                      </a:pPr>
                      <a:r>
                        <a:rPr lang="en" sz="1000" u="none" cap="none" strike="noStrike">
                          <a:solidFill>
                            <a:srgbClr val="D4D4D4"/>
                          </a:solidFill>
                          <a:latin typeface="Consolas"/>
                          <a:ea typeface="Consolas"/>
                          <a:cs typeface="Consolas"/>
                          <a:sym typeface="Consolas"/>
                        </a:rPr>
                        <a:t>_C.MVIT = CfgNode()</a:t>
                      </a:r>
                      <a:endParaRPr sz="1000" u="none" cap="none" strike="noStrike">
                        <a:latin typeface="Consolas"/>
                        <a:ea typeface="Consolas"/>
                        <a:cs typeface="Consolas"/>
                        <a:sym typeface="Consolas"/>
                      </a:endParaRPr>
                    </a:p>
                  </a:txBody>
                  <a:tcPr marT="22225" marB="0" marR="0" marL="0">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1E1E1E"/>
                    </a:solidFill>
                  </a:tcPr>
                </a:tc>
                <a:tc gridSpan="3">
                  <a:txBody>
                    <a:bodyPr/>
                    <a:lstStyle/>
                    <a:p>
                      <a:pPr indent="0" lvl="0" marL="0" marR="3175"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000000"/>
                    </a:solidFill>
                  </a:tcPr>
                </a:tc>
                <a:tc hMerge="1"/>
                <a:tc hMerge="1"/>
              </a:tr>
              <a:tr h="206825">
                <a:tc gridSpan="4">
                  <a:txBody>
                    <a:bodyPr/>
                    <a:lstStyle/>
                    <a:p>
                      <a:pPr indent="0" lvl="0" marL="0" marR="0" rtl="0" algn="l">
                        <a:lnSpc>
                          <a:spcPct val="100000"/>
                        </a:lnSpc>
                        <a:spcBef>
                          <a:spcPts val="0"/>
                        </a:spcBef>
                        <a:spcAft>
                          <a:spcPts val="0"/>
                        </a:spcAft>
                        <a:buNone/>
                      </a:pPr>
                      <a:r>
                        <a:rPr lang="en" sz="1000" u="none" cap="none" strike="noStrike">
                          <a:solidFill>
                            <a:srgbClr val="D4D4D4"/>
                          </a:solidFill>
                          <a:latin typeface="Consolas"/>
                          <a:ea typeface="Consolas"/>
                          <a:cs typeface="Consolas"/>
                          <a:sym typeface="Consolas"/>
                        </a:rPr>
                        <a:t>_C.MVIT.PATCH_KERNEL = [</a:t>
                      </a:r>
                      <a:r>
                        <a:rPr lang="en" sz="1000" u="none" cap="none" strike="noStrike">
                          <a:solidFill>
                            <a:srgbClr val="B5CEA8"/>
                          </a:solidFill>
                          <a:latin typeface="Consolas"/>
                          <a:ea typeface="Consolas"/>
                          <a:cs typeface="Consolas"/>
                          <a:sym typeface="Consolas"/>
                        </a:rPr>
                        <a:t>3</a:t>
                      </a:r>
                      <a:r>
                        <a:rPr lang="en" sz="1000" u="none" cap="none" strike="noStrike">
                          <a:solidFill>
                            <a:srgbClr val="D4D4D4"/>
                          </a:solidFill>
                          <a:latin typeface="Consolas"/>
                          <a:ea typeface="Consolas"/>
                          <a:cs typeface="Consolas"/>
                          <a:sym typeface="Consolas"/>
                        </a:rPr>
                        <a:t>, </a:t>
                      </a:r>
                      <a:r>
                        <a:rPr lang="en" sz="1000" u="none" cap="none" strike="noStrike">
                          <a:solidFill>
                            <a:srgbClr val="B5CEA8"/>
                          </a:solidFill>
                          <a:latin typeface="Consolas"/>
                          <a:ea typeface="Consolas"/>
                          <a:cs typeface="Consolas"/>
                          <a:sym typeface="Consolas"/>
                        </a:rPr>
                        <a:t>7</a:t>
                      </a:r>
                      <a:r>
                        <a:rPr lang="en" sz="1000" u="none" cap="none" strike="noStrike">
                          <a:solidFill>
                            <a:srgbClr val="D4D4D4"/>
                          </a:solidFill>
                          <a:latin typeface="Consolas"/>
                          <a:ea typeface="Consolas"/>
                          <a:cs typeface="Consolas"/>
                          <a:sym typeface="Consolas"/>
                        </a:rPr>
                        <a:t>, </a:t>
                      </a:r>
                      <a:r>
                        <a:rPr lang="en" sz="1000" u="none" cap="none" strike="noStrike">
                          <a:solidFill>
                            <a:srgbClr val="B5CEA8"/>
                          </a:solidFill>
                          <a:latin typeface="Consolas"/>
                          <a:ea typeface="Consolas"/>
                          <a:cs typeface="Consolas"/>
                          <a:sym typeface="Consolas"/>
                        </a:rPr>
                        <a:t>7</a:t>
                      </a:r>
                      <a:r>
                        <a:rPr lang="en" sz="1000" u="none" cap="none" strike="noStrike">
                          <a:solidFill>
                            <a:srgbClr val="D4D4D4"/>
                          </a:solidFill>
                          <a:latin typeface="Consolas"/>
                          <a:ea typeface="Consolas"/>
                          <a:cs typeface="Consolas"/>
                          <a:sym typeface="Consolas"/>
                        </a:rPr>
                        <a:t>] \ _C.MVIT.PATCH_STRIDE = [</a:t>
                      </a:r>
                      <a:r>
                        <a:rPr lang="en" sz="1000" u="none" cap="none" strike="noStrike">
                          <a:solidFill>
                            <a:srgbClr val="B5CEA8"/>
                          </a:solidFill>
                          <a:latin typeface="Consolas"/>
                          <a:ea typeface="Consolas"/>
                          <a:cs typeface="Consolas"/>
                          <a:sym typeface="Consolas"/>
                        </a:rPr>
                        <a:t>2</a:t>
                      </a:r>
                      <a:r>
                        <a:rPr lang="en" sz="1000" u="none" cap="none" strike="noStrike">
                          <a:solidFill>
                            <a:srgbClr val="D4D4D4"/>
                          </a:solidFill>
                          <a:latin typeface="Consolas"/>
                          <a:ea typeface="Consolas"/>
                          <a:cs typeface="Consolas"/>
                          <a:sym typeface="Consolas"/>
                        </a:rPr>
                        <a:t>, </a:t>
                      </a:r>
                      <a:r>
                        <a:rPr lang="en" sz="1000" u="none" cap="none" strike="noStrike">
                          <a:solidFill>
                            <a:srgbClr val="B5CEA8"/>
                          </a:solidFill>
                          <a:latin typeface="Consolas"/>
                          <a:ea typeface="Consolas"/>
                          <a:cs typeface="Consolas"/>
                          <a:sym typeface="Consolas"/>
                        </a:rPr>
                        <a:t>4</a:t>
                      </a:r>
                      <a:r>
                        <a:rPr lang="en" sz="1000" u="none" cap="none" strike="noStrike">
                          <a:solidFill>
                            <a:srgbClr val="D4D4D4"/>
                          </a:solidFill>
                          <a:latin typeface="Consolas"/>
                          <a:ea typeface="Consolas"/>
                          <a:cs typeface="Consolas"/>
                          <a:sym typeface="Consolas"/>
                        </a:rPr>
                        <a:t>, </a:t>
                      </a:r>
                      <a:r>
                        <a:rPr lang="en" sz="1000" u="none" cap="none" strike="noStrike">
                          <a:solidFill>
                            <a:srgbClr val="B5CEA8"/>
                          </a:solidFill>
                          <a:latin typeface="Consolas"/>
                          <a:ea typeface="Consolas"/>
                          <a:cs typeface="Consolas"/>
                          <a:sym typeface="Consolas"/>
                        </a:rPr>
                        <a:t>4</a:t>
                      </a:r>
                      <a:r>
                        <a:rPr lang="en" sz="1000" u="none" cap="none" strike="noStrike">
                          <a:solidFill>
                            <a:srgbClr val="D4D4D4"/>
                          </a:solidFill>
                          <a:latin typeface="Consolas"/>
                          <a:ea typeface="Consolas"/>
                          <a:cs typeface="Consolas"/>
                          <a:sym typeface="Consolas"/>
                        </a:rPr>
                        <a:t>] \ _C.MVIT.PATCH_PADDING = [</a:t>
                      </a:r>
                      <a:r>
                        <a:rPr lang="en" sz="1000" u="none" cap="none" strike="noStrike">
                          <a:solidFill>
                            <a:srgbClr val="B5CEA8"/>
                          </a:solidFill>
                          <a:latin typeface="Consolas"/>
                          <a:ea typeface="Consolas"/>
                          <a:cs typeface="Consolas"/>
                          <a:sym typeface="Consolas"/>
                        </a:rPr>
                        <a:t>2</a:t>
                      </a:r>
                      <a:r>
                        <a:rPr lang="en" sz="1000" u="none" cap="none" strike="noStrike">
                          <a:solidFill>
                            <a:srgbClr val="D4D4D4"/>
                          </a:solidFill>
                          <a:latin typeface="Consolas"/>
                          <a:ea typeface="Consolas"/>
                          <a:cs typeface="Consolas"/>
                          <a:sym typeface="Consolas"/>
                        </a:rPr>
                        <a:t>, </a:t>
                      </a:r>
                      <a:r>
                        <a:rPr lang="en" sz="1000" u="none" cap="none" strike="noStrike">
                          <a:solidFill>
                            <a:srgbClr val="B5CEA8"/>
                          </a:solidFill>
                          <a:latin typeface="Consolas"/>
                          <a:ea typeface="Consolas"/>
                          <a:cs typeface="Consolas"/>
                          <a:sym typeface="Consolas"/>
                        </a:rPr>
                        <a:t>4</a:t>
                      </a:r>
                      <a:r>
                        <a:rPr lang="en" sz="1000" u="none" cap="none" strike="noStrike">
                          <a:solidFill>
                            <a:srgbClr val="D4D4D4"/>
                          </a:solidFill>
                          <a:latin typeface="Consolas"/>
                          <a:ea typeface="Consolas"/>
                          <a:cs typeface="Consolas"/>
                          <a:sym typeface="Consolas"/>
                        </a:rPr>
                        <a:t>, </a:t>
                      </a:r>
                      <a:r>
                        <a:rPr lang="en" sz="1000" u="none" cap="none" strike="noStrike">
                          <a:solidFill>
                            <a:srgbClr val="B5CEA8"/>
                          </a:solidFill>
                          <a:latin typeface="Consolas"/>
                          <a:ea typeface="Consolas"/>
                          <a:cs typeface="Consolas"/>
                          <a:sym typeface="Consolas"/>
                        </a:rPr>
                        <a:t>4</a:t>
                      </a:r>
                      <a:r>
                        <a:rPr lang="en" sz="1000" u="none" cap="none" strike="noStrike">
                          <a:solidFill>
                            <a:srgbClr val="D4D4D4"/>
                          </a:solidFill>
                          <a:latin typeface="Consolas"/>
                          <a:ea typeface="Consolas"/>
                          <a:cs typeface="Consolas"/>
                          <a:sym typeface="Consolas"/>
                        </a:rPr>
                        <a:t>]</a:t>
                      </a:r>
                      <a:endParaRPr sz="1000" u="none" cap="none" strike="noStrike">
                        <a:latin typeface="Consolas"/>
                        <a:ea typeface="Consolas"/>
                        <a:cs typeface="Consolas"/>
                        <a:sym typeface="Consolas"/>
                      </a:endParaRPr>
                    </a:p>
                  </a:txBody>
                  <a:tcPr marT="22225" marB="0" marR="0" marL="0">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1E1E1E"/>
                    </a:solidFill>
                  </a:tcPr>
                </a:tc>
                <a:tc hMerge="1"/>
                <a:tc hMerge="1"/>
                <a:tc hMerge="1"/>
              </a:tr>
              <a:tr h="179625">
                <a:tc gridSpan="3">
                  <a:txBody>
                    <a:bodyPr/>
                    <a:lstStyle/>
                    <a:p>
                      <a:pPr indent="0" lvl="0" marL="0" marR="0" rtl="0" algn="l">
                        <a:lnSpc>
                          <a:spcPct val="114000"/>
                        </a:lnSpc>
                        <a:spcBef>
                          <a:spcPts val="0"/>
                        </a:spcBef>
                        <a:spcAft>
                          <a:spcPts val="0"/>
                        </a:spcAft>
                        <a:buNone/>
                      </a:pPr>
                      <a:r>
                        <a:rPr lang="en" sz="1000" u="none" cap="none" strike="noStrike">
                          <a:solidFill>
                            <a:srgbClr val="D4D4D4"/>
                          </a:solidFill>
                          <a:latin typeface="Consolas"/>
                          <a:ea typeface="Consolas"/>
                          <a:cs typeface="Consolas"/>
                          <a:sym typeface="Consolas"/>
                        </a:rPr>
                        <a:t>_C.MVIT.EMBED_DIM = </a:t>
                      </a:r>
                      <a:r>
                        <a:rPr lang="en" sz="1000" u="none" cap="none" strike="noStrike">
                          <a:solidFill>
                            <a:srgbClr val="B5CEA8"/>
                          </a:solidFill>
                          <a:latin typeface="Consolas"/>
                          <a:ea typeface="Consolas"/>
                          <a:cs typeface="Consolas"/>
                          <a:sym typeface="Consolas"/>
                        </a:rPr>
                        <a:t>96 \ </a:t>
                      </a:r>
                      <a:r>
                        <a:rPr lang="en" sz="1000" u="none" cap="none" strike="noStrike">
                          <a:solidFill>
                            <a:srgbClr val="D4D4D4"/>
                          </a:solidFill>
                          <a:latin typeface="Consolas"/>
                          <a:ea typeface="Consolas"/>
                          <a:cs typeface="Consolas"/>
                          <a:sym typeface="Consolas"/>
                        </a:rPr>
                        <a:t>_C.MVIT.MLP_RATIO = </a:t>
                      </a:r>
                      <a:r>
                        <a:rPr lang="en" sz="1000" u="none" cap="none" strike="noStrike">
                          <a:solidFill>
                            <a:srgbClr val="B5CEA8"/>
                          </a:solidFill>
                          <a:latin typeface="Consolas"/>
                          <a:ea typeface="Consolas"/>
                          <a:cs typeface="Consolas"/>
                          <a:sym typeface="Consolas"/>
                        </a:rPr>
                        <a:t>4.0 \ </a:t>
                      </a:r>
                      <a:r>
                        <a:rPr lang="en" sz="1000" u="none" cap="none" strike="noStrike">
                          <a:solidFill>
                            <a:srgbClr val="D4D4D4"/>
                          </a:solidFill>
                          <a:latin typeface="Consolas"/>
                          <a:ea typeface="Consolas"/>
                          <a:cs typeface="Consolas"/>
                          <a:sym typeface="Consolas"/>
                        </a:rPr>
                        <a:t>_C.MVIT.DEPTH = </a:t>
                      </a:r>
                      <a:r>
                        <a:rPr lang="en" sz="1000" u="none" cap="none" strike="noStrike">
                          <a:solidFill>
                            <a:srgbClr val="B5CEA8"/>
                          </a:solidFill>
                          <a:latin typeface="Consolas"/>
                          <a:ea typeface="Consolas"/>
                          <a:cs typeface="Consolas"/>
                          <a:sym typeface="Consolas"/>
                        </a:rPr>
                        <a:t>16 \ </a:t>
                      </a:r>
                      <a:r>
                        <a:rPr lang="en" sz="1000" u="none" cap="none" strike="noStrike">
                          <a:solidFill>
                            <a:srgbClr val="D4D4D4"/>
                          </a:solidFill>
                          <a:latin typeface="Consolas"/>
                          <a:ea typeface="Consolas"/>
                          <a:cs typeface="Consolas"/>
                          <a:sym typeface="Consolas"/>
                        </a:rPr>
                        <a:t>_C.MVIT.NORM = </a:t>
                      </a:r>
                      <a:r>
                        <a:rPr lang="en" sz="1000" u="none" cap="none" strike="noStrike">
                          <a:solidFill>
                            <a:srgbClr val="CE9178"/>
                          </a:solidFill>
                          <a:latin typeface="Consolas"/>
                          <a:ea typeface="Consolas"/>
                          <a:cs typeface="Consolas"/>
                          <a:sym typeface="Consolas"/>
                        </a:rPr>
                        <a:t>"layernorm"</a:t>
                      </a:r>
                      <a:endParaRPr sz="1000" u="none" cap="none" strike="noStrike">
                        <a:latin typeface="Consolas"/>
                        <a:ea typeface="Consolas"/>
                        <a:cs typeface="Consolas"/>
                        <a:sym typeface="Consolas"/>
                      </a:endParaRPr>
                    </a:p>
                  </a:txBody>
                  <a:tcPr marT="22225" marB="0" marR="0" marL="0">
                    <a:lnT cap="flat" cmpd="sng" w="76200">
                      <a:solidFill>
                        <a:srgbClr val="FFFFFF"/>
                      </a:solidFill>
                      <a:prstDash val="solid"/>
                      <a:round/>
                      <a:headEnd len="sm" w="sm" type="none"/>
                      <a:tailEnd len="sm" w="sm" type="none"/>
                    </a:lnT>
                    <a:solidFill>
                      <a:srgbClr val="1E1E1E"/>
                    </a:solidFill>
                  </a:tcPr>
                </a:tc>
                <a:tc hMerge="1"/>
                <a:tc hMerge="1"/>
                <a:tc>
                  <a:txBody>
                    <a:bodyPr/>
                    <a:lstStyle/>
                    <a:p>
                      <a:pPr indent="0" lvl="0" marL="0" marR="3175"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lnT cap="flat" cmpd="sng" w="76200">
                      <a:solidFill>
                        <a:srgbClr val="FFFFFF"/>
                      </a:solidFill>
                      <a:prstDash val="solid"/>
                      <a:round/>
                      <a:headEnd len="sm" w="sm" type="none"/>
                      <a:tailEnd len="sm" w="sm" type="none"/>
                    </a:lnT>
                    <a:solidFill>
                      <a:srgbClr val="000000"/>
                    </a:solidFill>
                  </a:tcPr>
                </a:tc>
              </a:tr>
            </a:tbl>
          </a:graphicData>
        </a:graphic>
      </p:graphicFrame>
      <p:sp>
        <p:nvSpPr>
          <p:cNvPr id="286" name="Google Shape;286;p32"/>
          <p:cNvSpPr/>
          <p:nvPr/>
        </p:nvSpPr>
        <p:spPr>
          <a:xfrm>
            <a:off x="312674" y="1627670"/>
            <a:ext cx="5026025" cy="3048000"/>
          </a:xfrm>
          <a:custGeom>
            <a:rect b="b" l="l" r="r" t="t"/>
            <a:pathLst>
              <a:path extrusionOk="0" h="3048000" w="5026025">
                <a:moveTo>
                  <a:pt x="628180" y="1654632"/>
                </a:moveTo>
                <a:lnTo>
                  <a:pt x="0" y="1654632"/>
                </a:lnTo>
                <a:lnTo>
                  <a:pt x="0" y="1807032"/>
                </a:lnTo>
                <a:lnTo>
                  <a:pt x="628180" y="1807032"/>
                </a:lnTo>
                <a:lnTo>
                  <a:pt x="628180" y="1654632"/>
                </a:lnTo>
                <a:close/>
              </a:path>
              <a:path extrusionOk="0" h="3048000" w="5026025">
                <a:moveTo>
                  <a:pt x="1535544" y="413664"/>
                </a:moveTo>
                <a:lnTo>
                  <a:pt x="0" y="413664"/>
                </a:lnTo>
                <a:lnTo>
                  <a:pt x="0" y="566064"/>
                </a:lnTo>
                <a:lnTo>
                  <a:pt x="1535544" y="566064"/>
                </a:lnTo>
                <a:lnTo>
                  <a:pt x="1535544" y="413664"/>
                </a:lnTo>
                <a:close/>
              </a:path>
              <a:path extrusionOk="0" h="3048000" w="5026025">
                <a:moveTo>
                  <a:pt x="1814741" y="206832"/>
                </a:moveTo>
                <a:lnTo>
                  <a:pt x="0" y="206832"/>
                </a:lnTo>
                <a:lnTo>
                  <a:pt x="0" y="359232"/>
                </a:lnTo>
                <a:lnTo>
                  <a:pt x="1814741" y="359232"/>
                </a:lnTo>
                <a:lnTo>
                  <a:pt x="1814741" y="206832"/>
                </a:lnTo>
                <a:close/>
              </a:path>
              <a:path extrusionOk="0" h="3048000" w="5026025">
                <a:moveTo>
                  <a:pt x="1884540" y="1034148"/>
                </a:moveTo>
                <a:lnTo>
                  <a:pt x="0" y="1034148"/>
                </a:lnTo>
                <a:lnTo>
                  <a:pt x="0" y="1186548"/>
                </a:lnTo>
                <a:lnTo>
                  <a:pt x="1884540" y="1186548"/>
                </a:lnTo>
                <a:lnTo>
                  <a:pt x="1884540" y="1034148"/>
                </a:lnTo>
                <a:close/>
              </a:path>
              <a:path extrusionOk="0" h="3048000" w="5026025">
                <a:moveTo>
                  <a:pt x="2791917" y="620483"/>
                </a:moveTo>
                <a:lnTo>
                  <a:pt x="0" y="620483"/>
                </a:lnTo>
                <a:lnTo>
                  <a:pt x="0" y="772883"/>
                </a:lnTo>
                <a:lnTo>
                  <a:pt x="2791917" y="772883"/>
                </a:lnTo>
                <a:lnTo>
                  <a:pt x="2791917" y="620483"/>
                </a:lnTo>
                <a:close/>
              </a:path>
              <a:path extrusionOk="0" h="3048000" w="5026025">
                <a:moveTo>
                  <a:pt x="3210699" y="2275116"/>
                </a:moveTo>
                <a:lnTo>
                  <a:pt x="0" y="2275116"/>
                </a:lnTo>
                <a:lnTo>
                  <a:pt x="0" y="2427516"/>
                </a:lnTo>
                <a:lnTo>
                  <a:pt x="3210699" y="2427516"/>
                </a:lnTo>
                <a:lnTo>
                  <a:pt x="3210699" y="2275116"/>
                </a:lnTo>
                <a:close/>
              </a:path>
              <a:path extrusionOk="0" h="3048000" w="5026025">
                <a:moveTo>
                  <a:pt x="3280499" y="2688780"/>
                </a:moveTo>
                <a:lnTo>
                  <a:pt x="0" y="2688780"/>
                </a:lnTo>
                <a:lnTo>
                  <a:pt x="0" y="2841180"/>
                </a:lnTo>
                <a:lnTo>
                  <a:pt x="3280499" y="2841180"/>
                </a:lnTo>
                <a:lnTo>
                  <a:pt x="3280499" y="2688780"/>
                </a:lnTo>
                <a:close/>
              </a:path>
              <a:path extrusionOk="0" h="3048000" w="5026025">
                <a:moveTo>
                  <a:pt x="3350298" y="1861464"/>
                </a:moveTo>
                <a:lnTo>
                  <a:pt x="0" y="1861464"/>
                </a:lnTo>
                <a:lnTo>
                  <a:pt x="0" y="2013864"/>
                </a:lnTo>
                <a:lnTo>
                  <a:pt x="3350298" y="2013864"/>
                </a:lnTo>
                <a:lnTo>
                  <a:pt x="3350298" y="1861464"/>
                </a:lnTo>
                <a:close/>
              </a:path>
              <a:path extrusionOk="0" h="3048000" w="5026025">
                <a:moveTo>
                  <a:pt x="3350298" y="1447800"/>
                </a:moveTo>
                <a:lnTo>
                  <a:pt x="0" y="1447800"/>
                </a:lnTo>
                <a:lnTo>
                  <a:pt x="0" y="1600200"/>
                </a:lnTo>
                <a:lnTo>
                  <a:pt x="3350298" y="1600200"/>
                </a:lnTo>
                <a:lnTo>
                  <a:pt x="3350298" y="1447800"/>
                </a:lnTo>
                <a:close/>
              </a:path>
              <a:path extrusionOk="0" h="3048000" w="5026025">
                <a:moveTo>
                  <a:pt x="3769080" y="1240980"/>
                </a:moveTo>
                <a:lnTo>
                  <a:pt x="0" y="1240980"/>
                </a:lnTo>
                <a:lnTo>
                  <a:pt x="0" y="1393380"/>
                </a:lnTo>
                <a:lnTo>
                  <a:pt x="3769080" y="1393380"/>
                </a:lnTo>
                <a:lnTo>
                  <a:pt x="3769080" y="1240980"/>
                </a:lnTo>
                <a:close/>
              </a:path>
              <a:path extrusionOk="0" h="3048000" w="5026025">
                <a:moveTo>
                  <a:pt x="3908679" y="827316"/>
                </a:moveTo>
                <a:lnTo>
                  <a:pt x="0" y="827316"/>
                </a:lnTo>
                <a:lnTo>
                  <a:pt x="0" y="979716"/>
                </a:lnTo>
                <a:lnTo>
                  <a:pt x="3908679" y="979716"/>
                </a:lnTo>
                <a:lnTo>
                  <a:pt x="3908679" y="827316"/>
                </a:lnTo>
                <a:close/>
              </a:path>
              <a:path extrusionOk="0" h="3048000" w="5026025">
                <a:moveTo>
                  <a:pt x="3908679" y="0"/>
                </a:moveTo>
                <a:lnTo>
                  <a:pt x="0" y="0"/>
                </a:lnTo>
                <a:lnTo>
                  <a:pt x="0" y="152400"/>
                </a:lnTo>
                <a:lnTo>
                  <a:pt x="3908679" y="152400"/>
                </a:lnTo>
                <a:lnTo>
                  <a:pt x="3908679" y="0"/>
                </a:lnTo>
                <a:close/>
              </a:path>
              <a:path extrusionOk="0" h="3048000" w="5026025">
                <a:moveTo>
                  <a:pt x="4746256" y="2481948"/>
                </a:moveTo>
                <a:lnTo>
                  <a:pt x="0" y="2481948"/>
                </a:lnTo>
                <a:lnTo>
                  <a:pt x="0" y="2634348"/>
                </a:lnTo>
                <a:lnTo>
                  <a:pt x="4746256" y="2634348"/>
                </a:lnTo>
                <a:lnTo>
                  <a:pt x="4746256" y="2481948"/>
                </a:lnTo>
                <a:close/>
              </a:path>
              <a:path extrusionOk="0" h="3048000" w="5026025">
                <a:moveTo>
                  <a:pt x="4955641" y="2895600"/>
                </a:moveTo>
                <a:lnTo>
                  <a:pt x="0" y="2895600"/>
                </a:lnTo>
                <a:lnTo>
                  <a:pt x="0" y="3048000"/>
                </a:lnTo>
                <a:lnTo>
                  <a:pt x="4955641" y="3048000"/>
                </a:lnTo>
                <a:lnTo>
                  <a:pt x="4955641" y="2895600"/>
                </a:lnTo>
                <a:close/>
              </a:path>
              <a:path extrusionOk="0" h="3048000" w="5026025">
                <a:moveTo>
                  <a:pt x="5025453" y="2068283"/>
                </a:moveTo>
                <a:lnTo>
                  <a:pt x="0" y="2068283"/>
                </a:lnTo>
                <a:lnTo>
                  <a:pt x="0" y="2220684"/>
                </a:lnTo>
                <a:lnTo>
                  <a:pt x="5025453" y="2220684"/>
                </a:lnTo>
                <a:lnTo>
                  <a:pt x="5025453" y="2068283"/>
                </a:lnTo>
                <a:close/>
              </a:path>
            </a:pathLst>
          </a:custGeom>
          <a:solidFill>
            <a:srgbClr val="1E1E1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7" name="Google Shape;287;p32"/>
          <p:cNvSpPr txBox="1"/>
          <p:nvPr/>
        </p:nvSpPr>
        <p:spPr>
          <a:xfrm>
            <a:off x="241925" y="1555459"/>
            <a:ext cx="5109300" cy="3524100"/>
          </a:xfrm>
          <a:prstGeom prst="rect">
            <a:avLst/>
          </a:prstGeom>
          <a:noFill/>
          <a:ln>
            <a:noFill/>
          </a:ln>
        </p:spPr>
        <p:txBody>
          <a:bodyPr anchorCtr="0" anchor="t" bIns="0" lIns="0" spcFirstLastPara="1" rIns="0" wrap="square" tIns="12700">
            <a:spAutoFit/>
          </a:bodyPr>
          <a:lstStyle/>
          <a:p>
            <a:pPr indent="0" lvl="0" marL="70485" marR="1127125" rtl="0" algn="l">
              <a:lnSpc>
                <a:spcPct val="135700"/>
              </a:lnSpc>
              <a:spcBef>
                <a:spcPts val="0"/>
              </a:spcBef>
              <a:spcAft>
                <a:spcPts val="0"/>
              </a:spcAft>
              <a:buNone/>
            </a:pPr>
            <a:r>
              <a:rPr lang="en" sz="1000">
                <a:solidFill>
                  <a:srgbClr val="6A9955"/>
                </a:solidFill>
                <a:latin typeface="Consolas"/>
                <a:ea typeface="Consolas"/>
                <a:cs typeface="Consolas"/>
                <a:sym typeface="Consolas"/>
              </a:rPr>
              <a:t># MViT options (/slowfast/models/video_model_builder.py)  </a:t>
            </a:r>
            <a:r>
              <a:rPr lang="en" sz="1000">
                <a:solidFill>
                  <a:srgbClr val="DCDCAA"/>
                </a:solidFill>
                <a:latin typeface="Consolas"/>
                <a:ea typeface="Consolas"/>
                <a:cs typeface="Consolas"/>
                <a:sym typeface="Consolas"/>
              </a:rPr>
              <a:t>@MODEL_REGISTRY.register</a:t>
            </a:r>
            <a:r>
              <a:rPr lang="en" sz="1000">
                <a:solidFill>
                  <a:srgbClr val="D4D4D4"/>
                </a:solidFill>
                <a:latin typeface="Consolas"/>
                <a:ea typeface="Consolas"/>
                <a:cs typeface="Consolas"/>
                <a:sym typeface="Consolas"/>
              </a:rPr>
              <a:t>()</a:t>
            </a:r>
            <a:endParaRPr sz="1000">
              <a:latin typeface="Consolas"/>
              <a:ea typeface="Consolas"/>
              <a:cs typeface="Consolas"/>
              <a:sym typeface="Consolas"/>
            </a:endParaRPr>
          </a:p>
          <a:p>
            <a:pPr indent="0" lvl="0" marL="70485" marR="0" rtl="0" algn="l">
              <a:lnSpc>
                <a:spcPct val="100000"/>
              </a:lnSpc>
              <a:spcBef>
                <a:spcPts val="425"/>
              </a:spcBef>
              <a:spcAft>
                <a:spcPts val="0"/>
              </a:spcAft>
              <a:buNone/>
            </a:pPr>
            <a:r>
              <a:rPr lang="en" sz="1000">
                <a:solidFill>
                  <a:srgbClr val="559BD6"/>
                </a:solidFill>
                <a:latin typeface="Consolas"/>
                <a:ea typeface="Consolas"/>
                <a:cs typeface="Consolas"/>
                <a:sym typeface="Consolas"/>
              </a:rPr>
              <a:t>class </a:t>
            </a:r>
            <a:r>
              <a:rPr lang="en" sz="1000">
                <a:solidFill>
                  <a:srgbClr val="4EC9B0"/>
                </a:solidFill>
                <a:latin typeface="Consolas"/>
                <a:ea typeface="Consolas"/>
                <a:cs typeface="Consolas"/>
                <a:sym typeface="Consolas"/>
              </a:rPr>
              <a:t>MViT</a:t>
            </a:r>
            <a:r>
              <a:rPr lang="en" sz="1000">
                <a:solidFill>
                  <a:srgbClr val="D4D4D4"/>
                </a:solidFill>
                <a:latin typeface="Consolas"/>
                <a:ea typeface="Consolas"/>
                <a:cs typeface="Consolas"/>
                <a:sym typeface="Consolas"/>
              </a:rPr>
              <a:t>(</a:t>
            </a:r>
            <a:r>
              <a:rPr lang="en" sz="1000">
                <a:solidFill>
                  <a:srgbClr val="4EC9B0"/>
                </a:solidFill>
                <a:latin typeface="Consolas"/>
                <a:ea typeface="Consolas"/>
                <a:cs typeface="Consolas"/>
                <a:sym typeface="Consolas"/>
              </a:rPr>
              <a:t>nn</a:t>
            </a:r>
            <a:r>
              <a:rPr lang="en" sz="1000">
                <a:solidFill>
                  <a:srgbClr val="D4D4D4"/>
                </a:solidFill>
                <a:latin typeface="Consolas"/>
                <a:ea typeface="Consolas"/>
                <a:cs typeface="Consolas"/>
                <a:sym typeface="Consolas"/>
              </a:rPr>
              <a:t>.</a:t>
            </a:r>
            <a:r>
              <a:rPr lang="en" sz="1000">
                <a:solidFill>
                  <a:srgbClr val="4EC9B0"/>
                </a:solidFill>
                <a:latin typeface="Consolas"/>
                <a:ea typeface="Consolas"/>
                <a:cs typeface="Consolas"/>
                <a:sym typeface="Consolas"/>
              </a:rPr>
              <a:t>Module</a:t>
            </a:r>
            <a:r>
              <a:rPr lang="en" sz="1000">
                <a:solidFill>
                  <a:srgbClr val="D4D4D4"/>
                </a:solidFill>
                <a:latin typeface="Consolas"/>
                <a:ea typeface="Consolas"/>
                <a:cs typeface="Consolas"/>
                <a:sym typeface="Consolas"/>
              </a:rPr>
              <a:t>):</a:t>
            </a:r>
            <a:endParaRPr sz="1000">
              <a:latin typeface="Consolas"/>
              <a:ea typeface="Consolas"/>
              <a:cs typeface="Consolas"/>
              <a:sym typeface="Consolas"/>
            </a:endParaRPr>
          </a:p>
          <a:p>
            <a:pPr indent="0" lvl="0" marL="628650" marR="0" rtl="0" algn="l">
              <a:lnSpc>
                <a:spcPct val="100000"/>
              </a:lnSpc>
              <a:spcBef>
                <a:spcPts val="430"/>
              </a:spcBef>
              <a:spcAft>
                <a:spcPts val="0"/>
              </a:spcAft>
              <a:buNone/>
            </a:pPr>
            <a:r>
              <a:rPr lang="en" sz="1000">
                <a:solidFill>
                  <a:srgbClr val="C586C0"/>
                </a:solidFill>
                <a:latin typeface="Consolas"/>
                <a:ea typeface="Consolas"/>
                <a:cs typeface="Consolas"/>
                <a:sym typeface="Consolas"/>
              </a:rPr>
              <a:t>if </a:t>
            </a:r>
            <a:r>
              <a:rPr lang="en" sz="1000">
                <a:solidFill>
                  <a:srgbClr val="D4D4D4"/>
                </a:solidFill>
                <a:latin typeface="Consolas"/>
                <a:ea typeface="Consolas"/>
                <a:cs typeface="Consolas"/>
                <a:sym typeface="Consolas"/>
              </a:rPr>
              <a:t>cfg.MVIT.NORM == </a:t>
            </a:r>
            <a:r>
              <a:rPr lang="en" sz="1000">
                <a:solidFill>
                  <a:srgbClr val="CE9178"/>
                </a:solidFill>
                <a:latin typeface="Consolas"/>
                <a:ea typeface="Consolas"/>
                <a:cs typeface="Consolas"/>
                <a:sym typeface="Consolas"/>
              </a:rPr>
              <a:t>"layernorm"</a:t>
            </a:r>
            <a:r>
              <a:rPr lang="en" sz="1000">
                <a:solidFill>
                  <a:srgbClr val="D4D4D4"/>
                </a:solidFill>
                <a:latin typeface="Consolas"/>
                <a:ea typeface="Consolas"/>
                <a:cs typeface="Consolas"/>
                <a:sym typeface="Consolas"/>
              </a:rPr>
              <a:t>:</a:t>
            </a:r>
            <a:endParaRPr sz="1000">
              <a:latin typeface="Consolas"/>
              <a:ea typeface="Consolas"/>
              <a:cs typeface="Consolas"/>
              <a:sym typeface="Consolas"/>
            </a:endParaRPr>
          </a:p>
          <a:p>
            <a:pPr indent="278130" lvl="0" marL="628650" marR="1121410" rtl="0" algn="l">
              <a:lnSpc>
                <a:spcPct val="135700"/>
              </a:lnSpc>
              <a:spcBef>
                <a:spcPts val="0"/>
              </a:spcBef>
              <a:spcAft>
                <a:spcPts val="0"/>
              </a:spcAft>
              <a:buNone/>
            </a:pPr>
            <a:r>
              <a:rPr lang="en" sz="1000">
                <a:solidFill>
                  <a:srgbClr val="D4D4D4"/>
                </a:solidFill>
                <a:latin typeface="Consolas"/>
                <a:ea typeface="Consolas"/>
                <a:cs typeface="Consolas"/>
                <a:sym typeface="Consolas"/>
              </a:rPr>
              <a:t>norm_layer = partial(nn.LayerNorm, </a:t>
            </a:r>
            <a:r>
              <a:rPr lang="en" sz="1000">
                <a:solidFill>
                  <a:srgbClr val="9BDCFD"/>
                </a:solidFill>
                <a:latin typeface="Consolas"/>
                <a:ea typeface="Consolas"/>
                <a:cs typeface="Consolas"/>
                <a:sym typeface="Consolas"/>
              </a:rPr>
              <a:t>eps</a:t>
            </a:r>
            <a:r>
              <a:rPr lang="en" sz="1000">
                <a:solidFill>
                  <a:srgbClr val="D4D4D4"/>
                </a:solidFill>
                <a:latin typeface="Consolas"/>
                <a:ea typeface="Consolas"/>
                <a:cs typeface="Consolas"/>
                <a:sym typeface="Consolas"/>
              </a:rPr>
              <a:t>=</a:t>
            </a:r>
            <a:r>
              <a:rPr lang="en" sz="1000">
                <a:solidFill>
                  <a:srgbClr val="B5CEA8"/>
                </a:solidFill>
                <a:latin typeface="Consolas"/>
                <a:ea typeface="Consolas"/>
                <a:cs typeface="Consolas"/>
                <a:sym typeface="Consolas"/>
              </a:rPr>
              <a:t>1e-6</a:t>
            </a:r>
            <a:r>
              <a:rPr lang="en" sz="1000">
                <a:solidFill>
                  <a:srgbClr val="D4D4D4"/>
                </a:solidFill>
                <a:latin typeface="Consolas"/>
                <a:ea typeface="Consolas"/>
                <a:cs typeface="Consolas"/>
                <a:sym typeface="Consolas"/>
              </a:rPr>
              <a:t>)  </a:t>
            </a:r>
            <a:r>
              <a:rPr lang="en" sz="1000">
                <a:solidFill>
                  <a:srgbClr val="559BD6"/>
                </a:solidFill>
                <a:latin typeface="Consolas"/>
                <a:ea typeface="Consolas"/>
                <a:cs typeface="Consolas"/>
                <a:sym typeface="Consolas"/>
              </a:rPr>
              <a:t>self</a:t>
            </a:r>
            <a:r>
              <a:rPr lang="en" sz="1000">
                <a:solidFill>
                  <a:srgbClr val="D4D4D4"/>
                </a:solidFill>
                <a:latin typeface="Consolas"/>
                <a:ea typeface="Consolas"/>
                <a:cs typeface="Consolas"/>
                <a:sym typeface="Consolas"/>
              </a:rPr>
              <a:t>.patch_dims = [</a:t>
            </a:r>
            <a:endParaRPr sz="1000">
              <a:latin typeface="Consolas"/>
              <a:ea typeface="Consolas"/>
              <a:cs typeface="Consolas"/>
              <a:sym typeface="Consolas"/>
            </a:endParaRPr>
          </a:p>
          <a:p>
            <a:pPr indent="0" lvl="0" marL="908050" marR="1262380" rtl="0" algn="l">
              <a:lnSpc>
                <a:spcPct val="135700"/>
              </a:lnSpc>
              <a:spcBef>
                <a:spcPts val="0"/>
              </a:spcBef>
              <a:spcAft>
                <a:spcPts val="0"/>
              </a:spcAft>
              <a:buNone/>
            </a:pPr>
            <a:r>
              <a:rPr lang="en" sz="1000">
                <a:solidFill>
                  <a:srgbClr val="559BD6"/>
                </a:solidFill>
                <a:latin typeface="Consolas"/>
                <a:ea typeface="Consolas"/>
                <a:cs typeface="Consolas"/>
                <a:sym typeface="Consolas"/>
              </a:rPr>
              <a:t>self</a:t>
            </a:r>
            <a:r>
              <a:rPr lang="en" sz="1000">
                <a:solidFill>
                  <a:srgbClr val="D4D4D4"/>
                </a:solidFill>
                <a:latin typeface="Consolas"/>
                <a:ea typeface="Consolas"/>
                <a:cs typeface="Consolas"/>
                <a:sym typeface="Consolas"/>
              </a:rPr>
              <a:t>.input_dims[i] // </a:t>
            </a:r>
            <a:r>
              <a:rPr lang="en" sz="1000">
                <a:solidFill>
                  <a:srgbClr val="559BD6"/>
                </a:solidFill>
                <a:latin typeface="Consolas"/>
                <a:ea typeface="Consolas"/>
                <a:cs typeface="Consolas"/>
                <a:sym typeface="Consolas"/>
              </a:rPr>
              <a:t>self</a:t>
            </a:r>
            <a:r>
              <a:rPr lang="en" sz="1000">
                <a:solidFill>
                  <a:srgbClr val="D4D4D4"/>
                </a:solidFill>
                <a:latin typeface="Consolas"/>
                <a:ea typeface="Consolas"/>
                <a:cs typeface="Consolas"/>
                <a:sym typeface="Consolas"/>
              </a:rPr>
              <a:t>.patch_stride[i]  </a:t>
            </a:r>
            <a:r>
              <a:rPr lang="en" sz="1000">
                <a:solidFill>
                  <a:srgbClr val="C586C0"/>
                </a:solidFill>
                <a:latin typeface="Consolas"/>
                <a:ea typeface="Consolas"/>
                <a:cs typeface="Consolas"/>
                <a:sym typeface="Consolas"/>
              </a:rPr>
              <a:t>for </a:t>
            </a:r>
            <a:r>
              <a:rPr lang="en" sz="1000">
                <a:solidFill>
                  <a:srgbClr val="D4D4D4"/>
                </a:solidFill>
                <a:latin typeface="Consolas"/>
                <a:ea typeface="Consolas"/>
                <a:cs typeface="Consolas"/>
                <a:sym typeface="Consolas"/>
              </a:rPr>
              <a:t>i </a:t>
            </a:r>
            <a:r>
              <a:rPr lang="en" sz="1000">
                <a:solidFill>
                  <a:srgbClr val="C586C0"/>
                </a:solidFill>
                <a:latin typeface="Consolas"/>
                <a:ea typeface="Consolas"/>
                <a:cs typeface="Consolas"/>
                <a:sym typeface="Consolas"/>
              </a:rPr>
              <a:t>in </a:t>
            </a:r>
            <a:r>
              <a:rPr lang="en" sz="1000">
                <a:solidFill>
                  <a:srgbClr val="DCDCAA"/>
                </a:solidFill>
                <a:latin typeface="Consolas"/>
                <a:ea typeface="Consolas"/>
                <a:cs typeface="Consolas"/>
                <a:sym typeface="Consolas"/>
              </a:rPr>
              <a:t>range</a:t>
            </a:r>
            <a:r>
              <a:rPr lang="en" sz="1000">
                <a:solidFill>
                  <a:srgbClr val="D4D4D4"/>
                </a:solidFill>
                <a:latin typeface="Consolas"/>
                <a:ea typeface="Consolas"/>
                <a:cs typeface="Consolas"/>
                <a:sym typeface="Consolas"/>
              </a:rPr>
              <a:t>(</a:t>
            </a:r>
            <a:r>
              <a:rPr lang="en" sz="1000">
                <a:solidFill>
                  <a:srgbClr val="DCDCAA"/>
                </a:solidFill>
                <a:latin typeface="Consolas"/>
                <a:ea typeface="Consolas"/>
                <a:cs typeface="Consolas"/>
                <a:sym typeface="Consolas"/>
              </a:rPr>
              <a:t>len</a:t>
            </a:r>
            <a:r>
              <a:rPr lang="en" sz="1000">
                <a:solidFill>
                  <a:srgbClr val="D4D4D4"/>
                </a:solidFill>
                <a:latin typeface="Consolas"/>
                <a:ea typeface="Consolas"/>
                <a:cs typeface="Consolas"/>
                <a:sym typeface="Consolas"/>
              </a:rPr>
              <a:t>(</a:t>
            </a:r>
            <a:r>
              <a:rPr lang="en" sz="1000">
                <a:solidFill>
                  <a:srgbClr val="559BD6"/>
                </a:solidFill>
                <a:latin typeface="Consolas"/>
                <a:ea typeface="Consolas"/>
                <a:cs typeface="Consolas"/>
                <a:sym typeface="Consolas"/>
              </a:rPr>
              <a:t>self</a:t>
            </a:r>
            <a:r>
              <a:rPr lang="en" sz="1000">
                <a:solidFill>
                  <a:srgbClr val="D4D4D4"/>
                </a:solidFill>
                <a:latin typeface="Consolas"/>
                <a:ea typeface="Consolas"/>
                <a:cs typeface="Consolas"/>
                <a:sym typeface="Consolas"/>
              </a:rPr>
              <a:t>.input_dims))</a:t>
            </a:r>
            <a:endParaRPr sz="1000">
              <a:latin typeface="Consolas"/>
              <a:ea typeface="Consolas"/>
              <a:cs typeface="Consolas"/>
              <a:sym typeface="Consolas"/>
            </a:endParaRPr>
          </a:p>
          <a:p>
            <a:pPr indent="0" lvl="0" marL="628015" marR="0" rtl="0" algn="l">
              <a:lnSpc>
                <a:spcPct val="100000"/>
              </a:lnSpc>
              <a:spcBef>
                <a:spcPts val="430"/>
              </a:spcBef>
              <a:spcAft>
                <a:spcPts val="0"/>
              </a:spcAft>
              <a:buNone/>
            </a:pPr>
            <a:r>
              <a:rPr lang="en" sz="1000">
                <a:solidFill>
                  <a:srgbClr val="D4D4D4"/>
                </a:solidFill>
                <a:latin typeface="Consolas"/>
                <a:ea typeface="Consolas"/>
                <a:cs typeface="Consolas"/>
                <a:sym typeface="Consolas"/>
              </a:rPr>
              <a:t>]</a:t>
            </a:r>
            <a:endParaRPr sz="1000">
              <a:latin typeface="Consolas"/>
              <a:ea typeface="Consolas"/>
              <a:cs typeface="Consolas"/>
              <a:sym typeface="Consolas"/>
            </a:endParaRPr>
          </a:p>
          <a:p>
            <a:pPr indent="0" lvl="0" marL="628015" marR="0" rtl="0" algn="l">
              <a:lnSpc>
                <a:spcPct val="100000"/>
              </a:lnSpc>
              <a:spcBef>
                <a:spcPts val="430"/>
              </a:spcBef>
              <a:spcAft>
                <a:spcPts val="0"/>
              </a:spcAft>
              <a:buNone/>
            </a:pPr>
            <a:r>
              <a:rPr lang="en" sz="1000">
                <a:solidFill>
                  <a:srgbClr val="D4D4D4"/>
                </a:solidFill>
                <a:latin typeface="Consolas"/>
                <a:ea typeface="Consolas"/>
                <a:cs typeface="Consolas"/>
                <a:sym typeface="Consolas"/>
              </a:rPr>
              <a:t>num_patches = math.prod(</a:t>
            </a:r>
            <a:r>
              <a:rPr lang="en" sz="1000">
                <a:solidFill>
                  <a:srgbClr val="559BD6"/>
                </a:solidFill>
                <a:latin typeface="Consolas"/>
                <a:ea typeface="Consolas"/>
                <a:cs typeface="Consolas"/>
                <a:sym typeface="Consolas"/>
              </a:rPr>
              <a:t>self</a:t>
            </a:r>
            <a:r>
              <a:rPr lang="en" sz="1000">
                <a:solidFill>
                  <a:srgbClr val="D4D4D4"/>
                </a:solidFill>
                <a:latin typeface="Consolas"/>
                <a:ea typeface="Consolas"/>
                <a:cs typeface="Consolas"/>
                <a:sym typeface="Consolas"/>
              </a:rPr>
              <a:t>.patch_dims)</a:t>
            </a:r>
            <a:endParaRPr sz="1000">
              <a:latin typeface="Consolas"/>
              <a:ea typeface="Consolas"/>
              <a:cs typeface="Consolas"/>
              <a:sym typeface="Consolas"/>
            </a:endParaRPr>
          </a:p>
          <a:p>
            <a:pPr indent="-634" lvl="0" marL="628650" marR="5080" rtl="0" algn="l">
              <a:lnSpc>
                <a:spcPct val="135700"/>
              </a:lnSpc>
              <a:spcBef>
                <a:spcPts val="0"/>
              </a:spcBef>
              <a:spcAft>
                <a:spcPts val="0"/>
              </a:spcAft>
              <a:buNone/>
            </a:pPr>
            <a:r>
              <a:rPr lang="en" sz="1000">
                <a:solidFill>
                  <a:srgbClr val="D4D4D4"/>
                </a:solidFill>
                <a:latin typeface="Consolas"/>
                <a:ea typeface="Consolas"/>
                <a:cs typeface="Consolas"/>
                <a:sym typeface="Consolas"/>
              </a:rPr>
              <a:t>dim_mul, head_mul = torch.ones(depth + </a:t>
            </a:r>
            <a:r>
              <a:rPr lang="en" sz="1000">
                <a:solidFill>
                  <a:srgbClr val="B5CEA8"/>
                </a:solidFill>
                <a:latin typeface="Consolas"/>
                <a:ea typeface="Consolas"/>
                <a:cs typeface="Consolas"/>
                <a:sym typeface="Consolas"/>
              </a:rPr>
              <a:t>1</a:t>
            </a:r>
            <a:r>
              <a:rPr lang="en" sz="1000">
                <a:solidFill>
                  <a:srgbClr val="D4D4D4"/>
                </a:solidFill>
                <a:latin typeface="Consolas"/>
                <a:ea typeface="Consolas"/>
                <a:cs typeface="Consolas"/>
                <a:sym typeface="Consolas"/>
              </a:rPr>
              <a:t>), torch.ones(depth + </a:t>
            </a:r>
            <a:r>
              <a:rPr lang="en" sz="1000">
                <a:solidFill>
                  <a:srgbClr val="B5CEA8"/>
                </a:solidFill>
                <a:latin typeface="Consolas"/>
                <a:ea typeface="Consolas"/>
                <a:cs typeface="Consolas"/>
                <a:sym typeface="Consolas"/>
              </a:rPr>
              <a:t>1</a:t>
            </a:r>
            <a:r>
              <a:rPr lang="en" sz="1000">
                <a:solidFill>
                  <a:srgbClr val="D4D4D4"/>
                </a:solidFill>
                <a:latin typeface="Consolas"/>
                <a:ea typeface="Consolas"/>
                <a:cs typeface="Consolas"/>
                <a:sym typeface="Consolas"/>
              </a:rPr>
              <a:t>)  </a:t>
            </a:r>
            <a:r>
              <a:rPr lang="en" sz="1000">
                <a:solidFill>
                  <a:srgbClr val="C586C0"/>
                </a:solidFill>
                <a:latin typeface="Consolas"/>
                <a:ea typeface="Consolas"/>
                <a:cs typeface="Consolas"/>
                <a:sym typeface="Consolas"/>
              </a:rPr>
              <a:t>for </a:t>
            </a:r>
            <a:r>
              <a:rPr lang="en" sz="1000">
                <a:solidFill>
                  <a:srgbClr val="D4D4D4"/>
                </a:solidFill>
                <a:latin typeface="Consolas"/>
                <a:ea typeface="Consolas"/>
                <a:cs typeface="Consolas"/>
                <a:sym typeface="Consolas"/>
              </a:rPr>
              <a:t>i </a:t>
            </a:r>
            <a:r>
              <a:rPr lang="en" sz="1000">
                <a:solidFill>
                  <a:srgbClr val="C586C0"/>
                </a:solidFill>
                <a:latin typeface="Consolas"/>
                <a:ea typeface="Consolas"/>
                <a:cs typeface="Consolas"/>
                <a:sym typeface="Consolas"/>
              </a:rPr>
              <a:t>in </a:t>
            </a:r>
            <a:r>
              <a:rPr lang="en" sz="1000">
                <a:solidFill>
                  <a:srgbClr val="DCDCAA"/>
                </a:solidFill>
                <a:latin typeface="Consolas"/>
                <a:ea typeface="Consolas"/>
                <a:cs typeface="Consolas"/>
                <a:sym typeface="Consolas"/>
              </a:rPr>
              <a:t>range</a:t>
            </a:r>
            <a:r>
              <a:rPr lang="en" sz="1000">
                <a:solidFill>
                  <a:srgbClr val="D4D4D4"/>
                </a:solidFill>
                <a:latin typeface="Consolas"/>
                <a:ea typeface="Consolas"/>
                <a:cs typeface="Consolas"/>
                <a:sym typeface="Consolas"/>
              </a:rPr>
              <a:t>(</a:t>
            </a:r>
            <a:r>
              <a:rPr lang="en" sz="1000">
                <a:solidFill>
                  <a:srgbClr val="DCDCAA"/>
                </a:solidFill>
                <a:latin typeface="Consolas"/>
                <a:ea typeface="Consolas"/>
                <a:cs typeface="Consolas"/>
                <a:sym typeface="Consolas"/>
              </a:rPr>
              <a:t>len</a:t>
            </a:r>
            <a:r>
              <a:rPr lang="en" sz="1000">
                <a:solidFill>
                  <a:srgbClr val="D4D4D4"/>
                </a:solidFill>
                <a:latin typeface="Consolas"/>
                <a:ea typeface="Consolas"/>
                <a:cs typeface="Consolas"/>
                <a:sym typeface="Consolas"/>
              </a:rPr>
              <a:t>(cfg.MVIT.DIM_MUL)):</a:t>
            </a:r>
            <a:endParaRPr sz="1000">
              <a:latin typeface="Consolas"/>
              <a:ea typeface="Consolas"/>
              <a:cs typeface="Consolas"/>
              <a:sym typeface="Consolas"/>
            </a:endParaRPr>
          </a:p>
          <a:p>
            <a:pPr indent="278130" lvl="0" marL="628650" marR="283845" rtl="0" algn="l">
              <a:lnSpc>
                <a:spcPct val="135700"/>
              </a:lnSpc>
              <a:spcBef>
                <a:spcPts val="0"/>
              </a:spcBef>
              <a:spcAft>
                <a:spcPts val="0"/>
              </a:spcAft>
              <a:buNone/>
            </a:pPr>
            <a:r>
              <a:rPr lang="en" sz="1000">
                <a:solidFill>
                  <a:srgbClr val="D4D4D4"/>
                </a:solidFill>
                <a:latin typeface="Consolas"/>
                <a:ea typeface="Consolas"/>
                <a:cs typeface="Consolas"/>
                <a:sym typeface="Consolas"/>
              </a:rPr>
              <a:t>dim_mul[cfg.MVIT.DIM_MUL[i][</a:t>
            </a:r>
            <a:r>
              <a:rPr lang="en" sz="1000">
                <a:solidFill>
                  <a:srgbClr val="B5CEA8"/>
                </a:solidFill>
                <a:latin typeface="Consolas"/>
                <a:ea typeface="Consolas"/>
                <a:cs typeface="Consolas"/>
                <a:sym typeface="Consolas"/>
              </a:rPr>
              <a:t>0</a:t>
            </a:r>
            <a:r>
              <a:rPr lang="en" sz="1000">
                <a:solidFill>
                  <a:srgbClr val="D4D4D4"/>
                </a:solidFill>
                <a:latin typeface="Consolas"/>
                <a:ea typeface="Consolas"/>
                <a:cs typeface="Consolas"/>
                <a:sym typeface="Consolas"/>
              </a:rPr>
              <a:t>]] = cfg.MVIT.DIM_MUL[i][</a:t>
            </a:r>
            <a:r>
              <a:rPr lang="en" sz="1000">
                <a:solidFill>
                  <a:srgbClr val="B5CEA8"/>
                </a:solidFill>
                <a:latin typeface="Consolas"/>
                <a:ea typeface="Consolas"/>
                <a:cs typeface="Consolas"/>
                <a:sym typeface="Consolas"/>
              </a:rPr>
              <a:t>1</a:t>
            </a:r>
            <a:r>
              <a:rPr lang="en" sz="1000">
                <a:solidFill>
                  <a:srgbClr val="D4D4D4"/>
                </a:solidFill>
                <a:latin typeface="Consolas"/>
                <a:ea typeface="Consolas"/>
                <a:cs typeface="Consolas"/>
                <a:sym typeface="Consolas"/>
              </a:rPr>
              <a:t>]  </a:t>
            </a:r>
            <a:r>
              <a:rPr lang="en" sz="1000">
                <a:solidFill>
                  <a:srgbClr val="C586C0"/>
                </a:solidFill>
                <a:latin typeface="Consolas"/>
                <a:ea typeface="Consolas"/>
                <a:cs typeface="Consolas"/>
                <a:sym typeface="Consolas"/>
              </a:rPr>
              <a:t>for </a:t>
            </a:r>
            <a:r>
              <a:rPr lang="en" sz="1000">
                <a:solidFill>
                  <a:srgbClr val="D4D4D4"/>
                </a:solidFill>
                <a:latin typeface="Consolas"/>
                <a:ea typeface="Consolas"/>
                <a:cs typeface="Consolas"/>
                <a:sym typeface="Consolas"/>
              </a:rPr>
              <a:t>i </a:t>
            </a:r>
            <a:r>
              <a:rPr lang="en" sz="1000">
                <a:solidFill>
                  <a:srgbClr val="C586C0"/>
                </a:solidFill>
                <a:latin typeface="Consolas"/>
                <a:ea typeface="Consolas"/>
                <a:cs typeface="Consolas"/>
                <a:sym typeface="Consolas"/>
              </a:rPr>
              <a:t>in </a:t>
            </a:r>
            <a:r>
              <a:rPr lang="en" sz="1000">
                <a:solidFill>
                  <a:srgbClr val="DCDCAA"/>
                </a:solidFill>
                <a:latin typeface="Consolas"/>
                <a:ea typeface="Consolas"/>
                <a:cs typeface="Consolas"/>
                <a:sym typeface="Consolas"/>
              </a:rPr>
              <a:t>range</a:t>
            </a:r>
            <a:r>
              <a:rPr lang="en" sz="1000">
                <a:solidFill>
                  <a:srgbClr val="D4D4D4"/>
                </a:solidFill>
                <a:latin typeface="Consolas"/>
                <a:ea typeface="Consolas"/>
                <a:cs typeface="Consolas"/>
                <a:sym typeface="Consolas"/>
              </a:rPr>
              <a:t>(</a:t>
            </a:r>
            <a:r>
              <a:rPr lang="en" sz="1000">
                <a:solidFill>
                  <a:srgbClr val="DCDCAA"/>
                </a:solidFill>
                <a:latin typeface="Consolas"/>
                <a:ea typeface="Consolas"/>
                <a:cs typeface="Consolas"/>
                <a:sym typeface="Consolas"/>
              </a:rPr>
              <a:t>len</a:t>
            </a:r>
            <a:r>
              <a:rPr lang="en" sz="1000">
                <a:solidFill>
                  <a:srgbClr val="D4D4D4"/>
                </a:solidFill>
                <a:latin typeface="Consolas"/>
                <a:ea typeface="Consolas"/>
                <a:cs typeface="Consolas"/>
                <a:sym typeface="Consolas"/>
              </a:rPr>
              <a:t>(cfg.MVIT.HEAD_MUL)):</a:t>
            </a:r>
            <a:endParaRPr sz="1000">
              <a:latin typeface="Consolas"/>
              <a:ea typeface="Consolas"/>
              <a:cs typeface="Consolas"/>
              <a:sym typeface="Consolas"/>
            </a:endParaRPr>
          </a:p>
          <a:p>
            <a:pPr indent="0" lvl="0" marL="907414" marR="0" rtl="0" algn="l">
              <a:lnSpc>
                <a:spcPct val="100000"/>
              </a:lnSpc>
              <a:spcBef>
                <a:spcPts val="425"/>
              </a:spcBef>
              <a:spcAft>
                <a:spcPts val="0"/>
              </a:spcAft>
              <a:buNone/>
            </a:pPr>
            <a:r>
              <a:rPr lang="en" sz="1000">
                <a:solidFill>
                  <a:srgbClr val="D4D4D4"/>
                </a:solidFill>
                <a:latin typeface="Consolas"/>
                <a:ea typeface="Consolas"/>
                <a:cs typeface="Consolas"/>
                <a:sym typeface="Consolas"/>
              </a:rPr>
              <a:t>head_mul[cfg.MVIT.HEAD_MUL[i][</a:t>
            </a:r>
            <a:r>
              <a:rPr lang="en" sz="1000">
                <a:solidFill>
                  <a:srgbClr val="B5CEA8"/>
                </a:solidFill>
                <a:latin typeface="Consolas"/>
                <a:ea typeface="Consolas"/>
                <a:cs typeface="Consolas"/>
                <a:sym typeface="Consolas"/>
              </a:rPr>
              <a:t>0</a:t>
            </a:r>
            <a:r>
              <a:rPr lang="en" sz="1000">
                <a:solidFill>
                  <a:srgbClr val="D4D4D4"/>
                </a:solidFill>
                <a:latin typeface="Consolas"/>
                <a:ea typeface="Consolas"/>
                <a:cs typeface="Consolas"/>
                <a:sym typeface="Consolas"/>
              </a:rPr>
              <a:t>]] = cfg.MVIT.HEAD_MUL[i][</a:t>
            </a:r>
            <a:r>
              <a:rPr lang="en" sz="1000">
                <a:solidFill>
                  <a:srgbClr val="B5CEA8"/>
                </a:solidFill>
                <a:latin typeface="Consolas"/>
                <a:ea typeface="Consolas"/>
                <a:cs typeface="Consolas"/>
                <a:sym typeface="Consolas"/>
              </a:rPr>
              <a:t>1</a:t>
            </a:r>
            <a:r>
              <a:rPr lang="en" sz="1000">
                <a:solidFill>
                  <a:srgbClr val="D4D4D4"/>
                </a:solidFill>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5"/>
              </a:spcBef>
              <a:spcAft>
                <a:spcPts val="0"/>
              </a:spcAft>
              <a:buNone/>
            </a:pPr>
            <a:r>
              <a:t/>
            </a:r>
            <a:endParaRPr sz="1450">
              <a:latin typeface="Consolas"/>
              <a:ea typeface="Consolas"/>
              <a:cs typeface="Consolas"/>
              <a:sym typeface="Consolas"/>
            </a:endParaRPr>
          </a:p>
          <a:p>
            <a:pPr indent="0" lvl="0" marL="12700" marR="0" rtl="0" algn="l">
              <a:lnSpc>
                <a:spcPct val="100000"/>
              </a:lnSpc>
              <a:spcBef>
                <a:spcPts val="5"/>
              </a:spcBef>
              <a:spcAft>
                <a:spcPts val="0"/>
              </a:spcAft>
              <a:buNone/>
            </a:pPr>
            <a:r>
              <a:rPr lang="en" sz="1000" u="sng">
                <a:solidFill>
                  <a:srgbClr val="1155CC"/>
                </a:solidFill>
                <a:latin typeface="Arial"/>
                <a:ea typeface="Arial"/>
                <a:cs typeface="Arial"/>
                <a:sym typeface="Arial"/>
                <a:hlinkClick r:id="rId3">
                  <a:extLst>
                    <a:ext uri="{A12FA001-AC4F-418D-AE19-62706E023703}">
                      <ahyp:hlinkClr val="tx"/>
                    </a:ext>
                  </a:extLst>
                </a:hlinkClick>
              </a:rPr>
              <a:t>https://github1s.com/facebookresearch/SlowFast/blob/master/slowfast/config/defaults.py</a:t>
            </a:r>
            <a:endParaRPr sz="10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216225" y="130043"/>
            <a:ext cx="7239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Codes</a:t>
            </a:r>
            <a:endParaRPr/>
          </a:p>
        </p:txBody>
      </p:sp>
      <p:sp>
        <p:nvSpPr>
          <p:cNvPr id="293" name="Google Shape;293;p33"/>
          <p:cNvSpPr/>
          <p:nvPr/>
        </p:nvSpPr>
        <p:spPr>
          <a:xfrm>
            <a:off x="226950" y="431600"/>
            <a:ext cx="8690610" cy="4406900"/>
          </a:xfrm>
          <a:custGeom>
            <a:rect b="b" l="l" r="r" t="t"/>
            <a:pathLst>
              <a:path extrusionOk="0" h="4406900" w="8690610">
                <a:moveTo>
                  <a:pt x="8690099" y="4406699"/>
                </a:moveTo>
                <a:lnTo>
                  <a:pt x="0" y="4406699"/>
                </a:lnTo>
                <a:lnTo>
                  <a:pt x="0" y="0"/>
                </a:lnTo>
                <a:lnTo>
                  <a:pt x="8690099" y="0"/>
                </a:lnTo>
                <a:lnTo>
                  <a:pt x="8690099" y="4406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4" name="Google Shape;294;p33"/>
          <p:cNvSpPr txBox="1"/>
          <p:nvPr/>
        </p:nvSpPr>
        <p:spPr>
          <a:xfrm>
            <a:off x="312674" y="517325"/>
            <a:ext cx="3629700" cy="332400"/>
          </a:xfrm>
          <a:prstGeom prst="rect">
            <a:avLst/>
          </a:prstGeom>
          <a:solidFill>
            <a:srgbClr val="1E1E1E"/>
          </a:solidFill>
          <a:ln>
            <a:noFill/>
          </a:ln>
        </p:spPr>
        <p:txBody>
          <a:bodyPr anchorCtr="0" anchor="t" bIns="0" lIns="0" spcFirstLastPara="1" rIns="0" wrap="square" tIns="0">
            <a:spAutoFit/>
          </a:bodyPr>
          <a:lstStyle/>
          <a:p>
            <a:pPr indent="0" lvl="0" marL="558165" marR="0" rtl="0" algn="l">
              <a:lnSpc>
                <a:spcPct val="116000"/>
              </a:lnSpc>
              <a:spcBef>
                <a:spcPts val="0"/>
              </a:spcBef>
              <a:spcAft>
                <a:spcPts val="0"/>
              </a:spcAft>
              <a:buNone/>
            </a:pPr>
            <a:r>
              <a:rPr lang="en" sz="1000">
                <a:solidFill>
                  <a:srgbClr val="C586C0"/>
                </a:solidFill>
                <a:latin typeface="Consolas"/>
                <a:ea typeface="Consolas"/>
                <a:cs typeface="Consolas"/>
                <a:sym typeface="Consolas"/>
              </a:rPr>
              <a:t>for </a:t>
            </a:r>
            <a:r>
              <a:rPr lang="en" sz="1000">
                <a:solidFill>
                  <a:srgbClr val="D4D4D4"/>
                </a:solidFill>
                <a:latin typeface="Consolas"/>
                <a:ea typeface="Consolas"/>
                <a:cs typeface="Consolas"/>
                <a:sym typeface="Consolas"/>
              </a:rPr>
              <a:t>i </a:t>
            </a:r>
            <a:r>
              <a:rPr lang="en" sz="1000">
                <a:solidFill>
                  <a:srgbClr val="C586C0"/>
                </a:solidFill>
                <a:latin typeface="Consolas"/>
                <a:ea typeface="Consolas"/>
                <a:cs typeface="Consolas"/>
                <a:sym typeface="Consolas"/>
              </a:rPr>
              <a:t>in </a:t>
            </a:r>
            <a:r>
              <a:rPr lang="en" sz="1000">
                <a:solidFill>
                  <a:srgbClr val="DCDCAA"/>
                </a:solidFill>
                <a:latin typeface="Consolas"/>
                <a:ea typeface="Consolas"/>
                <a:cs typeface="Consolas"/>
                <a:sym typeface="Consolas"/>
              </a:rPr>
              <a:t>range</a:t>
            </a:r>
            <a:r>
              <a:rPr lang="en" sz="1000">
                <a:solidFill>
                  <a:srgbClr val="D4D4D4"/>
                </a:solidFill>
                <a:latin typeface="Consolas"/>
                <a:ea typeface="Consolas"/>
                <a:cs typeface="Consolas"/>
                <a:sym typeface="Consolas"/>
              </a:rPr>
              <a:t>(</a:t>
            </a:r>
            <a:r>
              <a:rPr lang="en" sz="1000">
                <a:solidFill>
                  <a:srgbClr val="DCDCAA"/>
                </a:solidFill>
                <a:latin typeface="Consolas"/>
                <a:ea typeface="Consolas"/>
                <a:cs typeface="Consolas"/>
                <a:sym typeface="Consolas"/>
              </a:rPr>
              <a:t>len</a:t>
            </a:r>
            <a:r>
              <a:rPr lang="en" sz="1000">
                <a:solidFill>
                  <a:srgbClr val="D4D4D4"/>
                </a:solidFill>
                <a:latin typeface="Consolas"/>
                <a:ea typeface="Consolas"/>
                <a:cs typeface="Consolas"/>
                <a:sym typeface="Consolas"/>
              </a:rPr>
              <a:t>(cfg.MVIT.POOL_Q_STRIDE)):</a:t>
            </a:r>
            <a:endParaRPr sz="1000">
              <a:latin typeface="Consolas"/>
              <a:ea typeface="Consolas"/>
              <a:cs typeface="Consolas"/>
              <a:sym typeface="Consolas"/>
            </a:endParaRPr>
          </a:p>
        </p:txBody>
      </p:sp>
      <p:sp>
        <p:nvSpPr>
          <p:cNvPr id="295" name="Google Shape;295;p33"/>
          <p:cNvSpPr txBox="1"/>
          <p:nvPr/>
        </p:nvSpPr>
        <p:spPr>
          <a:xfrm>
            <a:off x="312674" y="876553"/>
            <a:ext cx="3699600" cy="332400"/>
          </a:xfrm>
          <a:prstGeom prst="rect">
            <a:avLst/>
          </a:prstGeom>
          <a:solidFill>
            <a:srgbClr val="1E1E1E"/>
          </a:solidFill>
          <a:ln>
            <a:noFill/>
          </a:ln>
        </p:spPr>
        <p:txBody>
          <a:bodyPr anchorCtr="0" anchor="t" bIns="0" lIns="0" spcFirstLastPara="1" rIns="0" wrap="square" tIns="0">
            <a:spAutoFit/>
          </a:bodyPr>
          <a:lstStyle/>
          <a:p>
            <a:pPr indent="0" lvl="0" marL="558165" marR="0" rtl="0" algn="l">
              <a:lnSpc>
                <a:spcPct val="116000"/>
              </a:lnSpc>
              <a:spcBef>
                <a:spcPts val="0"/>
              </a:spcBef>
              <a:spcAft>
                <a:spcPts val="0"/>
              </a:spcAft>
              <a:buNone/>
            </a:pPr>
            <a:r>
              <a:rPr lang="en" sz="1000">
                <a:solidFill>
                  <a:srgbClr val="C586C0"/>
                </a:solidFill>
                <a:latin typeface="Consolas"/>
                <a:ea typeface="Consolas"/>
                <a:cs typeface="Consolas"/>
                <a:sym typeface="Consolas"/>
              </a:rPr>
              <a:t>for </a:t>
            </a:r>
            <a:r>
              <a:rPr lang="en" sz="1000">
                <a:solidFill>
                  <a:srgbClr val="D4D4D4"/>
                </a:solidFill>
                <a:latin typeface="Consolas"/>
                <a:ea typeface="Consolas"/>
                <a:cs typeface="Consolas"/>
                <a:sym typeface="Consolas"/>
              </a:rPr>
              <a:t>i </a:t>
            </a:r>
            <a:r>
              <a:rPr lang="en" sz="1000">
                <a:solidFill>
                  <a:srgbClr val="C586C0"/>
                </a:solidFill>
                <a:latin typeface="Consolas"/>
                <a:ea typeface="Consolas"/>
                <a:cs typeface="Consolas"/>
                <a:sym typeface="Consolas"/>
              </a:rPr>
              <a:t>in </a:t>
            </a:r>
            <a:r>
              <a:rPr lang="en" sz="1000">
                <a:solidFill>
                  <a:srgbClr val="DCDCAA"/>
                </a:solidFill>
                <a:latin typeface="Consolas"/>
                <a:ea typeface="Consolas"/>
                <a:cs typeface="Consolas"/>
                <a:sym typeface="Consolas"/>
              </a:rPr>
              <a:t>range</a:t>
            </a:r>
            <a:r>
              <a:rPr lang="en" sz="1000">
                <a:solidFill>
                  <a:srgbClr val="D4D4D4"/>
                </a:solidFill>
                <a:latin typeface="Consolas"/>
                <a:ea typeface="Consolas"/>
                <a:cs typeface="Consolas"/>
                <a:sym typeface="Consolas"/>
              </a:rPr>
              <a:t>(</a:t>
            </a:r>
            <a:r>
              <a:rPr lang="en" sz="1000">
                <a:solidFill>
                  <a:srgbClr val="DCDCAA"/>
                </a:solidFill>
                <a:latin typeface="Consolas"/>
                <a:ea typeface="Consolas"/>
                <a:cs typeface="Consolas"/>
                <a:sym typeface="Consolas"/>
              </a:rPr>
              <a:t>len</a:t>
            </a:r>
            <a:r>
              <a:rPr lang="en" sz="1000">
                <a:solidFill>
                  <a:srgbClr val="D4D4D4"/>
                </a:solidFill>
                <a:latin typeface="Consolas"/>
                <a:ea typeface="Consolas"/>
                <a:cs typeface="Consolas"/>
                <a:sym typeface="Consolas"/>
              </a:rPr>
              <a:t>(cfg.MVIT.POOL_KV_STRIDE)):</a:t>
            </a:r>
            <a:endParaRPr sz="1000">
              <a:latin typeface="Consolas"/>
              <a:ea typeface="Consolas"/>
              <a:cs typeface="Consolas"/>
              <a:sym typeface="Consolas"/>
            </a:endParaRPr>
          </a:p>
        </p:txBody>
      </p:sp>
      <p:sp>
        <p:nvSpPr>
          <p:cNvPr id="296" name="Google Shape;296;p33"/>
          <p:cNvSpPr/>
          <p:nvPr/>
        </p:nvSpPr>
        <p:spPr>
          <a:xfrm>
            <a:off x="312674" y="1235786"/>
            <a:ext cx="7329170" cy="3462020"/>
          </a:xfrm>
          <a:custGeom>
            <a:rect b="b" l="l" r="r" t="t"/>
            <a:pathLst>
              <a:path extrusionOk="0" h="3462020" w="7329170">
                <a:moveTo>
                  <a:pt x="907364" y="3309264"/>
                </a:moveTo>
                <a:lnTo>
                  <a:pt x="0" y="3309264"/>
                </a:lnTo>
                <a:lnTo>
                  <a:pt x="0" y="3461664"/>
                </a:lnTo>
                <a:lnTo>
                  <a:pt x="907364" y="3461664"/>
                </a:lnTo>
                <a:lnTo>
                  <a:pt x="907364" y="3309264"/>
                </a:lnTo>
                <a:close/>
              </a:path>
              <a:path extrusionOk="0" h="3462020" w="7329170">
                <a:moveTo>
                  <a:pt x="907364" y="1034148"/>
                </a:moveTo>
                <a:lnTo>
                  <a:pt x="0" y="1034148"/>
                </a:lnTo>
                <a:lnTo>
                  <a:pt x="0" y="1186548"/>
                </a:lnTo>
                <a:lnTo>
                  <a:pt x="907364" y="1186548"/>
                </a:lnTo>
                <a:lnTo>
                  <a:pt x="907364" y="1034148"/>
                </a:lnTo>
                <a:close/>
              </a:path>
              <a:path extrusionOk="0" h="3462020" w="7329170">
                <a:moveTo>
                  <a:pt x="1186561" y="3102432"/>
                </a:moveTo>
                <a:lnTo>
                  <a:pt x="0" y="3102432"/>
                </a:lnTo>
                <a:lnTo>
                  <a:pt x="0" y="3254832"/>
                </a:lnTo>
                <a:lnTo>
                  <a:pt x="1186561" y="3254832"/>
                </a:lnTo>
                <a:lnTo>
                  <a:pt x="1186561" y="3102432"/>
                </a:lnTo>
                <a:close/>
              </a:path>
              <a:path extrusionOk="0" h="3462020" w="7329170">
                <a:moveTo>
                  <a:pt x="2093937" y="0"/>
                </a:moveTo>
                <a:lnTo>
                  <a:pt x="0" y="0"/>
                </a:lnTo>
                <a:lnTo>
                  <a:pt x="0" y="152400"/>
                </a:lnTo>
                <a:lnTo>
                  <a:pt x="2093937" y="152400"/>
                </a:lnTo>
                <a:lnTo>
                  <a:pt x="2093937" y="0"/>
                </a:lnTo>
                <a:close/>
              </a:path>
              <a:path extrusionOk="0" h="3462020" w="7329170">
                <a:moveTo>
                  <a:pt x="2163724" y="1240967"/>
                </a:moveTo>
                <a:lnTo>
                  <a:pt x="0" y="1240967"/>
                </a:lnTo>
                <a:lnTo>
                  <a:pt x="0" y="1393367"/>
                </a:lnTo>
                <a:lnTo>
                  <a:pt x="2163724" y="1393367"/>
                </a:lnTo>
                <a:lnTo>
                  <a:pt x="2163724" y="1240967"/>
                </a:lnTo>
                <a:close/>
              </a:path>
              <a:path extrusionOk="0" h="3462020" w="7329170">
                <a:moveTo>
                  <a:pt x="2233523" y="1447800"/>
                </a:moveTo>
                <a:lnTo>
                  <a:pt x="0" y="1447800"/>
                </a:lnTo>
                <a:lnTo>
                  <a:pt x="0" y="1600200"/>
                </a:lnTo>
                <a:lnTo>
                  <a:pt x="2233523" y="1600200"/>
                </a:lnTo>
                <a:lnTo>
                  <a:pt x="2233523" y="1447800"/>
                </a:lnTo>
                <a:close/>
              </a:path>
              <a:path extrusionOk="0" h="3462020" w="7329170">
                <a:moveTo>
                  <a:pt x="4118076" y="206832"/>
                </a:moveTo>
                <a:lnTo>
                  <a:pt x="0" y="206832"/>
                </a:lnTo>
                <a:lnTo>
                  <a:pt x="0" y="359232"/>
                </a:lnTo>
                <a:lnTo>
                  <a:pt x="4118076" y="359232"/>
                </a:lnTo>
                <a:lnTo>
                  <a:pt x="4118076" y="206832"/>
                </a:lnTo>
                <a:close/>
              </a:path>
              <a:path extrusionOk="0" h="3462020" w="7329170">
                <a:moveTo>
                  <a:pt x="4257675" y="620483"/>
                </a:moveTo>
                <a:lnTo>
                  <a:pt x="0" y="620483"/>
                </a:lnTo>
                <a:lnTo>
                  <a:pt x="0" y="772883"/>
                </a:lnTo>
                <a:lnTo>
                  <a:pt x="4257675" y="772883"/>
                </a:lnTo>
                <a:lnTo>
                  <a:pt x="4257675" y="620483"/>
                </a:lnTo>
                <a:close/>
              </a:path>
              <a:path extrusionOk="0" h="3462020" w="7329170">
                <a:moveTo>
                  <a:pt x="4467060" y="827316"/>
                </a:moveTo>
                <a:lnTo>
                  <a:pt x="0" y="827316"/>
                </a:lnTo>
                <a:lnTo>
                  <a:pt x="0" y="979716"/>
                </a:lnTo>
                <a:lnTo>
                  <a:pt x="4467060" y="979716"/>
                </a:lnTo>
                <a:lnTo>
                  <a:pt x="4467060" y="827316"/>
                </a:lnTo>
                <a:close/>
              </a:path>
              <a:path extrusionOk="0" h="3462020" w="7329170">
                <a:moveTo>
                  <a:pt x="4606658" y="2068283"/>
                </a:moveTo>
                <a:lnTo>
                  <a:pt x="0" y="2068283"/>
                </a:lnTo>
                <a:lnTo>
                  <a:pt x="0" y="2220684"/>
                </a:lnTo>
                <a:lnTo>
                  <a:pt x="4606658" y="2220684"/>
                </a:lnTo>
                <a:lnTo>
                  <a:pt x="4606658" y="2068283"/>
                </a:lnTo>
                <a:close/>
              </a:path>
              <a:path extrusionOk="0" h="3462020" w="7329170">
                <a:moveTo>
                  <a:pt x="4816056" y="2275116"/>
                </a:moveTo>
                <a:lnTo>
                  <a:pt x="0" y="2275116"/>
                </a:lnTo>
                <a:lnTo>
                  <a:pt x="0" y="2427516"/>
                </a:lnTo>
                <a:lnTo>
                  <a:pt x="4816056" y="2427516"/>
                </a:lnTo>
                <a:lnTo>
                  <a:pt x="4816056" y="2275116"/>
                </a:lnTo>
                <a:close/>
              </a:path>
              <a:path extrusionOk="0" h="3462020" w="7329170">
                <a:moveTo>
                  <a:pt x="4885842" y="2481948"/>
                </a:moveTo>
                <a:lnTo>
                  <a:pt x="0" y="2481948"/>
                </a:lnTo>
                <a:lnTo>
                  <a:pt x="0" y="2634348"/>
                </a:lnTo>
                <a:lnTo>
                  <a:pt x="4885842" y="2634348"/>
                </a:lnTo>
                <a:lnTo>
                  <a:pt x="4885842" y="2481948"/>
                </a:lnTo>
                <a:close/>
              </a:path>
              <a:path extrusionOk="0" h="3462020" w="7329170">
                <a:moveTo>
                  <a:pt x="5095240" y="2688767"/>
                </a:moveTo>
                <a:lnTo>
                  <a:pt x="0" y="2688767"/>
                </a:lnTo>
                <a:lnTo>
                  <a:pt x="0" y="2841167"/>
                </a:lnTo>
                <a:lnTo>
                  <a:pt x="5095240" y="2841167"/>
                </a:lnTo>
                <a:lnTo>
                  <a:pt x="5095240" y="2688767"/>
                </a:lnTo>
                <a:close/>
              </a:path>
              <a:path extrusionOk="0" h="3462020" w="7329170">
                <a:moveTo>
                  <a:pt x="5374437" y="413664"/>
                </a:moveTo>
                <a:lnTo>
                  <a:pt x="0" y="413664"/>
                </a:lnTo>
                <a:lnTo>
                  <a:pt x="0" y="566064"/>
                </a:lnTo>
                <a:lnTo>
                  <a:pt x="5374437" y="566064"/>
                </a:lnTo>
                <a:lnTo>
                  <a:pt x="5374437" y="413664"/>
                </a:lnTo>
                <a:close/>
              </a:path>
              <a:path extrusionOk="0" h="3462020" w="7329170">
                <a:moveTo>
                  <a:pt x="6002617" y="2895600"/>
                </a:moveTo>
                <a:lnTo>
                  <a:pt x="0" y="2895600"/>
                </a:lnTo>
                <a:lnTo>
                  <a:pt x="0" y="3048000"/>
                </a:lnTo>
                <a:lnTo>
                  <a:pt x="6002617" y="3048000"/>
                </a:lnTo>
                <a:lnTo>
                  <a:pt x="6002617" y="2895600"/>
                </a:lnTo>
                <a:close/>
              </a:path>
              <a:path extrusionOk="0" h="3462020" w="7329170">
                <a:moveTo>
                  <a:pt x="6491198" y="1654632"/>
                </a:moveTo>
                <a:lnTo>
                  <a:pt x="0" y="1654632"/>
                </a:lnTo>
                <a:lnTo>
                  <a:pt x="0" y="1807032"/>
                </a:lnTo>
                <a:lnTo>
                  <a:pt x="6491198" y="1807032"/>
                </a:lnTo>
                <a:lnTo>
                  <a:pt x="6491198" y="1654632"/>
                </a:lnTo>
                <a:close/>
              </a:path>
              <a:path extrusionOk="0" h="3462020" w="7329170">
                <a:moveTo>
                  <a:pt x="7328776" y="1861464"/>
                </a:moveTo>
                <a:lnTo>
                  <a:pt x="0" y="1861464"/>
                </a:lnTo>
                <a:lnTo>
                  <a:pt x="0" y="2013864"/>
                </a:lnTo>
                <a:lnTo>
                  <a:pt x="7328776" y="2013864"/>
                </a:lnTo>
                <a:lnTo>
                  <a:pt x="7328776" y="1861464"/>
                </a:lnTo>
                <a:close/>
              </a:path>
            </a:pathLst>
          </a:custGeom>
          <a:solidFill>
            <a:srgbClr val="1E1E1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7" name="Google Shape;297;p33"/>
          <p:cNvSpPr txBox="1"/>
          <p:nvPr/>
        </p:nvSpPr>
        <p:spPr>
          <a:xfrm>
            <a:off x="241925" y="1163573"/>
            <a:ext cx="7411800" cy="3926700"/>
          </a:xfrm>
          <a:prstGeom prst="rect">
            <a:avLst/>
          </a:prstGeom>
          <a:noFill/>
          <a:ln>
            <a:noFill/>
          </a:ln>
        </p:spPr>
        <p:txBody>
          <a:bodyPr anchorCtr="0" anchor="t" bIns="0" lIns="0" spcFirstLastPara="1" rIns="0" wrap="square" tIns="66675">
            <a:spAutoFit/>
          </a:bodyPr>
          <a:lstStyle/>
          <a:p>
            <a:pPr indent="0" lvl="0" marL="628650" marR="0" rtl="0" algn="l">
              <a:lnSpc>
                <a:spcPct val="100000"/>
              </a:lnSpc>
              <a:spcBef>
                <a:spcPts val="0"/>
              </a:spcBef>
              <a:spcAft>
                <a:spcPts val="0"/>
              </a:spcAft>
              <a:buNone/>
            </a:pPr>
            <a:r>
              <a:rPr lang="en" sz="1000">
                <a:solidFill>
                  <a:srgbClr val="C586C0"/>
                </a:solidFill>
                <a:latin typeface="Consolas"/>
                <a:ea typeface="Consolas"/>
                <a:cs typeface="Consolas"/>
                <a:sym typeface="Consolas"/>
              </a:rPr>
              <a:t>for </a:t>
            </a:r>
            <a:r>
              <a:rPr lang="en" sz="1000">
                <a:solidFill>
                  <a:srgbClr val="D4D4D4"/>
                </a:solidFill>
                <a:latin typeface="Consolas"/>
                <a:ea typeface="Consolas"/>
                <a:cs typeface="Consolas"/>
                <a:sym typeface="Consolas"/>
              </a:rPr>
              <a:t>i </a:t>
            </a:r>
            <a:r>
              <a:rPr lang="en" sz="1000">
                <a:solidFill>
                  <a:srgbClr val="C586C0"/>
                </a:solidFill>
                <a:latin typeface="Consolas"/>
                <a:ea typeface="Consolas"/>
                <a:cs typeface="Consolas"/>
                <a:sym typeface="Consolas"/>
              </a:rPr>
              <a:t>in </a:t>
            </a:r>
            <a:r>
              <a:rPr lang="en" sz="1000">
                <a:solidFill>
                  <a:srgbClr val="DCDCAA"/>
                </a:solidFill>
                <a:latin typeface="Consolas"/>
                <a:ea typeface="Consolas"/>
                <a:cs typeface="Consolas"/>
                <a:sym typeface="Consolas"/>
              </a:rPr>
              <a:t>range</a:t>
            </a:r>
            <a:r>
              <a:rPr lang="en" sz="1000">
                <a:solidFill>
                  <a:srgbClr val="D4D4D4"/>
                </a:solidFill>
                <a:latin typeface="Consolas"/>
                <a:ea typeface="Consolas"/>
                <a:cs typeface="Consolas"/>
                <a:sym typeface="Consolas"/>
              </a:rPr>
              <a:t>(depth):</a:t>
            </a:r>
            <a:endParaRPr sz="1000">
              <a:latin typeface="Consolas"/>
              <a:ea typeface="Consolas"/>
              <a:cs typeface="Consolas"/>
              <a:sym typeface="Consolas"/>
            </a:endParaRPr>
          </a:p>
          <a:p>
            <a:pPr indent="0" lvl="0" marL="907414" marR="0" rtl="0" algn="l">
              <a:lnSpc>
                <a:spcPct val="100000"/>
              </a:lnSpc>
              <a:spcBef>
                <a:spcPts val="430"/>
              </a:spcBef>
              <a:spcAft>
                <a:spcPts val="0"/>
              </a:spcAft>
              <a:buNone/>
            </a:pPr>
            <a:r>
              <a:rPr lang="en" sz="1000">
                <a:solidFill>
                  <a:srgbClr val="D4D4D4"/>
                </a:solidFill>
                <a:latin typeface="Consolas"/>
                <a:ea typeface="Consolas"/>
                <a:cs typeface="Consolas"/>
                <a:sym typeface="Consolas"/>
              </a:rPr>
              <a:t>num_heads = round_width(num_heads, head_mul[i])</a:t>
            </a:r>
            <a:endParaRPr sz="1000">
              <a:latin typeface="Consolas"/>
              <a:ea typeface="Consolas"/>
              <a:cs typeface="Consolas"/>
              <a:sym typeface="Consolas"/>
            </a:endParaRPr>
          </a:p>
          <a:p>
            <a:pPr indent="0" lvl="0" marL="907414" marR="1958975" rtl="0" algn="l">
              <a:lnSpc>
                <a:spcPct val="135700"/>
              </a:lnSpc>
              <a:spcBef>
                <a:spcPts val="0"/>
              </a:spcBef>
              <a:spcAft>
                <a:spcPts val="0"/>
              </a:spcAft>
              <a:buNone/>
            </a:pPr>
            <a:r>
              <a:rPr lang="en" sz="1000">
                <a:solidFill>
                  <a:srgbClr val="D4D4D4"/>
                </a:solidFill>
                <a:latin typeface="Consolas"/>
                <a:ea typeface="Consolas"/>
                <a:cs typeface="Consolas"/>
                <a:sym typeface="Consolas"/>
              </a:rPr>
              <a:t>embed_dim = round_width(embed_dim, dim_mul[i], </a:t>
            </a:r>
            <a:r>
              <a:rPr lang="en" sz="1000">
                <a:solidFill>
                  <a:srgbClr val="9BDCFD"/>
                </a:solidFill>
                <a:latin typeface="Consolas"/>
                <a:ea typeface="Consolas"/>
                <a:cs typeface="Consolas"/>
                <a:sym typeface="Consolas"/>
              </a:rPr>
              <a:t>divisor</a:t>
            </a:r>
            <a:r>
              <a:rPr lang="en" sz="1000">
                <a:solidFill>
                  <a:srgbClr val="D4D4D4"/>
                </a:solidFill>
                <a:latin typeface="Consolas"/>
                <a:ea typeface="Consolas"/>
                <a:cs typeface="Consolas"/>
                <a:sym typeface="Consolas"/>
              </a:rPr>
              <a:t>=num_heads)  dim_out = round_width( embed_dim, dim_mul[i + </a:t>
            </a:r>
            <a:r>
              <a:rPr lang="en" sz="1000">
                <a:solidFill>
                  <a:srgbClr val="B5CEA8"/>
                </a:solidFill>
                <a:latin typeface="Consolas"/>
                <a:ea typeface="Consolas"/>
                <a:cs typeface="Consolas"/>
                <a:sym typeface="Consolas"/>
              </a:rPr>
              <a:t>1</a:t>
            </a:r>
            <a:r>
              <a:rPr lang="en" sz="1000">
                <a:solidFill>
                  <a:srgbClr val="D4D4D4"/>
                </a:solidFill>
                <a:latin typeface="Consolas"/>
                <a:ea typeface="Consolas"/>
                <a:cs typeface="Consolas"/>
                <a:sym typeface="Consolas"/>
              </a:rPr>
              <a:t>],</a:t>
            </a:r>
            <a:endParaRPr sz="1000">
              <a:latin typeface="Consolas"/>
              <a:ea typeface="Consolas"/>
              <a:cs typeface="Consolas"/>
              <a:sym typeface="Consolas"/>
            </a:endParaRPr>
          </a:p>
          <a:p>
            <a:pPr indent="0" lvl="0" marL="1187450" marR="0" rtl="0" algn="l">
              <a:lnSpc>
                <a:spcPct val="100000"/>
              </a:lnSpc>
              <a:spcBef>
                <a:spcPts val="430"/>
              </a:spcBef>
              <a:spcAft>
                <a:spcPts val="0"/>
              </a:spcAft>
              <a:buNone/>
            </a:pPr>
            <a:r>
              <a:rPr lang="en" sz="1000">
                <a:solidFill>
                  <a:srgbClr val="9BDCFD"/>
                </a:solidFill>
                <a:latin typeface="Consolas"/>
                <a:ea typeface="Consolas"/>
                <a:cs typeface="Consolas"/>
                <a:sym typeface="Consolas"/>
              </a:rPr>
              <a:t>divisor</a:t>
            </a:r>
            <a:r>
              <a:rPr lang="en" sz="1000">
                <a:solidFill>
                  <a:srgbClr val="D4D4D4"/>
                </a:solidFill>
                <a:latin typeface="Consolas"/>
                <a:ea typeface="Consolas"/>
                <a:cs typeface="Consolas"/>
                <a:sym typeface="Consolas"/>
              </a:rPr>
              <a:t>=round_width(num_heads, head_mul[i + </a:t>
            </a:r>
            <a:r>
              <a:rPr lang="en" sz="1000">
                <a:solidFill>
                  <a:srgbClr val="B5CEA8"/>
                </a:solidFill>
                <a:latin typeface="Consolas"/>
                <a:ea typeface="Consolas"/>
                <a:cs typeface="Consolas"/>
                <a:sym typeface="Consolas"/>
              </a:rPr>
              <a:t>1</a:t>
            </a:r>
            <a:r>
              <a:rPr lang="en" sz="1000">
                <a:solidFill>
                  <a:srgbClr val="D4D4D4"/>
                </a:solidFill>
                <a:latin typeface="Consolas"/>
                <a:ea typeface="Consolas"/>
                <a:cs typeface="Consolas"/>
                <a:sym typeface="Consolas"/>
              </a:rPr>
              <a:t>]),</a:t>
            </a:r>
            <a:endParaRPr sz="1000">
              <a:latin typeface="Consolas"/>
              <a:ea typeface="Consolas"/>
              <a:cs typeface="Consolas"/>
              <a:sym typeface="Consolas"/>
            </a:endParaRPr>
          </a:p>
          <a:p>
            <a:pPr indent="0" lvl="0" marL="907414" marR="0" rtl="0" algn="l">
              <a:lnSpc>
                <a:spcPct val="100000"/>
              </a:lnSpc>
              <a:spcBef>
                <a:spcPts val="430"/>
              </a:spcBef>
              <a:spcAft>
                <a:spcPts val="0"/>
              </a:spcAft>
              <a:buNone/>
            </a:pPr>
            <a:r>
              <a:rPr lang="en" sz="1000">
                <a:solidFill>
                  <a:srgbClr val="D4D4D4"/>
                </a:solidFill>
                <a:latin typeface="Consolas"/>
                <a:ea typeface="Consolas"/>
                <a:cs typeface="Consolas"/>
                <a:sym typeface="Consolas"/>
              </a:rPr>
              <a:t>)</a:t>
            </a:r>
            <a:endParaRPr sz="1000">
              <a:latin typeface="Consolas"/>
              <a:ea typeface="Consolas"/>
              <a:cs typeface="Consolas"/>
              <a:sym typeface="Consolas"/>
            </a:endParaRPr>
          </a:p>
          <a:p>
            <a:pPr indent="-278130" lvl="0" marL="1186180" marR="5101590" rtl="0" algn="l">
              <a:lnSpc>
                <a:spcPct val="135700"/>
              </a:lnSpc>
              <a:spcBef>
                <a:spcPts val="0"/>
              </a:spcBef>
              <a:spcAft>
                <a:spcPts val="0"/>
              </a:spcAft>
              <a:buNone/>
            </a:pPr>
            <a:r>
              <a:rPr lang="en" sz="1000">
                <a:solidFill>
                  <a:srgbClr val="559BD6"/>
                </a:solidFill>
                <a:latin typeface="Consolas"/>
                <a:ea typeface="Consolas"/>
                <a:cs typeface="Consolas"/>
                <a:sym typeface="Consolas"/>
              </a:rPr>
              <a:t>self</a:t>
            </a:r>
            <a:r>
              <a:rPr lang="en" sz="1000">
                <a:solidFill>
                  <a:srgbClr val="D4D4D4"/>
                </a:solidFill>
                <a:latin typeface="Consolas"/>
                <a:ea typeface="Consolas"/>
                <a:cs typeface="Consolas"/>
                <a:sym typeface="Consolas"/>
              </a:rPr>
              <a:t>.blocks.append(  MultiScaleBlock(</a:t>
            </a:r>
            <a:endParaRPr sz="1000">
              <a:latin typeface="Consolas"/>
              <a:ea typeface="Consolas"/>
              <a:cs typeface="Consolas"/>
              <a:sym typeface="Consolas"/>
            </a:endParaRPr>
          </a:p>
          <a:p>
            <a:pPr indent="0" lvl="0" marL="1466215" marR="5080" rtl="0" algn="l">
              <a:lnSpc>
                <a:spcPct val="135700"/>
              </a:lnSpc>
              <a:spcBef>
                <a:spcPts val="0"/>
              </a:spcBef>
              <a:spcAft>
                <a:spcPts val="0"/>
              </a:spcAft>
              <a:buNone/>
            </a:pPr>
            <a:r>
              <a:rPr lang="en" sz="1000">
                <a:solidFill>
                  <a:srgbClr val="9BDCFD"/>
                </a:solidFill>
                <a:latin typeface="Consolas"/>
                <a:ea typeface="Consolas"/>
                <a:cs typeface="Consolas"/>
                <a:sym typeface="Consolas"/>
              </a:rPr>
              <a:t>dim</a:t>
            </a:r>
            <a:r>
              <a:rPr lang="en" sz="1000">
                <a:solidFill>
                  <a:srgbClr val="D4D4D4"/>
                </a:solidFill>
                <a:latin typeface="Consolas"/>
                <a:ea typeface="Consolas"/>
                <a:cs typeface="Consolas"/>
                <a:sym typeface="Consolas"/>
              </a:rPr>
              <a:t>=embed_dim, </a:t>
            </a:r>
            <a:r>
              <a:rPr lang="en" sz="1000">
                <a:solidFill>
                  <a:srgbClr val="9BDCFD"/>
                </a:solidFill>
                <a:latin typeface="Consolas"/>
                <a:ea typeface="Consolas"/>
                <a:cs typeface="Consolas"/>
                <a:sym typeface="Consolas"/>
              </a:rPr>
              <a:t>dim_out</a:t>
            </a:r>
            <a:r>
              <a:rPr lang="en" sz="1000">
                <a:solidFill>
                  <a:srgbClr val="D4D4D4"/>
                </a:solidFill>
                <a:latin typeface="Consolas"/>
                <a:ea typeface="Consolas"/>
                <a:cs typeface="Consolas"/>
                <a:sym typeface="Consolas"/>
              </a:rPr>
              <a:t>=dim_out, </a:t>
            </a:r>
            <a:r>
              <a:rPr lang="en" sz="1000">
                <a:solidFill>
                  <a:srgbClr val="9BDCFD"/>
                </a:solidFill>
                <a:latin typeface="Consolas"/>
                <a:ea typeface="Consolas"/>
                <a:cs typeface="Consolas"/>
                <a:sym typeface="Consolas"/>
              </a:rPr>
              <a:t>num_heads</a:t>
            </a:r>
            <a:r>
              <a:rPr lang="en" sz="1000">
                <a:solidFill>
                  <a:srgbClr val="D4D4D4"/>
                </a:solidFill>
                <a:latin typeface="Consolas"/>
                <a:ea typeface="Consolas"/>
                <a:cs typeface="Consolas"/>
                <a:sym typeface="Consolas"/>
              </a:rPr>
              <a:t>=num_heads, </a:t>
            </a:r>
            <a:r>
              <a:rPr lang="en" sz="1000">
                <a:solidFill>
                  <a:srgbClr val="9BDCFD"/>
                </a:solidFill>
                <a:latin typeface="Consolas"/>
                <a:ea typeface="Consolas"/>
                <a:cs typeface="Consolas"/>
                <a:sym typeface="Consolas"/>
              </a:rPr>
              <a:t>mlp_ratio</a:t>
            </a:r>
            <a:r>
              <a:rPr lang="en" sz="1000">
                <a:solidFill>
                  <a:srgbClr val="D4D4D4"/>
                </a:solidFill>
                <a:latin typeface="Consolas"/>
                <a:ea typeface="Consolas"/>
                <a:cs typeface="Consolas"/>
                <a:sym typeface="Consolas"/>
              </a:rPr>
              <a:t>=mlp_ratio,  </a:t>
            </a:r>
            <a:r>
              <a:rPr lang="en" sz="1000">
                <a:solidFill>
                  <a:srgbClr val="9BDCFD"/>
                </a:solidFill>
                <a:latin typeface="Consolas"/>
                <a:ea typeface="Consolas"/>
                <a:cs typeface="Consolas"/>
                <a:sym typeface="Consolas"/>
              </a:rPr>
              <a:t>qkv_bias</a:t>
            </a:r>
            <a:r>
              <a:rPr lang="en" sz="1000">
                <a:solidFill>
                  <a:srgbClr val="D4D4D4"/>
                </a:solidFill>
                <a:latin typeface="Consolas"/>
                <a:ea typeface="Consolas"/>
                <a:cs typeface="Consolas"/>
                <a:sym typeface="Consolas"/>
              </a:rPr>
              <a:t>=qkv_bias, </a:t>
            </a:r>
            <a:r>
              <a:rPr lang="en" sz="1000">
                <a:solidFill>
                  <a:srgbClr val="9BDCFD"/>
                </a:solidFill>
                <a:latin typeface="Consolas"/>
                <a:ea typeface="Consolas"/>
                <a:cs typeface="Consolas"/>
                <a:sym typeface="Consolas"/>
              </a:rPr>
              <a:t>drop_rate</a:t>
            </a:r>
            <a:r>
              <a:rPr lang="en" sz="1000">
                <a:solidFill>
                  <a:srgbClr val="D4D4D4"/>
                </a:solidFill>
                <a:latin typeface="Consolas"/>
                <a:ea typeface="Consolas"/>
                <a:cs typeface="Consolas"/>
                <a:sym typeface="Consolas"/>
              </a:rPr>
              <a:t>=</a:t>
            </a:r>
            <a:r>
              <a:rPr lang="en" sz="1000">
                <a:solidFill>
                  <a:srgbClr val="559BD6"/>
                </a:solidFill>
                <a:latin typeface="Consolas"/>
                <a:ea typeface="Consolas"/>
                <a:cs typeface="Consolas"/>
                <a:sym typeface="Consolas"/>
              </a:rPr>
              <a:t>self</a:t>
            </a:r>
            <a:r>
              <a:rPr lang="en" sz="1000">
                <a:solidFill>
                  <a:srgbClr val="D4D4D4"/>
                </a:solidFill>
                <a:latin typeface="Consolas"/>
                <a:ea typeface="Consolas"/>
                <a:cs typeface="Consolas"/>
                <a:sym typeface="Consolas"/>
              </a:rPr>
              <a:t>.drop_rate, </a:t>
            </a:r>
            <a:r>
              <a:rPr lang="en" sz="1000">
                <a:solidFill>
                  <a:srgbClr val="9BDCFD"/>
                </a:solidFill>
                <a:latin typeface="Consolas"/>
                <a:ea typeface="Consolas"/>
                <a:cs typeface="Consolas"/>
                <a:sym typeface="Consolas"/>
              </a:rPr>
              <a:t>drop_path</a:t>
            </a:r>
            <a:r>
              <a:rPr lang="en" sz="1000">
                <a:solidFill>
                  <a:srgbClr val="D4D4D4"/>
                </a:solidFill>
                <a:latin typeface="Consolas"/>
                <a:ea typeface="Consolas"/>
                <a:cs typeface="Consolas"/>
                <a:sym typeface="Consolas"/>
              </a:rPr>
              <a:t>=dpr[i], </a:t>
            </a:r>
            <a:r>
              <a:rPr lang="en" sz="1000">
                <a:solidFill>
                  <a:srgbClr val="9BDCFD"/>
                </a:solidFill>
                <a:latin typeface="Consolas"/>
                <a:ea typeface="Consolas"/>
                <a:cs typeface="Consolas"/>
                <a:sym typeface="Consolas"/>
              </a:rPr>
              <a:t>norm_layer</a:t>
            </a:r>
            <a:r>
              <a:rPr lang="en" sz="1000">
                <a:solidFill>
                  <a:srgbClr val="D4D4D4"/>
                </a:solidFill>
                <a:latin typeface="Consolas"/>
                <a:ea typeface="Consolas"/>
                <a:cs typeface="Consolas"/>
                <a:sym typeface="Consolas"/>
              </a:rPr>
              <a:t>=norm_layer,  </a:t>
            </a:r>
            <a:r>
              <a:rPr lang="en" sz="1000">
                <a:solidFill>
                  <a:srgbClr val="9BDCFD"/>
                </a:solidFill>
                <a:latin typeface="Consolas"/>
                <a:ea typeface="Consolas"/>
                <a:cs typeface="Consolas"/>
                <a:sym typeface="Consolas"/>
              </a:rPr>
              <a:t>kernel_q</a:t>
            </a:r>
            <a:r>
              <a:rPr lang="en" sz="1000">
                <a:solidFill>
                  <a:srgbClr val="D4D4D4"/>
                </a:solidFill>
                <a:latin typeface="Consolas"/>
                <a:ea typeface="Consolas"/>
                <a:cs typeface="Consolas"/>
                <a:sym typeface="Consolas"/>
              </a:rPr>
              <a:t>=pool_q[i] </a:t>
            </a:r>
            <a:r>
              <a:rPr lang="en" sz="1000">
                <a:solidFill>
                  <a:srgbClr val="C586C0"/>
                </a:solidFill>
                <a:latin typeface="Consolas"/>
                <a:ea typeface="Consolas"/>
                <a:cs typeface="Consolas"/>
                <a:sym typeface="Consolas"/>
              </a:rPr>
              <a:t>if </a:t>
            </a:r>
            <a:r>
              <a:rPr lang="en" sz="1000">
                <a:solidFill>
                  <a:srgbClr val="DCDCAA"/>
                </a:solidFill>
                <a:latin typeface="Consolas"/>
                <a:ea typeface="Consolas"/>
                <a:cs typeface="Consolas"/>
                <a:sym typeface="Consolas"/>
              </a:rPr>
              <a:t>len</a:t>
            </a:r>
            <a:r>
              <a:rPr lang="en" sz="1000">
                <a:solidFill>
                  <a:srgbClr val="D4D4D4"/>
                </a:solidFill>
                <a:latin typeface="Consolas"/>
                <a:ea typeface="Consolas"/>
                <a:cs typeface="Consolas"/>
                <a:sym typeface="Consolas"/>
              </a:rPr>
              <a:t>(pool_q) &gt; i </a:t>
            </a:r>
            <a:r>
              <a:rPr lang="en" sz="1000">
                <a:solidFill>
                  <a:srgbClr val="C586C0"/>
                </a:solidFill>
                <a:latin typeface="Consolas"/>
                <a:ea typeface="Consolas"/>
                <a:cs typeface="Consolas"/>
                <a:sym typeface="Consolas"/>
              </a:rPr>
              <a:t>else </a:t>
            </a:r>
            <a:r>
              <a:rPr lang="en" sz="1000">
                <a:solidFill>
                  <a:srgbClr val="D4D4D4"/>
                </a:solidFill>
                <a:latin typeface="Consolas"/>
                <a:ea typeface="Consolas"/>
                <a:cs typeface="Consolas"/>
                <a:sym typeface="Consolas"/>
              </a:rPr>
              <a:t>[],</a:t>
            </a:r>
            <a:endParaRPr sz="1000">
              <a:latin typeface="Consolas"/>
              <a:ea typeface="Consolas"/>
              <a:cs typeface="Consolas"/>
              <a:sym typeface="Consolas"/>
            </a:endParaRPr>
          </a:p>
          <a:p>
            <a:pPr indent="0" lvl="0" marL="1466215" marR="2237740" rtl="0" algn="l">
              <a:lnSpc>
                <a:spcPct val="135700"/>
              </a:lnSpc>
              <a:spcBef>
                <a:spcPts val="0"/>
              </a:spcBef>
              <a:spcAft>
                <a:spcPts val="0"/>
              </a:spcAft>
              <a:buNone/>
            </a:pPr>
            <a:r>
              <a:rPr lang="en" sz="1000">
                <a:solidFill>
                  <a:srgbClr val="9BDCFD"/>
                </a:solidFill>
                <a:latin typeface="Consolas"/>
                <a:ea typeface="Consolas"/>
                <a:cs typeface="Consolas"/>
                <a:sym typeface="Consolas"/>
              </a:rPr>
              <a:t>kernel_kv</a:t>
            </a:r>
            <a:r>
              <a:rPr lang="en" sz="1000">
                <a:solidFill>
                  <a:srgbClr val="D4D4D4"/>
                </a:solidFill>
                <a:latin typeface="Consolas"/>
                <a:ea typeface="Consolas"/>
                <a:cs typeface="Consolas"/>
                <a:sym typeface="Consolas"/>
              </a:rPr>
              <a:t>=pool_kv[i] </a:t>
            </a:r>
            <a:r>
              <a:rPr lang="en" sz="1000">
                <a:solidFill>
                  <a:srgbClr val="C586C0"/>
                </a:solidFill>
                <a:latin typeface="Consolas"/>
                <a:ea typeface="Consolas"/>
                <a:cs typeface="Consolas"/>
                <a:sym typeface="Consolas"/>
              </a:rPr>
              <a:t>if </a:t>
            </a:r>
            <a:r>
              <a:rPr lang="en" sz="1000">
                <a:solidFill>
                  <a:srgbClr val="DCDCAA"/>
                </a:solidFill>
                <a:latin typeface="Consolas"/>
                <a:ea typeface="Consolas"/>
                <a:cs typeface="Consolas"/>
                <a:sym typeface="Consolas"/>
              </a:rPr>
              <a:t>len</a:t>
            </a:r>
            <a:r>
              <a:rPr lang="en" sz="1000">
                <a:solidFill>
                  <a:srgbClr val="D4D4D4"/>
                </a:solidFill>
                <a:latin typeface="Consolas"/>
                <a:ea typeface="Consolas"/>
                <a:cs typeface="Consolas"/>
                <a:sym typeface="Consolas"/>
              </a:rPr>
              <a:t>(pool_kv) &gt; i </a:t>
            </a:r>
            <a:r>
              <a:rPr lang="en" sz="1000">
                <a:solidFill>
                  <a:srgbClr val="C586C0"/>
                </a:solidFill>
                <a:latin typeface="Consolas"/>
                <a:ea typeface="Consolas"/>
                <a:cs typeface="Consolas"/>
                <a:sym typeface="Consolas"/>
              </a:rPr>
              <a:t>else </a:t>
            </a:r>
            <a:r>
              <a:rPr lang="en" sz="1000">
                <a:solidFill>
                  <a:srgbClr val="D4D4D4"/>
                </a:solidFill>
                <a:latin typeface="Consolas"/>
                <a:ea typeface="Consolas"/>
                <a:cs typeface="Consolas"/>
                <a:sym typeface="Consolas"/>
              </a:rPr>
              <a:t>[],  </a:t>
            </a:r>
            <a:r>
              <a:rPr lang="en" sz="1000">
                <a:solidFill>
                  <a:srgbClr val="9BDCFD"/>
                </a:solidFill>
                <a:latin typeface="Consolas"/>
                <a:ea typeface="Consolas"/>
                <a:cs typeface="Consolas"/>
                <a:sym typeface="Consolas"/>
              </a:rPr>
              <a:t>stride_q</a:t>
            </a:r>
            <a:r>
              <a:rPr lang="en" sz="1000">
                <a:solidFill>
                  <a:srgbClr val="D4D4D4"/>
                </a:solidFill>
                <a:latin typeface="Consolas"/>
                <a:ea typeface="Consolas"/>
                <a:cs typeface="Consolas"/>
                <a:sym typeface="Consolas"/>
              </a:rPr>
              <a:t>=stride_q[i] </a:t>
            </a:r>
            <a:r>
              <a:rPr lang="en" sz="1000">
                <a:solidFill>
                  <a:srgbClr val="C586C0"/>
                </a:solidFill>
                <a:latin typeface="Consolas"/>
                <a:ea typeface="Consolas"/>
                <a:cs typeface="Consolas"/>
                <a:sym typeface="Consolas"/>
              </a:rPr>
              <a:t>if </a:t>
            </a:r>
            <a:r>
              <a:rPr lang="en" sz="1000">
                <a:solidFill>
                  <a:srgbClr val="DCDCAA"/>
                </a:solidFill>
                <a:latin typeface="Consolas"/>
                <a:ea typeface="Consolas"/>
                <a:cs typeface="Consolas"/>
                <a:sym typeface="Consolas"/>
              </a:rPr>
              <a:t>len</a:t>
            </a:r>
            <a:r>
              <a:rPr lang="en" sz="1000">
                <a:solidFill>
                  <a:srgbClr val="D4D4D4"/>
                </a:solidFill>
                <a:latin typeface="Consolas"/>
                <a:ea typeface="Consolas"/>
                <a:cs typeface="Consolas"/>
                <a:sym typeface="Consolas"/>
              </a:rPr>
              <a:t>(stride_q) &gt; i </a:t>
            </a:r>
            <a:r>
              <a:rPr lang="en" sz="1000">
                <a:solidFill>
                  <a:srgbClr val="C586C0"/>
                </a:solidFill>
                <a:latin typeface="Consolas"/>
                <a:ea typeface="Consolas"/>
                <a:cs typeface="Consolas"/>
                <a:sym typeface="Consolas"/>
              </a:rPr>
              <a:t>else </a:t>
            </a:r>
            <a:r>
              <a:rPr lang="en" sz="1000">
                <a:solidFill>
                  <a:srgbClr val="D4D4D4"/>
                </a:solidFill>
                <a:latin typeface="Consolas"/>
                <a:ea typeface="Consolas"/>
                <a:cs typeface="Consolas"/>
                <a:sym typeface="Consolas"/>
              </a:rPr>
              <a:t>[],  </a:t>
            </a:r>
            <a:r>
              <a:rPr lang="en" sz="1000">
                <a:solidFill>
                  <a:srgbClr val="9BDCFD"/>
                </a:solidFill>
                <a:latin typeface="Consolas"/>
                <a:ea typeface="Consolas"/>
                <a:cs typeface="Consolas"/>
                <a:sym typeface="Consolas"/>
              </a:rPr>
              <a:t>stride_kv</a:t>
            </a:r>
            <a:r>
              <a:rPr lang="en" sz="1000">
                <a:solidFill>
                  <a:srgbClr val="D4D4D4"/>
                </a:solidFill>
                <a:latin typeface="Consolas"/>
                <a:ea typeface="Consolas"/>
                <a:cs typeface="Consolas"/>
                <a:sym typeface="Consolas"/>
              </a:rPr>
              <a:t>=stride_kv[i] </a:t>
            </a:r>
            <a:r>
              <a:rPr lang="en" sz="1000">
                <a:solidFill>
                  <a:srgbClr val="C586C0"/>
                </a:solidFill>
                <a:latin typeface="Consolas"/>
                <a:ea typeface="Consolas"/>
                <a:cs typeface="Consolas"/>
                <a:sym typeface="Consolas"/>
              </a:rPr>
              <a:t>if </a:t>
            </a:r>
            <a:r>
              <a:rPr lang="en" sz="1000">
                <a:solidFill>
                  <a:srgbClr val="DCDCAA"/>
                </a:solidFill>
                <a:latin typeface="Consolas"/>
                <a:ea typeface="Consolas"/>
                <a:cs typeface="Consolas"/>
                <a:sym typeface="Consolas"/>
              </a:rPr>
              <a:t>len</a:t>
            </a:r>
            <a:r>
              <a:rPr lang="en" sz="1000">
                <a:solidFill>
                  <a:srgbClr val="D4D4D4"/>
                </a:solidFill>
                <a:latin typeface="Consolas"/>
                <a:ea typeface="Consolas"/>
                <a:cs typeface="Consolas"/>
                <a:sym typeface="Consolas"/>
              </a:rPr>
              <a:t>(stride_kv) &gt; i </a:t>
            </a:r>
            <a:r>
              <a:rPr lang="en" sz="1000">
                <a:solidFill>
                  <a:srgbClr val="C586C0"/>
                </a:solidFill>
                <a:latin typeface="Consolas"/>
                <a:ea typeface="Consolas"/>
                <a:cs typeface="Consolas"/>
                <a:sym typeface="Consolas"/>
              </a:rPr>
              <a:t>else </a:t>
            </a:r>
            <a:r>
              <a:rPr lang="en" sz="1000">
                <a:solidFill>
                  <a:srgbClr val="D4D4D4"/>
                </a:solidFill>
                <a:latin typeface="Consolas"/>
                <a:ea typeface="Consolas"/>
                <a:cs typeface="Consolas"/>
                <a:sym typeface="Consolas"/>
              </a:rPr>
              <a:t>[],</a:t>
            </a:r>
            <a:endParaRPr sz="1000">
              <a:latin typeface="Consolas"/>
              <a:ea typeface="Consolas"/>
              <a:cs typeface="Consolas"/>
              <a:sym typeface="Consolas"/>
            </a:endParaRPr>
          </a:p>
          <a:p>
            <a:pPr indent="0" lvl="0" marL="1466215" marR="0" rtl="0" algn="l">
              <a:lnSpc>
                <a:spcPct val="100000"/>
              </a:lnSpc>
              <a:spcBef>
                <a:spcPts val="425"/>
              </a:spcBef>
              <a:spcAft>
                <a:spcPts val="0"/>
              </a:spcAft>
              <a:buNone/>
            </a:pPr>
            <a:r>
              <a:rPr lang="en" sz="1000">
                <a:solidFill>
                  <a:srgbClr val="9BDCFD"/>
                </a:solidFill>
                <a:latin typeface="Consolas"/>
                <a:ea typeface="Consolas"/>
                <a:cs typeface="Consolas"/>
                <a:sym typeface="Consolas"/>
              </a:rPr>
              <a:t>mode</a:t>
            </a:r>
            <a:r>
              <a:rPr lang="en" sz="1000">
                <a:solidFill>
                  <a:srgbClr val="D4D4D4"/>
                </a:solidFill>
                <a:latin typeface="Consolas"/>
                <a:ea typeface="Consolas"/>
                <a:cs typeface="Consolas"/>
                <a:sym typeface="Consolas"/>
              </a:rPr>
              <a:t>=mode, </a:t>
            </a:r>
            <a:r>
              <a:rPr lang="en" sz="1000">
                <a:solidFill>
                  <a:srgbClr val="9BDCFD"/>
                </a:solidFill>
                <a:latin typeface="Consolas"/>
                <a:ea typeface="Consolas"/>
                <a:cs typeface="Consolas"/>
                <a:sym typeface="Consolas"/>
              </a:rPr>
              <a:t>has_cls_embed</a:t>
            </a:r>
            <a:r>
              <a:rPr lang="en" sz="1000">
                <a:solidFill>
                  <a:srgbClr val="D4D4D4"/>
                </a:solidFill>
                <a:latin typeface="Consolas"/>
                <a:ea typeface="Consolas"/>
                <a:cs typeface="Consolas"/>
                <a:sym typeface="Consolas"/>
              </a:rPr>
              <a:t>=</a:t>
            </a:r>
            <a:r>
              <a:rPr lang="en" sz="1000">
                <a:solidFill>
                  <a:srgbClr val="559BD6"/>
                </a:solidFill>
                <a:latin typeface="Consolas"/>
                <a:ea typeface="Consolas"/>
                <a:cs typeface="Consolas"/>
                <a:sym typeface="Consolas"/>
              </a:rPr>
              <a:t>self</a:t>
            </a:r>
            <a:r>
              <a:rPr lang="en" sz="1000">
                <a:solidFill>
                  <a:srgbClr val="D4D4D4"/>
                </a:solidFill>
                <a:latin typeface="Consolas"/>
                <a:ea typeface="Consolas"/>
                <a:cs typeface="Consolas"/>
                <a:sym typeface="Consolas"/>
              </a:rPr>
              <a:t>.cls_embed_on, </a:t>
            </a:r>
            <a:r>
              <a:rPr lang="en" sz="1000">
                <a:solidFill>
                  <a:srgbClr val="9BDCFD"/>
                </a:solidFill>
                <a:latin typeface="Consolas"/>
                <a:ea typeface="Consolas"/>
                <a:cs typeface="Consolas"/>
                <a:sym typeface="Consolas"/>
              </a:rPr>
              <a:t>pool_first</a:t>
            </a:r>
            <a:r>
              <a:rPr lang="en" sz="1000">
                <a:solidFill>
                  <a:srgbClr val="D4D4D4"/>
                </a:solidFill>
                <a:latin typeface="Consolas"/>
                <a:ea typeface="Consolas"/>
                <a:cs typeface="Consolas"/>
                <a:sym typeface="Consolas"/>
              </a:rPr>
              <a:t>=pool_first,</a:t>
            </a:r>
            <a:endParaRPr sz="1000">
              <a:latin typeface="Consolas"/>
              <a:ea typeface="Consolas"/>
              <a:cs typeface="Consolas"/>
              <a:sym typeface="Consolas"/>
            </a:endParaRPr>
          </a:p>
          <a:p>
            <a:pPr indent="0" lvl="0" marL="1186180" marR="0" rtl="0" algn="l">
              <a:lnSpc>
                <a:spcPct val="100000"/>
              </a:lnSpc>
              <a:spcBef>
                <a:spcPts val="430"/>
              </a:spcBef>
              <a:spcAft>
                <a:spcPts val="0"/>
              </a:spcAft>
              <a:buNone/>
            </a:pPr>
            <a:r>
              <a:rPr lang="en" sz="1000">
                <a:solidFill>
                  <a:srgbClr val="D4D4D4"/>
                </a:solidFill>
                <a:latin typeface="Consolas"/>
                <a:ea typeface="Consolas"/>
                <a:cs typeface="Consolas"/>
                <a:sym typeface="Consolas"/>
              </a:rPr>
              <a:t>)</a:t>
            </a:r>
            <a:endParaRPr sz="1000">
              <a:latin typeface="Consolas"/>
              <a:ea typeface="Consolas"/>
              <a:cs typeface="Consolas"/>
              <a:sym typeface="Consolas"/>
            </a:endParaRPr>
          </a:p>
          <a:p>
            <a:pPr indent="0" lvl="0" marL="907414" marR="0" rtl="0" algn="l">
              <a:lnSpc>
                <a:spcPct val="100000"/>
              </a:lnSpc>
              <a:spcBef>
                <a:spcPts val="430"/>
              </a:spcBef>
              <a:spcAft>
                <a:spcPts val="0"/>
              </a:spcAft>
              <a:buNone/>
            </a:pPr>
            <a:r>
              <a:rPr lang="en" sz="1000">
                <a:solidFill>
                  <a:srgbClr val="D4D4D4"/>
                </a:solidFill>
                <a:latin typeface="Consolas"/>
                <a:ea typeface="Consolas"/>
                <a:cs typeface="Consolas"/>
                <a:sym typeface="Consolas"/>
              </a:rPr>
              <a:t>)</a:t>
            </a:r>
            <a:endParaRPr sz="1300">
              <a:latin typeface="Consolas"/>
              <a:ea typeface="Consolas"/>
              <a:cs typeface="Consolas"/>
              <a:sym typeface="Consolas"/>
            </a:endParaRPr>
          </a:p>
          <a:p>
            <a:pPr indent="0" lvl="0" marL="12700" marR="0" rtl="0" algn="l">
              <a:lnSpc>
                <a:spcPct val="100000"/>
              </a:lnSpc>
              <a:spcBef>
                <a:spcPts val="0"/>
              </a:spcBef>
              <a:spcAft>
                <a:spcPts val="0"/>
              </a:spcAft>
              <a:buNone/>
            </a:pPr>
            <a:r>
              <a:rPr lang="en" sz="1000" u="sng">
                <a:solidFill>
                  <a:srgbClr val="1155CC"/>
                </a:solidFill>
                <a:latin typeface="Arial"/>
                <a:ea typeface="Arial"/>
                <a:cs typeface="Arial"/>
                <a:sym typeface="Arial"/>
                <a:hlinkClick r:id="rId3">
                  <a:extLst>
                    <a:ext uri="{A12FA001-AC4F-418D-AE19-62706E023703}">
                      <ahyp:hlinkClr val="tx"/>
                    </a:ext>
                  </a:extLst>
                </a:hlinkClick>
              </a:rPr>
              <a:t>https://github1s.com/facebookresearch/SlowFast/blob/master/slowfast/models/video_model_builder.py</a:t>
            </a:r>
            <a:endParaRPr sz="1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320"/>
              <a:t>Agenda</a:t>
            </a:r>
            <a:endParaRPr b="1" sz="2320"/>
          </a:p>
        </p:txBody>
      </p:sp>
      <p:sp>
        <p:nvSpPr>
          <p:cNvPr id="79" name="Google Shape;79;p16"/>
          <p:cNvSpPr txBox="1"/>
          <p:nvPr>
            <p:ph idx="1" type="body"/>
          </p:nvPr>
        </p:nvSpPr>
        <p:spPr>
          <a:xfrm>
            <a:off x="311700" y="1029425"/>
            <a:ext cx="4458300" cy="12099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Related work</a:t>
            </a:r>
            <a:endParaRPr sz="14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Why Self-Attention</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Attention Is All You Need (NIPS 2017)</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Vision Transformer (ViT) (ICLR 2021)</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ViViT: A Video Vision Transformer (arXiv 2021.03.29)</a:t>
            </a:r>
            <a:endParaRPr sz="1100">
              <a:solidFill>
                <a:schemeClr val="dk1"/>
              </a:solidFill>
            </a:endParaRPr>
          </a:p>
        </p:txBody>
      </p:sp>
      <p:sp>
        <p:nvSpPr>
          <p:cNvPr id="80" name="Google Shape;80;p16"/>
          <p:cNvSpPr txBox="1"/>
          <p:nvPr>
            <p:ph idx="1" type="body"/>
          </p:nvPr>
        </p:nvSpPr>
        <p:spPr>
          <a:xfrm>
            <a:off x="229200" y="2251013"/>
            <a:ext cx="4623300" cy="1350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100">
                <a:solidFill>
                  <a:schemeClr val="dk1"/>
                </a:solidFill>
              </a:rPr>
              <a:t>  </a:t>
            </a:r>
            <a:r>
              <a:rPr lang="en" sz="1300">
                <a:solidFill>
                  <a:schemeClr val="dk1"/>
                </a:solidFill>
              </a:rPr>
              <a:t>2. 	</a:t>
            </a:r>
            <a:r>
              <a:rPr lang="en" sz="1400">
                <a:solidFill>
                  <a:schemeClr val="dk1"/>
                </a:solidFill>
              </a:rPr>
              <a:t>Multiscale Vision Transformers(MViT)</a:t>
            </a:r>
            <a:endParaRPr sz="1400">
              <a:solidFill>
                <a:schemeClr val="dk1"/>
              </a:solidFill>
            </a:endParaRPr>
          </a:p>
          <a:p>
            <a:pPr indent="-298450" lvl="0" marL="914400" rtl="0" algn="l">
              <a:lnSpc>
                <a:spcPct val="115000"/>
              </a:lnSpc>
              <a:spcBef>
                <a:spcPts val="1200"/>
              </a:spcBef>
              <a:spcAft>
                <a:spcPts val="0"/>
              </a:spcAft>
              <a:buClr>
                <a:schemeClr val="dk1"/>
              </a:buClr>
              <a:buSzPts val="1100"/>
              <a:buChar char="●"/>
            </a:pPr>
            <a:r>
              <a:rPr lang="en" sz="1100">
                <a:solidFill>
                  <a:schemeClr val="dk1"/>
                </a:solidFill>
              </a:rPr>
              <a:t>Transformer Architecture</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Multi Head Pooling Attention(MHPA)</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ViT vs MViT</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Multiscale Transformer Networks</a:t>
            </a:r>
            <a:endParaRPr sz="1100">
              <a:solidFill>
                <a:schemeClr val="dk1"/>
              </a:solidFill>
            </a:endParaRPr>
          </a:p>
        </p:txBody>
      </p:sp>
      <p:sp>
        <p:nvSpPr>
          <p:cNvPr id="81" name="Google Shape;81;p16"/>
          <p:cNvSpPr txBox="1"/>
          <p:nvPr>
            <p:ph idx="1" type="body"/>
          </p:nvPr>
        </p:nvSpPr>
        <p:spPr>
          <a:xfrm>
            <a:off x="229200" y="3677025"/>
            <a:ext cx="6033300" cy="1167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a:solidFill>
                  <a:schemeClr val="dk1"/>
                </a:solidFill>
              </a:rPr>
              <a:t>  </a:t>
            </a:r>
            <a:r>
              <a:rPr lang="en" sz="1400">
                <a:solidFill>
                  <a:schemeClr val="dk1"/>
                </a:solidFill>
              </a:rPr>
              <a:t>3</a:t>
            </a:r>
            <a:r>
              <a:rPr lang="en" sz="1400">
                <a:solidFill>
                  <a:schemeClr val="dk1"/>
                </a:solidFill>
              </a:rPr>
              <a:t>. 	</a:t>
            </a:r>
            <a:r>
              <a:rPr lang="en" sz="1400">
                <a:solidFill>
                  <a:schemeClr val="dk1"/>
                </a:solidFill>
              </a:rPr>
              <a:t>Experiments: Video Recognition (Mammal-Net Dataset)</a:t>
            </a:r>
            <a:endParaRPr sz="1400">
              <a:solidFill>
                <a:schemeClr val="dk1"/>
              </a:solidFill>
            </a:endParaRPr>
          </a:p>
          <a:p>
            <a:pPr indent="-298450" lvl="0" marL="914400" rtl="0" algn="l">
              <a:lnSpc>
                <a:spcPct val="115000"/>
              </a:lnSpc>
              <a:spcBef>
                <a:spcPts val="1200"/>
              </a:spcBef>
              <a:spcAft>
                <a:spcPts val="0"/>
              </a:spcAft>
              <a:buClr>
                <a:schemeClr val="dk1"/>
              </a:buClr>
              <a:buSzPts val="1100"/>
              <a:buChar char="●"/>
            </a:pPr>
            <a:r>
              <a:rPr lang="en" sz="1100">
                <a:solidFill>
                  <a:schemeClr val="dk1"/>
                </a:solidFill>
              </a:rPr>
              <a:t>Dataset: Mammal-Net</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Parameters Pretrained on Kinetics 400</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Parameters Pretrained on Kinetics 400 and Something-Something v2</a:t>
            </a:r>
            <a:endParaRPr sz="1100">
              <a:solidFill>
                <a:schemeClr val="dk1"/>
              </a:solidFill>
            </a:endParaRPr>
          </a:p>
        </p:txBody>
      </p:sp>
      <p:pic>
        <p:nvPicPr>
          <p:cNvPr id="82" name="Google Shape;82;p16"/>
          <p:cNvPicPr preferRelativeResize="0"/>
          <p:nvPr/>
        </p:nvPicPr>
        <p:blipFill>
          <a:blip r:embed="rId3">
            <a:alphaModFix/>
          </a:blip>
          <a:stretch>
            <a:fillRect/>
          </a:stretch>
        </p:blipFill>
        <p:spPr>
          <a:xfrm>
            <a:off x="5004900" y="1170125"/>
            <a:ext cx="3986700" cy="2270905"/>
          </a:xfrm>
          <a:prstGeom prst="rect">
            <a:avLst/>
          </a:prstGeom>
          <a:noFill/>
          <a:ln>
            <a:noFill/>
          </a:ln>
        </p:spPr>
      </p:pic>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4" name="Google Shape;84;p16"/>
          <p:cNvPicPr preferRelativeResize="0"/>
          <p:nvPr/>
        </p:nvPicPr>
        <p:blipFill>
          <a:blip r:embed="rId4">
            <a:alphaModFix/>
          </a:blip>
          <a:stretch>
            <a:fillRect/>
          </a:stretch>
        </p:blipFill>
        <p:spPr>
          <a:xfrm>
            <a:off x="8205000" y="201100"/>
            <a:ext cx="763650" cy="612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1" name="Shape 301"/>
        <p:cNvGrpSpPr/>
        <p:nvPr/>
      </p:nvGrpSpPr>
      <p:grpSpPr>
        <a:xfrm>
          <a:off x="0" y="0"/>
          <a:ext cx="0" cy="0"/>
          <a:chOff x="0" y="0"/>
          <a:chExt cx="0" cy="0"/>
        </a:xfrm>
      </p:grpSpPr>
      <p:sp>
        <p:nvSpPr>
          <p:cNvPr id="302" name="Google Shape;302;p34"/>
          <p:cNvSpPr txBox="1"/>
          <p:nvPr>
            <p:ph type="title"/>
          </p:nvPr>
        </p:nvSpPr>
        <p:spPr>
          <a:xfrm>
            <a:off x="3313500" y="2103595"/>
            <a:ext cx="2517000" cy="936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 sz="6000">
                <a:latin typeface="Arial"/>
                <a:ea typeface="Arial"/>
                <a:cs typeface="Arial"/>
                <a:sym typeface="Arial"/>
              </a:rPr>
              <a:t>Thanks</a:t>
            </a:r>
            <a:endParaRPr sz="6000">
              <a:latin typeface="Arial"/>
              <a:ea typeface="Arial"/>
              <a:cs typeface="Arial"/>
              <a:sym typeface="Arial"/>
            </a:endParaRPr>
          </a:p>
        </p:txBody>
      </p:sp>
      <p:pic>
        <p:nvPicPr>
          <p:cNvPr id="303" name="Google Shape;303;p34"/>
          <p:cNvPicPr preferRelativeResize="0"/>
          <p:nvPr/>
        </p:nvPicPr>
        <p:blipFill>
          <a:blip r:embed="rId3">
            <a:alphaModFix/>
          </a:blip>
          <a:stretch>
            <a:fillRect/>
          </a:stretch>
        </p:blipFill>
        <p:spPr>
          <a:xfrm>
            <a:off x="8205000" y="201100"/>
            <a:ext cx="763650" cy="612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p17"/>
          <p:cNvSpPr txBox="1"/>
          <p:nvPr>
            <p:ph type="title"/>
          </p:nvPr>
        </p:nvSpPr>
        <p:spPr>
          <a:xfrm>
            <a:off x="871654" y="2072339"/>
            <a:ext cx="7253700" cy="5055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3200"/>
              <a:t>Related Works</a:t>
            </a:r>
            <a:endParaRPr sz="3200"/>
          </a:p>
        </p:txBody>
      </p:sp>
      <p:sp>
        <p:nvSpPr>
          <p:cNvPr id="90" name="Google Shape;90;p17"/>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91" name="Google Shape;91;p17"/>
          <p:cNvPicPr preferRelativeResize="0"/>
          <p:nvPr/>
        </p:nvPicPr>
        <p:blipFill>
          <a:blip r:embed="rId3">
            <a:alphaModFix/>
          </a:blip>
          <a:stretch>
            <a:fillRect/>
          </a:stretch>
        </p:blipFill>
        <p:spPr>
          <a:xfrm>
            <a:off x="8205000" y="201100"/>
            <a:ext cx="763650" cy="612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18"/>
          <p:cNvSpPr txBox="1"/>
          <p:nvPr>
            <p:ph type="title"/>
          </p:nvPr>
        </p:nvSpPr>
        <p:spPr>
          <a:xfrm>
            <a:off x="216225" y="130043"/>
            <a:ext cx="20658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Why Self-Attention</a:t>
            </a:r>
            <a:endParaRPr/>
          </a:p>
        </p:txBody>
      </p:sp>
      <p:pic>
        <p:nvPicPr>
          <p:cNvPr id="97" name="Google Shape;97;p18"/>
          <p:cNvPicPr preferRelativeResize="0"/>
          <p:nvPr/>
        </p:nvPicPr>
        <p:blipFill rotWithShape="1">
          <a:blip r:embed="rId3">
            <a:alphaModFix/>
          </a:blip>
          <a:srcRect b="0" l="0" r="0" t="0"/>
          <a:stretch/>
        </p:blipFill>
        <p:spPr>
          <a:xfrm>
            <a:off x="113700" y="2700075"/>
            <a:ext cx="6207343" cy="1832255"/>
          </a:xfrm>
          <a:prstGeom prst="rect">
            <a:avLst/>
          </a:prstGeom>
          <a:noFill/>
          <a:ln>
            <a:noFill/>
          </a:ln>
        </p:spPr>
      </p:pic>
      <p:sp>
        <p:nvSpPr>
          <p:cNvPr id="98" name="Google Shape;98;p18"/>
          <p:cNvSpPr txBox="1"/>
          <p:nvPr/>
        </p:nvSpPr>
        <p:spPr>
          <a:xfrm>
            <a:off x="216225" y="573713"/>
            <a:ext cx="4055700" cy="1860000"/>
          </a:xfrm>
          <a:prstGeom prst="rect">
            <a:avLst/>
          </a:prstGeom>
          <a:noFill/>
          <a:ln>
            <a:noFill/>
          </a:ln>
        </p:spPr>
        <p:txBody>
          <a:bodyPr anchorCtr="0" anchor="t" bIns="0" lIns="0" spcFirstLastPara="1" rIns="0" wrap="square" tIns="12700">
            <a:spAutoFit/>
          </a:bodyPr>
          <a:lstStyle/>
          <a:p>
            <a:pPr indent="-304800" lvl="0" marL="457200" marR="508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One is the </a:t>
            </a:r>
            <a:r>
              <a:rPr b="0" i="0" lang="en" sz="1200" u="none" cap="none" strike="noStrike">
                <a:solidFill>
                  <a:srgbClr val="0000FF"/>
                </a:solidFill>
                <a:latin typeface="Arial"/>
                <a:ea typeface="Arial"/>
                <a:cs typeface="Arial"/>
                <a:sym typeface="Arial"/>
              </a:rPr>
              <a:t>total computational complexity per layer</a:t>
            </a:r>
            <a:r>
              <a:rPr b="0" i="0" lang="en" sz="1200" u="none" cap="none" strike="noStrike">
                <a:latin typeface="Arial"/>
                <a:ea typeface="Arial"/>
                <a:cs typeface="Arial"/>
                <a:sym typeface="Arial"/>
              </a:rPr>
              <a:t>.</a:t>
            </a:r>
            <a:endParaRPr b="0" i="0" sz="1200" u="none" cap="none" strike="noStrike">
              <a:latin typeface="Arial"/>
              <a:ea typeface="Arial"/>
              <a:cs typeface="Arial"/>
              <a:sym typeface="Arial"/>
            </a:endParaRPr>
          </a:p>
          <a:p>
            <a:pPr indent="-304800" lvl="0" marL="457200" marR="508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Another is the amount of </a:t>
            </a:r>
            <a:r>
              <a:rPr b="0" i="0" lang="en" sz="1200" u="none" cap="none" strike="noStrike">
                <a:solidFill>
                  <a:srgbClr val="0000FF"/>
                </a:solidFill>
                <a:latin typeface="Arial"/>
                <a:ea typeface="Arial"/>
                <a:cs typeface="Arial"/>
                <a:sym typeface="Arial"/>
              </a:rPr>
              <a:t>computation that can be  parallelized</a:t>
            </a:r>
            <a:r>
              <a:rPr b="0" i="0" lang="en" sz="1200" u="none" cap="none" strike="noStrike">
                <a:latin typeface="Arial"/>
                <a:ea typeface="Arial"/>
                <a:cs typeface="Arial"/>
                <a:sym typeface="Arial"/>
              </a:rPr>
              <a:t>, as measured by the minimum number  of sequential operations required. </a:t>
            </a:r>
            <a:endParaRPr b="0" i="0" sz="1200" u="none" cap="none" strike="noStrike">
              <a:latin typeface="Arial"/>
              <a:ea typeface="Arial"/>
              <a:cs typeface="Arial"/>
              <a:sym typeface="Arial"/>
            </a:endParaRPr>
          </a:p>
          <a:p>
            <a:pPr indent="-304800" lvl="0" marL="457200" marR="508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The third is the  path length between </a:t>
            </a:r>
            <a:r>
              <a:rPr b="0" i="0" lang="en" sz="1200" u="none" cap="none" strike="noStrike">
                <a:solidFill>
                  <a:srgbClr val="0000FF"/>
                </a:solidFill>
                <a:latin typeface="Arial"/>
                <a:ea typeface="Arial"/>
                <a:cs typeface="Arial"/>
                <a:sym typeface="Arial"/>
              </a:rPr>
              <a:t>long-range dependencies in  the network</a:t>
            </a:r>
            <a:r>
              <a:rPr b="0" i="0" lang="en" sz="1200" u="none" cap="none" strike="noStrike">
                <a:latin typeface="Arial"/>
                <a:ea typeface="Arial"/>
                <a:cs typeface="Arial"/>
                <a:sym typeface="Arial"/>
              </a:rPr>
              <a:t>.</a:t>
            </a:r>
            <a:endParaRPr b="0" i="0" sz="1200" u="none" cap="none" strike="noStrike">
              <a:latin typeface="Arial"/>
              <a:ea typeface="Arial"/>
              <a:cs typeface="Arial"/>
              <a:sym typeface="Arial"/>
            </a:endParaRPr>
          </a:p>
          <a:p>
            <a:pPr indent="0" lvl="0" marL="12700" marR="8890" rtl="0" algn="l">
              <a:lnSpc>
                <a:spcPct val="100000"/>
              </a:lnSpc>
              <a:spcBef>
                <a:spcPts val="0"/>
              </a:spcBef>
              <a:spcAft>
                <a:spcPts val="0"/>
              </a:spcAft>
              <a:buNone/>
            </a:pPr>
            <a:r>
              <a:rPr b="0" i="0" lang="en" sz="1200" u="none" cap="none" strike="noStrike">
                <a:latin typeface="Arial"/>
                <a:ea typeface="Arial"/>
                <a:cs typeface="Arial"/>
                <a:sym typeface="Arial"/>
              </a:rPr>
              <a:t>Learning long-range dependencies is a key  challenge in many sequence transduction tasks. As side benefit, self-attention could yield </a:t>
            </a:r>
            <a:r>
              <a:rPr b="0" i="0" lang="en" sz="1200" u="none" cap="none" strike="noStrike">
                <a:solidFill>
                  <a:srgbClr val="0000FF"/>
                </a:solidFill>
                <a:latin typeface="Arial"/>
                <a:ea typeface="Arial"/>
                <a:cs typeface="Arial"/>
                <a:sym typeface="Arial"/>
              </a:rPr>
              <a:t>more  interpretable models. </a:t>
            </a:r>
            <a:r>
              <a:rPr b="0" i="0" lang="en" sz="1200" u="none" cap="none" strike="noStrike">
                <a:latin typeface="Arial"/>
                <a:ea typeface="Arial"/>
                <a:cs typeface="Arial"/>
                <a:sym typeface="Arial"/>
              </a:rPr>
              <a:t>We inspect attention  distributions from our models.</a:t>
            </a:r>
            <a:endParaRPr b="0" i="0" sz="1200" u="none" cap="none" strike="noStrike">
              <a:latin typeface="Arial"/>
              <a:ea typeface="Arial"/>
              <a:cs typeface="Arial"/>
              <a:sym typeface="Arial"/>
            </a:endParaRPr>
          </a:p>
        </p:txBody>
      </p:sp>
      <p:pic>
        <p:nvPicPr>
          <p:cNvPr id="99" name="Google Shape;99;p18"/>
          <p:cNvPicPr preferRelativeResize="0"/>
          <p:nvPr/>
        </p:nvPicPr>
        <p:blipFill rotWithShape="1">
          <a:blip r:embed="rId4">
            <a:alphaModFix/>
          </a:blip>
          <a:srcRect b="0" l="0" r="0" t="0"/>
          <a:stretch/>
        </p:blipFill>
        <p:spPr>
          <a:xfrm>
            <a:off x="4399404" y="653823"/>
            <a:ext cx="4548627" cy="1779899"/>
          </a:xfrm>
          <a:prstGeom prst="rect">
            <a:avLst/>
          </a:prstGeom>
          <a:noFill/>
          <a:ln>
            <a:noFill/>
          </a:ln>
        </p:spPr>
      </p:pic>
      <p:sp>
        <p:nvSpPr>
          <p:cNvPr id="100" name="Google Shape;100;p18"/>
          <p:cNvSpPr txBox="1"/>
          <p:nvPr/>
        </p:nvSpPr>
        <p:spPr>
          <a:xfrm>
            <a:off x="4399408" y="2361629"/>
            <a:ext cx="4503300" cy="1668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i="0" lang="en" sz="1000" u="none" cap="none" strike="noStrike">
                <a:latin typeface="Arial"/>
                <a:ea typeface="Arial"/>
                <a:cs typeface="Arial"/>
                <a:sym typeface="Arial"/>
              </a:rPr>
              <a:t>Attention(Q,K,V) </a:t>
            </a:r>
            <a:r>
              <a:rPr b="0" i="0" lang="en" sz="1000" u="none" cap="none" strike="noStrike">
                <a:latin typeface="Arial"/>
                <a:ea typeface="Arial"/>
                <a:cs typeface="Arial"/>
                <a:sym typeface="Arial"/>
              </a:rPr>
              <a:t>: Self-Attention Generative Adversarial Networks</a:t>
            </a:r>
            <a:endParaRPr b="0" i="0" sz="1000" u="none" cap="none" strike="noStrike">
              <a:latin typeface="Arial"/>
              <a:ea typeface="Arial"/>
              <a:cs typeface="Arial"/>
              <a:sym typeface="Arial"/>
            </a:endParaRPr>
          </a:p>
        </p:txBody>
      </p:sp>
      <p:sp>
        <p:nvSpPr>
          <p:cNvPr id="101" name="Google Shape;101;p18"/>
          <p:cNvSpPr txBox="1"/>
          <p:nvPr/>
        </p:nvSpPr>
        <p:spPr>
          <a:xfrm>
            <a:off x="2330959" y="4602504"/>
            <a:ext cx="1689600" cy="1668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0" i="0" lang="en" sz="1000" u="none" cap="none" strike="noStrike">
                <a:latin typeface="Arial"/>
                <a:ea typeface="Arial"/>
                <a:cs typeface="Arial"/>
                <a:sym typeface="Arial"/>
              </a:rPr>
              <a:t>Attention Is All You Need</a:t>
            </a:r>
            <a:endParaRPr b="0" i="0" sz="1000" u="none" cap="none" strike="noStrike">
              <a:latin typeface="Arial"/>
              <a:ea typeface="Arial"/>
              <a:cs typeface="Arial"/>
              <a:sym typeface="Arial"/>
            </a:endParaRPr>
          </a:p>
        </p:txBody>
      </p:sp>
      <p:sp>
        <p:nvSpPr>
          <p:cNvPr id="102" name="Google Shape;102;p18"/>
          <p:cNvSpPr txBox="1"/>
          <p:nvPr/>
        </p:nvSpPr>
        <p:spPr>
          <a:xfrm>
            <a:off x="6475525" y="2672763"/>
            <a:ext cx="2328000" cy="1860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0" i="0" lang="en" sz="1200" u="none" cap="none" strike="noStrike">
                <a:latin typeface="Arial"/>
                <a:ea typeface="Arial"/>
                <a:cs typeface="Arial"/>
                <a:sym typeface="Arial"/>
              </a:rPr>
              <a:t>self-attention models for  image recognition, object  detection, semantic and  instance segmentation, </a:t>
            </a:r>
            <a:r>
              <a:rPr b="0" i="0" lang="en" sz="1200" u="none" cap="none" strike="noStrike">
                <a:solidFill>
                  <a:srgbClr val="0000FF"/>
                </a:solidFill>
                <a:latin typeface="Arial"/>
                <a:ea typeface="Arial"/>
                <a:cs typeface="Arial"/>
                <a:sym typeface="Arial"/>
              </a:rPr>
              <a:t>video  analysis and classification</a:t>
            </a:r>
            <a:r>
              <a:rPr b="0" i="0" lang="en" sz="1200" u="none" cap="none" strike="noStrike">
                <a:latin typeface="Arial"/>
                <a:ea typeface="Arial"/>
                <a:cs typeface="Arial"/>
                <a:sym typeface="Arial"/>
              </a:rPr>
              <a:t>,  visual question answering,  visual commonsense  reasoning, image captioning,  vision language navigation,  clustering, few-shot learning,  and 3D data analysis.</a:t>
            </a:r>
            <a:endParaRPr b="0" i="0" sz="1200" u="none" cap="none" strike="noStrike">
              <a:latin typeface="Arial"/>
              <a:ea typeface="Arial"/>
              <a:cs typeface="Arial"/>
              <a:sym typeface="Arial"/>
            </a:endParaRPr>
          </a:p>
        </p:txBody>
      </p:sp>
      <p:sp>
        <p:nvSpPr>
          <p:cNvPr id="103" name="Google Shape;103;p18"/>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104" name="Google Shape;104;p18"/>
          <p:cNvPicPr preferRelativeResize="0"/>
          <p:nvPr/>
        </p:nvPicPr>
        <p:blipFill>
          <a:blip r:embed="rId5">
            <a:alphaModFix/>
          </a:blip>
          <a:stretch>
            <a:fillRect/>
          </a:stretch>
        </p:blipFill>
        <p:spPr>
          <a:xfrm>
            <a:off x="8205000" y="201100"/>
            <a:ext cx="763650" cy="61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16225" y="130050"/>
            <a:ext cx="44703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Attention Is All You Need (NIPS 2017)</a:t>
            </a:r>
            <a:endParaRPr/>
          </a:p>
        </p:txBody>
      </p:sp>
      <p:pic>
        <p:nvPicPr>
          <p:cNvPr id="110" name="Google Shape;110;p19"/>
          <p:cNvPicPr preferRelativeResize="0"/>
          <p:nvPr/>
        </p:nvPicPr>
        <p:blipFill rotWithShape="1">
          <a:blip r:embed="rId3">
            <a:alphaModFix/>
          </a:blip>
          <a:srcRect b="0" l="0" r="0" t="0"/>
          <a:stretch/>
        </p:blipFill>
        <p:spPr>
          <a:xfrm>
            <a:off x="216220" y="710160"/>
            <a:ext cx="2820903" cy="4380030"/>
          </a:xfrm>
          <a:prstGeom prst="rect">
            <a:avLst/>
          </a:prstGeom>
          <a:noFill/>
          <a:ln>
            <a:noFill/>
          </a:ln>
        </p:spPr>
      </p:pic>
      <p:grpSp>
        <p:nvGrpSpPr>
          <p:cNvPr id="111" name="Google Shape;111;p19"/>
          <p:cNvGrpSpPr/>
          <p:nvPr/>
        </p:nvGrpSpPr>
        <p:grpSpPr>
          <a:xfrm>
            <a:off x="2794374" y="4581249"/>
            <a:ext cx="2823210" cy="288289"/>
            <a:chOff x="3236862" y="4594361"/>
            <a:chExt cx="2823210" cy="288289"/>
          </a:xfrm>
        </p:grpSpPr>
        <p:pic>
          <p:nvPicPr>
            <p:cNvPr id="112" name="Google Shape;112;p19"/>
            <p:cNvPicPr preferRelativeResize="0"/>
            <p:nvPr/>
          </p:nvPicPr>
          <p:blipFill rotWithShape="1">
            <a:blip r:embed="rId4">
              <a:alphaModFix/>
            </a:blip>
            <a:srcRect b="0" l="0" r="0" t="0"/>
            <a:stretch/>
          </p:blipFill>
          <p:spPr>
            <a:xfrm>
              <a:off x="3265465" y="4599124"/>
              <a:ext cx="2773416" cy="262255"/>
            </a:xfrm>
            <a:prstGeom prst="rect">
              <a:avLst/>
            </a:prstGeom>
            <a:noFill/>
            <a:ln>
              <a:noFill/>
            </a:ln>
          </p:spPr>
        </p:pic>
        <p:sp>
          <p:nvSpPr>
            <p:cNvPr id="113" name="Google Shape;113;p19"/>
            <p:cNvSpPr/>
            <p:nvPr/>
          </p:nvSpPr>
          <p:spPr>
            <a:xfrm>
              <a:off x="3236862" y="4594361"/>
              <a:ext cx="2823210" cy="288289"/>
            </a:xfrm>
            <a:custGeom>
              <a:rect b="b" l="l" r="r" t="t"/>
              <a:pathLst>
                <a:path extrusionOk="0" h="288289" w="2823210">
                  <a:moveTo>
                    <a:pt x="0" y="0"/>
                  </a:moveTo>
                  <a:lnTo>
                    <a:pt x="2822675" y="0"/>
                  </a:lnTo>
                  <a:lnTo>
                    <a:pt x="2822675" y="287674"/>
                  </a:lnTo>
                  <a:lnTo>
                    <a:pt x="0" y="287674"/>
                  </a:lnTo>
                  <a:lnTo>
                    <a:pt x="0" y="0"/>
                  </a:lnTo>
                  <a:close/>
                </a:path>
              </a:pathLst>
            </a:custGeom>
            <a:noFill/>
            <a:ln cap="flat" cmpd="sng" w="9525">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14" name="Google Shape;114;p19"/>
          <p:cNvGrpSpPr/>
          <p:nvPr/>
        </p:nvGrpSpPr>
        <p:grpSpPr>
          <a:xfrm>
            <a:off x="5663687" y="4513302"/>
            <a:ext cx="2823209" cy="602614"/>
            <a:chOff x="6173687" y="4513302"/>
            <a:chExt cx="2823209" cy="602614"/>
          </a:xfrm>
        </p:grpSpPr>
        <p:pic>
          <p:nvPicPr>
            <p:cNvPr id="115" name="Google Shape;115;p19"/>
            <p:cNvPicPr preferRelativeResize="0"/>
            <p:nvPr/>
          </p:nvPicPr>
          <p:blipFill rotWithShape="1">
            <a:blip r:embed="rId5">
              <a:alphaModFix/>
            </a:blip>
            <a:srcRect b="0" l="0" r="0" t="0"/>
            <a:stretch/>
          </p:blipFill>
          <p:spPr>
            <a:xfrm>
              <a:off x="6178450" y="4518065"/>
              <a:ext cx="2789443" cy="592657"/>
            </a:xfrm>
            <a:prstGeom prst="rect">
              <a:avLst/>
            </a:prstGeom>
            <a:noFill/>
            <a:ln>
              <a:noFill/>
            </a:ln>
          </p:spPr>
        </p:pic>
        <p:sp>
          <p:nvSpPr>
            <p:cNvPr id="116" name="Google Shape;116;p19"/>
            <p:cNvSpPr/>
            <p:nvPr/>
          </p:nvSpPr>
          <p:spPr>
            <a:xfrm>
              <a:off x="6173687" y="4513302"/>
              <a:ext cx="2823209" cy="602614"/>
            </a:xfrm>
            <a:custGeom>
              <a:rect b="b" l="l" r="r" t="t"/>
              <a:pathLst>
                <a:path extrusionOk="0" h="602614" w="2823209">
                  <a:moveTo>
                    <a:pt x="0" y="0"/>
                  </a:moveTo>
                  <a:lnTo>
                    <a:pt x="2822674" y="0"/>
                  </a:lnTo>
                  <a:lnTo>
                    <a:pt x="2822674" y="602182"/>
                  </a:lnTo>
                  <a:lnTo>
                    <a:pt x="0" y="602182"/>
                  </a:lnTo>
                  <a:lnTo>
                    <a:pt x="0" y="0"/>
                  </a:lnTo>
                  <a:close/>
                </a:path>
              </a:pathLst>
            </a:custGeom>
            <a:noFill/>
            <a:ln cap="flat" cmpd="sng" w="9525">
              <a:solidFill>
                <a:srgbClr val="1E1E1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17" name="Google Shape;117;p19"/>
          <p:cNvGrpSpPr/>
          <p:nvPr/>
        </p:nvGrpSpPr>
        <p:grpSpPr>
          <a:xfrm>
            <a:off x="3095250" y="764494"/>
            <a:ext cx="5637795" cy="3694460"/>
            <a:chOff x="3425250" y="763031"/>
            <a:chExt cx="5637795" cy="3694460"/>
          </a:xfrm>
        </p:grpSpPr>
        <p:pic>
          <p:nvPicPr>
            <p:cNvPr id="118" name="Google Shape;118;p19"/>
            <p:cNvPicPr preferRelativeResize="0"/>
            <p:nvPr/>
          </p:nvPicPr>
          <p:blipFill rotWithShape="1">
            <a:blip r:embed="rId6">
              <a:alphaModFix/>
            </a:blip>
            <a:srcRect b="0" l="0" r="0" t="0"/>
            <a:stretch/>
          </p:blipFill>
          <p:spPr>
            <a:xfrm>
              <a:off x="4572008" y="3790425"/>
              <a:ext cx="4459956" cy="662024"/>
            </a:xfrm>
            <a:prstGeom prst="rect">
              <a:avLst/>
            </a:prstGeom>
            <a:noFill/>
            <a:ln>
              <a:noFill/>
            </a:ln>
          </p:spPr>
        </p:pic>
        <p:sp>
          <p:nvSpPr>
            <p:cNvPr id="119" name="Google Shape;119;p19"/>
            <p:cNvSpPr/>
            <p:nvPr/>
          </p:nvSpPr>
          <p:spPr>
            <a:xfrm>
              <a:off x="4567245" y="3785662"/>
              <a:ext cx="4495800" cy="671829"/>
            </a:xfrm>
            <a:custGeom>
              <a:rect b="b" l="l" r="r" t="t"/>
              <a:pathLst>
                <a:path extrusionOk="0" h="671829" w="4495800">
                  <a:moveTo>
                    <a:pt x="0" y="0"/>
                  </a:moveTo>
                  <a:lnTo>
                    <a:pt x="4495615" y="0"/>
                  </a:lnTo>
                  <a:lnTo>
                    <a:pt x="4495615" y="671549"/>
                  </a:lnTo>
                  <a:lnTo>
                    <a:pt x="0" y="671549"/>
                  </a:lnTo>
                  <a:lnTo>
                    <a:pt x="0" y="0"/>
                  </a:lnTo>
                  <a:close/>
                </a:path>
              </a:pathLst>
            </a:custGeom>
            <a:noFill/>
            <a:ln cap="flat" cmpd="sng" w="9525">
              <a:solidFill>
                <a:srgbClr val="F1C13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0" name="Google Shape;120;p19"/>
            <p:cNvPicPr preferRelativeResize="0"/>
            <p:nvPr/>
          </p:nvPicPr>
          <p:blipFill rotWithShape="1">
            <a:blip r:embed="rId7">
              <a:alphaModFix/>
            </a:blip>
            <a:srcRect b="0" l="0" r="0" t="0"/>
            <a:stretch/>
          </p:blipFill>
          <p:spPr>
            <a:xfrm>
              <a:off x="3425250" y="763031"/>
              <a:ext cx="5335498" cy="3027393"/>
            </a:xfrm>
            <a:prstGeom prst="rect">
              <a:avLst/>
            </a:prstGeom>
            <a:noFill/>
            <a:ln>
              <a:noFill/>
            </a:ln>
          </p:spPr>
        </p:pic>
        <p:pic>
          <p:nvPicPr>
            <p:cNvPr id="121" name="Google Shape;121;p19"/>
            <p:cNvPicPr preferRelativeResize="0"/>
            <p:nvPr/>
          </p:nvPicPr>
          <p:blipFill rotWithShape="1">
            <a:blip r:embed="rId8">
              <a:alphaModFix/>
            </a:blip>
            <a:srcRect b="0" l="0" r="0" t="0"/>
            <a:stretch/>
          </p:blipFill>
          <p:spPr>
            <a:xfrm>
              <a:off x="3532725" y="2890793"/>
              <a:ext cx="2813149" cy="585781"/>
            </a:xfrm>
            <a:prstGeom prst="rect">
              <a:avLst/>
            </a:prstGeom>
            <a:noFill/>
            <a:ln>
              <a:noFill/>
            </a:ln>
          </p:spPr>
        </p:pic>
        <p:sp>
          <p:nvSpPr>
            <p:cNvPr id="122" name="Google Shape;122;p19"/>
            <p:cNvSpPr/>
            <p:nvPr/>
          </p:nvSpPr>
          <p:spPr>
            <a:xfrm>
              <a:off x="3527962" y="2886030"/>
              <a:ext cx="2823210" cy="595629"/>
            </a:xfrm>
            <a:custGeom>
              <a:rect b="b" l="l" r="r" t="t"/>
              <a:pathLst>
                <a:path extrusionOk="0" h="595629" w="2823210">
                  <a:moveTo>
                    <a:pt x="0" y="0"/>
                  </a:moveTo>
                  <a:lnTo>
                    <a:pt x="2822674" y="0"/>
                  </a:lnTo>
                  <a:lnTo>
                    <a:pt x="2822674" y="595306"/>
                  </a:lnTo>
                  <a:lnTo>
                    <a:pt x="0" y="595306"/>
                  </a:lnTo>
                  <a:lnTo>
                    <a:pt x="0" y="0"/>
                  </a:lnTo>
                  <a:close/>
                </a:path>
              </a:pathLst>
            </a:custGeom>
            <a:noFill/>
            <a:ln cap="flat" cmpd="sng" w="9525">
              <a:solidFill>
                <a:srgbClr val="C586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3" name="Google Shape;123;p19"/>
          <p:cNvSpPr txBox="1"/>
          <p:nvPr/>
        </p:nvSpPr>
        <p:spPr>
          <a:xfrm>
            <a:off x="6418900" y="3205820"/>
            <a:ext cx="23457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000">
                <a:latin typeface="Arial"/>
                <a:ea typeface="Arial"/>
                <a:cs typeface="Arial"/>
                <a:sym typeface="Arial"/>
              </a:rPr>
              <a:t>This lead to having more stable gradients</a:t>
            </a:r>
            <a:endParaRPr sz="1000">
              <a:latin typeface="Arial"/>
              <a:ea typeface="Arial"/>
              <a:cs typeface="Arial"/>
              <a:sym typeface="Arial"/>
            </a:endParaRPr>
          </a:p>
        </p:txBody>
      </p:sp>
      <p:grpSp>
        <p:nvGrpSpPr>
          <p:cNvPr id="124" name="Google Shape;124;p19"/>
          <p:cNvGrpSpPr/>
          <p:nvPr/>
        </p:nvGrpSpPr>
        <p:grpSpPr>
          <a:xfrm>
            <a:off x="6020225" y="3287750"/>
            <a:ext cx="388604" cy="32766"/>
            <a:chOff x="6020225" y="3287750"/>
            <a:chExt cx="388604" cy="32766"/>
          </a:xfrm>
        </p:grpSpPr>
        <p:sp>
          <p:nvSpPr>
            <p:cNvPr id="125" name="Google Shape;125;p19"/>
            <p:cNvSpPr/>
            <p:nvPr/>
          </p:nvSpPr>
          <p:spPr>
            <a:xfrm>
              <a:off x="6020225" y="3287750"/>
              <a:ext cx="345439" cy="17145"/>
            </a:xfrm>
            <a:custGeom>
              <a:rect b="b" l="l" r="r" t="t"/>
              <a:pathLst>
                <a:path extrusionOk="0" h="17145" w="345439">
                  <a:moveTo>
                    <a:pt x="0" y="0"/>
                  </a:moveTo>
                  <a:lnTo>
                    <a:pt x="344917" y="167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 name="Google Shape;126;p19"/>
            <p:cNvSpPr/>
            <p:nvPr/>
          </p:nvSpPr>
          <p:spPr>
            <a:xfrm>
              <a:off x="6364379" y="3288766"/>
              <a:ext cx="44450" cy="31750"/>
            </a:xfrm>
            <a:custGeom>
              <a:rect b="b" l="l" r="r" t="t"/>
              <a:pathLst>
                <a:path extrusionOk="0" h="31750" w="44450">
                  <a:moveTo>
                    <a:pt x="0" y="31428"/>
                  </a:moveTo>
                  <a:lnTo>
                    <a:pt x="1524" y="0"/>
                  </a:lnTo>
                  <a:lnTo>
                    <a:pt x="43936" y="17808"/>
                  </a:lnTo>
                  <a:lnTo>
                    <a:pt x="0" y="3142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19"/>
            <p:cNvSpPr/>
            <p:nvPr/>
          </p:nvSpPr>
          <p:spPr>
            <a:xfrm>
              <a:off x="6364379" y="3288766"/>
              <a:ext cx="44450" cy="31750"/>
            </a:xfrm>
            <a:custGeom>
              <a:rect b="b" l="l" r="r" t="t"/>
              <a:pathLst>
                <a:path extrusionOk="0" h="31750" w="44450">
                  <a:moveTo>
                    <a:pt x="0" y="31428"/>
                  </a:moveTo>
                  <a:lnTo>
                    <a:pt x="43936" y="17808"/>
                  </a:lnTo>
                  <a:lnTo>
                    <a:pt x="1524" y="0"/>
                  </a:lnTo>
                  <a:lnTo>
                    <a:pt x="0" y="3142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8" name="Google Shape;128;p19"/>
          <p:cNvSpPr txBox="1"/>
          <p:nvPr/>
        </p:nvSpPr>
        <p:spPr>
          <a:xfrm>
            <a:off x="195850" y="512753"/>
            <a:ext cx="73869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200">
                <a:latin typeface="Arial"/>
                <a:ea typeface="Arial"/>
                <a:cs typeface="Arial"/>
                <a:sym typeface="Arial"/>
              </a:rPr>
              <a:t>Transformer, the first sequence transduction </a:t>
            </a:r>
            <a:r>
              <a:rPr lang="en" sz="1200">
                <a:solidFill>
                  <a:srgbClr val="0000FF"/>
                </a:solidFill>
                <a:latin typeface="Arial"/>
                <a:ea typeface="Arial"/>
                <a:cs typeface="Arial"/>
                <a:sym typeface="Arial"/>
              </a:rPr>
              <a:t>model based entirely on attention, replacing the recurrent layers.</a:t>
            </a:r>
            <a:endParaRPr sz="1200">
              <a:latin typeface="Arial"/>
              <a:ea typeface="Arial"/>
              <a:cs typeface="Arial"/>
              <a:sym typeface="Arial"/>
            </a:endParaRPr>
          </a:p>
        </p:txBody>
      </p:sp>
      <p:sp>
        <p:nvSpPr>
          <p:cNvPr id="129" name="Google Shape;129;p19"/>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130" name="Google Shape;130;p19"/>
          <p:cNvPicPr preferRelativeResize="0"/>
          <p:nvPr/>
        </p:nvPicPr>
        <p:blipFill>
          <a:blip r:embed="rId9">
            <a:alphaModFix/>
          </a:blip>
          <a:stretch>
            <a:fillRect/>
          </a:stretch>
        </p:blipFill>
        <p:spPr>
          <a:xfrm>
            <a:off x="8205000" y="201100"/>
            <a:ext cx="763650" cy="612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216225" y="130043"/>
            <a:ext cx="39885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Vision Transformer (ViT) (ICLR 2021)</a:t>
            </a:r>
            <a:endParaRPr/>
          </a:p>
        </p:txBody>
      </p:sp>
      <p:grpSp>
        <p:nvGrpSpPr>
          <p:cNvPr id="136" name="Google Shape;136;p20"/>
          <p:cNvGrpSpPr/>
          <p:nvPr/>
        </p:nvGrpSpPr>
        <p:grpSpPr>
          <a:xfrm>
            <a:off x="147264" y="1228961"/>
            <a:ext cx="8849473" cy="2951638"/>
            <a:chOff x="214039" y="1183961"/>
            <a:chExt cx="8849473" cy="2951638"/>
          </a:xfrm>
        </p:grpSpPr>
        <p:pic>
          <p:nvPicPr>
            <p:cNvPr id="137" name="Google Shape;137;p20"/>
            <p:cNvPicPr preferRelativeResize="0"/>
            <p:nvPr/>
          </p:nvPicPr>
          <p:blipFill rotWithShape="1">
            <a:blip r:embed="rId3">
              <a:alphaModFix/>
            </a:blip>
            <a:srcRect b="0" l="0" r="0" t="0"/>
            <a:stretch/>
          </p:blipFill>
          <p:spPr>
            <a:xfrm>
              <a:off x="214039" y="1183961"/>
              <a:ext cx="4954013" cy="2951638"/>
            </a:xfrm>
            <a:prstGeom prst="rect">
              <a:avLst/>
            </a:prstGeom>
            <a:noFill/>
            <a:ln>
              <a:noFill/>
            </a:ln>
          </p:spPr>
        </p:pic>
        <p:pic>
          <p:nvPicPr>
            <p:cNvPr id="138" name="Google Shape;138;p20"/>
            <p:cNvPicPr preferRelativeResize="0"/>
            <p:nvPr/>
          </p:nvPicPr>
          <p:blipFill rotWithShape="1">
            <a:blip r:embed="rId4">
              <a:alphaModFix/>
            </a:blip>
            <a:srcRect b="0" l="0" r="0" t="0"/>
            <a:stretch/>
          </p:blipFill>
          <p:spPr>
            <a:xfrm>
              <a:off x="4899500" y="2380724"/>
              <a:ext cx="4158957" cy="738899"/>
            </a:xfrm>
            <a:prstGeom prst="rect">
              <a:avLst/>
            </a:prstGeom>
            <a:noFill/>
            <a:ln>
              <a:noFill/>
            </a:ln>
          </p:spPr>
        </p:pic>
        <p:sp>
          <p:nvSpPr>
            <p:cNvPr id="139" name="Google Shape;139;p20"/>
            <p:cNvSpPr/>
            <p:nvPr/>
          </p:nvSpPr>
          <p:spPr>
            <a:xfrm>
              <a:off x="4894737" y="2375962"/>
              <a:ext cx="4168775" cy="748664"/>
            </a:xfrm>
            <a:custGeom>
              <a:rect b="b" l="l" r="r" t="t"/>
              <a:pathLst>
                <a:path extrusionOk="0" h="748664" w="4168775">
                  <a:moveTo>
                    <a:pt x="0" y="0"/>
                  </a:moveTo>
                  <a:lnTo>
                    <a:pt x="4168481" y="0"/>
                  </a:lnTo>
                  <a:lnTo>
                    <a:pt x="4168481" y="748424"/>
                  </a:lnTo>
                  <a:lnTo>
                    <a:pt x="0" y="748424"/>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0" name="Google Shape;140;p20"/>
          <p:cNvSpPr txBox="1"/>
          <p:nvPr/>
        </p:nvSpPr>
        <p:spPr>
          <a:xfrm>
            <a:off x="216225" y="652878"/>
            <a:ext cx="8496900" cy="1482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 sz="1100">
                <a:latin typeface="Arial"/>
                <a:ea typeface="Arial"/>
                <a:cs typeface="Arial"/>
                <a:sym typeface="Arial"/>
              </a:rPr>
              <a:t>An Image is Worth 16x16 Words: Transformers for Image Recognition at Scale</a:t>
            </a:r>
            <a:endParaRPr sz="1100">
              <a:latin typeface="Arial"/>
              <a:ea typeface="Arial"/>
              <a:cs typeface="Arial"/>
              <a:sym typeface="Arial"/>
            </a:endParaRPr>
          </a:p>
          <a:p>
            <a:pPr indent="0" lvl="0" marL="12700" marR="2124710" rtl="0" algn="l">
              <a:lnSpc>
                <a:spcPct val="100000"/>
              </a:lnSpc>
              <a:spcBef>
                <a:spcPts val="0"/>
              </a:spcBef>
              <a:spcAft>
                <a:spcPts val="0"/>
              </a:spcAft>
              <a:buNone/>
            </a:pPr>
            <a:r>
              <a:rPr lang="en" sz="1100">
                <a:solidFill>
                  <a:srgbClr val="0000FF"/>
                </a:solidFill>
                <a:latin typeface="Arial"/>
                <a:ea typeface="Arial"/>
                <a:cs typeface="Arial"/>
                <a:sym typeface="Arial"/>
              </a:rPr>
              <a:t>CNNs is not necessary and a pure transformer applied </a:t>
            </a:r>
            <a:r>
              <a:rPr lang="en" sz="1100">
                <a:latin typeface="Arial"/>
                <a:ea typeface="Arial"/>
                <a:cs typeface="Arial"/>
                <a:sym typeface="Arial"/>
              </a:rPr>
              <a:t>directly to sequences of image patches Vision Transformer has much less image-specific </a:t>
            </a:r>
            <a:r>
              <a:rPr lang="en" sz="1100">
                <a:solidFill>
                  <a:srgbClr val="0000FF"/>
                </a:solidFill>
                <a:latin typeface="Arial"/>
                <a:ea typeface="Arial"/>
                <a:cs typeface="Arial"/>
                <a:sym typeface="Arial"/>
              </a:rPr>
              <a:t>inductive bias than CNNs</a:t>
            </a:r>
            <a:endParaRPr sz="1100">
              <a:latin typeface="Arial"/>
              <a:ea typeface="Arial"/>
              <a:cs typeface="Arial"/>
              <a:sym typeface="Arial"/>
            </a:endParaRPr>
          </a:p>
          <a:p>
            <a:pPr indent="0" lvl="0" marL="4776470" marR="5080" rtl="0" algn="l">
              <a:lnSpc>
                <a:spcPct val="100000"/>
              </a:lnSpc>
              <a:spcBef>
                <a:spcPts val="894"/>
              </a:spcBef>
              <a:spcAft>
                <a:spcPts val="0"/>
              </a:spcAft>
              <a:buNone/>
            </a:pPr>
            <a:r>
              <a:rPr lang="en" sz="1100">
                <a:latin typeface="Arial"/>
                <a:ea typeface="Arial"/>
                <a:cs typeface="Arial"/>
                <a:sym typeface="Arial"/>
              </a:rPr>
              <a:t>The sequence of </a:t>
            </a:r>
            <a:r>
              <a:rPr lang="en" sz="1100">
                <a:solidFill>
                  <a:srgbClr val="0000FF"/>
                </a:solidFill>
                <a:latin typeface="Arial"/>
                <a:ea typeface="Arial"/>
                <a:cs typeface="Arial"/>
                <a:sym typeface="Arial"/>
              </a:rPr>
              <a:t>linear embeddings of these patches  as an input to a Transformer</a:t>
            </a:r>
            <a:r>
              <a:rPr lang="en" sz="1100">
                <a:latin typeface="Arial"/>
                <a:ea typeface="Arial"/>
                <a:cs typeface="Arial"/>
                <a:sym typeface="Arial"/>
              </a:rPr>
              <a:t>. The Transformer encoder  consists of alternating layers of multi headed self  attention (MSA) and MLP blocks. Layernorm (LN) is  applied before every block, and residual connections  after every block</a:t>
            </a:r>
            <a:endParaRPr sz="1100">
              <a:latin typeface="Arial"/>
              <a:ea typeface="Arial"/>
              <a:cs typeface="Arial"/>
              <a:sym typeface="Arial"/>
            </a:endParaRPr>
          </a:p>
        </p:txBody>
      </p:sp>
      <p:grpSp>
        <p:nvGrpSpPr>
          <p:cNvPr id="141" name="Google Shape;141;p20"/>
          <p:cNvGrpSpPr/>
          <p:nvPr/>
        </p:nvGrpSpPr>
        <p:grpSpPr>
          <a:xfrm>
            <a:off x="331851" y="2134874"/>
            <a:ext cx="8627456" cy="2960525"/>
            <a:chOff x="331851" y="2134874"/>
            <a:chExt cx="8627456" cy="2960525"/>
          </a:xfrm>
        </p:grpSpPr>
        <p:pic>
          <p:nvPicPr>
            <p:cNvPr id="142" name="Google Shape;142;p20"/>
            <p:cNvPicPr preferRelativeResize="0"/>
            <p:nvPr/>
          </p:nvPicPr>
          <p:blipFill rotWithShape="1">
            <a:blip r:embed="rId5">
              <a:alphaModFix/>
            </a:blip>
            <a:srcRect b="0" l="0" r="0" t="0"/>
            <a:stretch/>
          </p:blipFill>
          <p:spPr>
            <a:xfrm>
              <a:off x="5288605" y="3258150"/>
              <a:ext cx="3502087" cy="707678"/>
            </a:xfrm>
            <a:prstGeom prst="rect">
              <a:avLst/>
            </a:prstGeom>
            <a:noFill/>
            <a:ln>
              <a:noFill/>
            </a:ln>
          </p:spPr>
        </p:pic>
        <p:sp>
          <p:nvSpPr>
            <p:cNvPr id="143" name="Google Shape;143;p20"/>
            <p:cNvSpPr/>
            <p:nvPr/>
          </p:nvSpPr>
          <p:spPr>
            <a:xfrm>
              <a:off x="5205786" y="3253388"/>
              <a:ext cx="3647440" cy="748664"/>
            </a:xfrm>
            <a:custGeom>
              <a:rect b="b" l="l" r="r" t="t"/>
              <a:pathLst>
                <a:path extrusionOk="0" h="748664" w="3647440">
                  <a:moveTo>
                    <a:pt x="0" y="0"/>
                  </a:moveTo>
                  <a:lnTo>
                    <a:pt x="3646907" y="0"/>
                  </a:lnTo>
                  <a:lnTo>
                    <a:pt x="3646907" y="748424"/>
                  </a:lnTo>
                  <a:lnTo>
                    <a:pt x="0" y="748424"/>
                  </a:lnTo>
                  <a:lnTo>
                    <a:pt x="0" y="0"/>
                  </a:lnTo>
                  <a:close/>
                </a:path>
              </a:pathLst>
            </a:custGeom>
            <a:noFill/>
            <a:ln cap="flat" cmpd="sng" w="9525">
              <a:solidFill>
                <a:srgbClr val="C586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44" name="Google Shape;144;p20"/>
            <p:cNvPicPr preferRelativeResize="0"/>
            <p:nvPr/>
          </p:nvPicPr>
          <p:blipFill rotWithShape="1">
            <a:blip r:embed="rId6">
              <a:alphaModFix/>
            </a:blip>
            <a:srcRect b="0" l="0" r="0" t="0"/>
            <a:stretch/>
          </p:blipFill>
          <p:spPr>
            <a:xfrm>
              <a:off x="4698775" y="4059390"/>
              <a:ext cx="4255598" cy="311647"/>
            </a:xfrm>
            <a:prstGeom prst="rect">
              <a:avLst/>
            </a:prstGeom>
            <a:noFill/>
            <a:ln>
              <a:noFill/>
            </a:ln>
          </p:spPr>
        </p:pic>
        <p:sp>
          <p:nvSpPr>
            <p:cNvPr id="145" name="Google Shape;145;p20"/>
            <p:cNvSpPr/>
            <p:nvPr/>
          </p:nvSpPr>
          <p:spPr>
            <a:xfrm>
              <a:off x="4694012" y="4054627"/>
              <a:ext cx="4265295" cy="321310"/>
            </a:xfrm>
            <a:custGeom>
              <a:rect b="b" l="l" r="r" t="t"/>
              <a:pathLst>
                <a:path extrusionOk="0" h="321310" w="4265295">
                  <a:moveTo>
                    <a:pt x="0" y="0"/>
                  </a:moveTo>
                  <a:lnTo>
                    <a:pt x="4265124" y="0"/>
                  </a:lnTo>
                  <a:lnTo>
                    <a:pt x="4265124" y="321172"/>
                  </a:lnTo>
                  <a:lnTo>
                    <a:pt x="0" y="321172"/>
                  </a:lnTo>
                  <a:lnTo>
                    <a:pt x="0" y="0"/>
                  </a:lnTo>
                  <a:close/>
                </a:path>
              </a:pathLst>
            </a:custGeom>
            <a:noFill/>
            <a:ln cap="flat" cmpd="sng" w="9525">
              <a:solidFill>
                <a:srgbClr val="6A995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20"/>
            <p:cNvSpPr/>
            <p:nvPr/>
          </p:nvSpPr>
          <p:spPr>
            <a:xfrm>
              <a:off x="4602800" y="2134874"/>
              <a:ext cx="272414" cy="563880"/>
            </a:xfrm>
            <a:custGeom>
              <a:rect b="b" l="l" r="r" t="t"/>
              <a:pathLst>
                <a:path extrusionOk="0" h="563880" w="272414">
                  <a:moveTo>
                    <a:pt x="0" y="0"/>
                  </a:moveTo>
                  <a:lnTo>
                    <a:pt x="271877" y="563822"/>
                  </a:lnTo>
                </a:path>
              </a:pathLst>
            </a:custGeom>
            <a:noFill/>
            <a:ln cap="flat" cmpd="sng" w="9525">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Google Shape;147;p20"/>
            <p:cNvSpPr/>
            <p:nvPr/>
          </p:nvSpPr>
          <p:spPr>
            <a:xfrm>
              <a:off x="4860505" y="2691863"/>
              <a:ext cx="33020" cy="46355"/>
            </a:xfrm>
            <a:custGeom>
              <a:rect b="b" l="l" r="r" t="t"/>
              <a:pathLst>
                <a:path extrusionOk="0" h="46355" w="33020">
                  <a:moveTo>
                    <a:pt x="32946" y="45768"/>
                  </a:moveTo>
                  <a:lnTo>
                    <a:pt x="0" y="13666"/>
                  </a:lnTo>
                  <a:lnTo>
                    <a:pt x="28342" y="0"/>
                  </a:lnTo>
                  <a:lnTo>
                    <a:pt x="32946" y="45768"/>
                  </a:lnTo>
                  <a:close/>
                </a:path>
              </a:pathLst>
            </a:custGeom>
            <a:solidFill>
              <a:srgbClr val="00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20"/>
            <p:cNvSpPr/>
            <p:nvPr/>
          </p:nvSpPr>
          <p:spPr>
            <a:xfrm>
              <a:off x="4860505" y="2691863"/>
              <a:ext cx="33020" cy="46355"/>
            </a:xfrm>
            <a:custGeom>
              <a:rect b="b" l="l" r="r" t="t"/>
              <a:pathLst>
                <a:path extrusionOk="0" h="46355" w="33020">
                  <a:moveTo>
                    <a:pt x="0" y="13666"/>
                  </a:moveTo>
                  <a:lnTo>
                    <a:pt x="32946" y="45768"/>
                  </a:lnTo>
                  <a:lnTo>
                    <a:pt x="28342" y="0"/>
                  </a:lnTo>
                  <a:lnTo>
                    <a:pt x="0" y="13666"/>
                  </a:lnTo>
                  <a:close/>
                </a:path>
              </a:pathLst>
            </a:custGeom>
            <a:noFill/>
            <a:ln cap="flat" cmpd="sng" w="9525">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49" name="Google Shape;149;p20"/>
            <p:cNvPicPr preferRelativeResize="0"/>
            <p:nvPr/>
          </p:nvPicPr>
          <p:blipFill rotWithShape="1">
            <a:blip r:embed="rId7">
              <a:alphaModFix/>
            </a:blip>
            <a:srcRect b="0" l="0" r="0" t="0"/>
            <a:stretch/>
          </p:blipFill>
          <p:spPr>
            <a:xfrm>
              <a:off x="331851" y="4172349"/>
              <a:ext cx="3232946" cy="923050"/>
            </a:xfrm>
            <a:prstGeom prst="rect">
              <a:avLst/>
            </a:prstGeom>
            <a:noFill/>
            <a:ln>
              <a:noFill/>
            </a:ln>
          </p:spPr>
        </p:pic>
      </p:grpSp>
      <p:sp>
        <p:nvSpPr>
          <p:cNvPr id="150" name="Google Shape;150;p20"/>
          <p:cNvSpPr txBox="1"/>
          <p:nvPr/>
        </p:nvSpPr>
        <p:spPr>
          <a:xfrm>
            <a:off x="3803425" y="4429104"/>
            <a:ext cx="4838700" cy="567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200">
                <a:latin typeface="Arial"/>
                <a:ea typeface="Arial"/>
                <a:cs typeface="Arial"/>
                <a:sym typeface="Arial"/>
              </a:rPr>
              <a:t>The Vision Transformer </a:t>
            </a:r>
            <a:r>
              <a:rPr lang="en" sz="1200">
                <a:solidFill>
                  <a:srgbClr val="0000FF"/>
                </a:solidFill>
                <a:latin typeface="Arial"/>
                <a:ea typeface="Arial"/>
                <a:cs typeface="Arial"/>
                <a:sym typeface="Arial"/>
              </a:rPr>
              <a:t>performs well when pre-trained on a large</a:t>
            </a:r>
            <a:endParaRPr sz="1200">
              <a:latin typeface="Arial"/>
              <a:ea typeface="Arial"/>
              <a:cs typeface="Arial"/>
              <a:sym typeface="Arial"/>
            </a:endParaRPr>
          </a:p>
          <a:p>
            <a:pPr indent="0" lvl="0" marL="12700" marR="0" rtl="0" algn="l">
              <a:lnSpc>
                <a:spcPct val="100000"/>
              </a:lnSpc>
              <a:spcBef>
                <a:spcPts val="0"/>
              </a:spcBef>
              <a:spcAft>
                <a:spcPts val="0"/>
              </a:spcAft>
              <a:buNone/>
            </a:pPr>
            <a:r>
              <a:rPr lang="en" sz="1200">
                <a:solidFill>
                  <a:srgbClr val="0000FF"/>
                </a:solidFill>
                <a:latin typeface="Arial"/>
                <a:ea typeface="Arial"/>
                <a:cs typeface="Arial"/>
                <a:sym typeface="Arial"/>
              </a:rPr>
              <a:t>JFT-300M dataset</a:t>
            </a:r>
            <a:r>
              <a:rPr lang="en" sz="1200">
                <a:latin typeface="Arial"/>
                <a:ea typeface="Arial"/>
                <a:cs typeface="Arial"/>
                <a:sym typeface="Arial"/>
              </a:rPr>
              <a:t>.</a:t>
            </a:r>
            <a:endParaRPr sz="1200">
              <a:latin typeface="Arial"/>
              <a:ea typeface="Arial"/>
              <a:cs typeface="Arial"/>
              <a:sym typeface="Arial"/>
            </a:endParaRPr>
          </a:p>
          <a:p>
            <a:pPr indent="0" lvl="0" marL="12700" marR="0" rtl="0" algn="l">
              <a:lnSpc>
                <a:spcPct val="100000"/>
              </a:lnSpc>
              <a:spcBef>
                <a:spcPts val="0"/>
              </a:spcBef>
              <a:spcAft>
                <a:spcPts val="0"/>
              </a:spcAft>
              <a:buNone/>
            </a:pPr>
            <a:r>
              <a:rPr lang="en" sz="1200">
                <a:latin typeface="MS PGothic"/>
                <a:ea typeface="MS PGothic"/>
                <a:cs typeface="MS PGothic"/>
                <a:sym typeface="MS PGothic"/>
              </a:rPr>
              <a:t>※ </a:t>
            </a:r>
            <a:r>
              <a:rPr lang="en" sz="1200">
                <a:latin typeface="Arial"/>
                <a:ea typeface="Arial"/>
                <a:cs typeface="Arial"/>
                <a:sym typeface="Arial"/>
              </a:rPr>
              <a:t>JFT-300M Dataset (300M web images / ~ 19K categories)</a:t>
            </a:r>
            <a:endParaRPr sz="1200">
              <a:latin typeface="Arial"/>
              <a:ea typeface="Arial"/>
              <a:cs typeface="Arial"/>
              <a:sym typeface="Arial"/>
            </a:endParaRPr>
          </a:p>
        </p:txBody>
      </p:sp>
      <p:sp>
        <p:nvSpPr>
          <p:cNvPr id="151" name="Google Shape;151;p20"/>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152" name="Google Shape;152;p20"/>
          <p:cNvPicPr preferRelativeResize="0"/>
          <p:nvPr/>
        </p:nvPicPr>
        <p:blipFill>
          <a:blip r:embed="rId8">
            <a:alphaModFix/>
          </a:blip>
          <a:stretch>
            <a:fillRect/>
          </a:stretch>
        </p:blipFill>
        <p:spPr>
          <a:xfrm>
            <a:off x="8205000" y="201100"/>
            <a:ext cx="763650" cy="61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216225" y="150825"/>
            <a:ext cx="66234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ViViT: A Video Vision Transformer (arXiv 2021.03.29)</a:t>
            </a:r>
            <a:endParaRPr/>
          </a:p>
        </p:txBody>
      </p:sp>
      <p:grpSp>
        <p:nvGrpSpPr>
          <p:cNvPr id="158" name="Google Shape;158;p21"/>
          <p:cNvGrpSpPr/>
          <p:nvPr/>
        </p:nvGrpSpPr>
        <p:grpSpPr>
          <a:xfrm>
            <a:off x="112875" y="885950"/>
            <a:ext cx="8804076" cy="3792353"/>
            <a:chOff x="83200" y="158450"/>
            <a:chExt cx="8804076" cy="3792353"/>
          </a:xfrm>
        </p:grpSpPr>
        <p:pic>
          <p:nvPicPr>
            <p:cNvPr id="159" name="Google Shape;159;p21"/>
            <p:cNvPicPr preferRelativeResize="0"/>
            <p:nvPr/>
          </p:nvPicPr>
          <p:blipFill rotWithShape="1">
            <a:blip r:embed="rId3">
              <a:alphaModFix/>
            </a:blip>
            <a:srcRect b="0" l="0" r="0" t="0"/>
            <a:stretch/>
          </p:blipFill>
          <p:spPr>
            <a:xfrm>
              <a:off x="83200" y="158450"/>
              <a:ext cx="5866226" cy="2397562"/>
            </a:xfrm>
            <a:prstGeom prst="rect">
              <a:avLst/>
            </a:prstGeom>
            <a:noFill/>
            <a:ln>
              <a:noFill/>
            </a:ln>
          </p:spPr>
        </p:pic>
        <p:pic>
          <p:nvPicPr>
            <p:cNvPr id="160" name="Google Shape;160;p21"/>
            <p:cNvPicPr preferRelativeResize="0"/>
            <p:nvPr/>
          </p:nvPicPr>
          <p:blipFill rotWithShape="1">
            <a:blip r:embed="rId4">
              <a:alphaModFix/>
            </a:blip>
            <a:srcRect b="0" l="0" r="0" t="0"/>
            <a:stretch/>
          </p:blipFill>
          <p:spPr>
            <a:xfrm>
              <a:off x="5870000" y="646452"/>
              <a:ext cx="3017276" cy="3304351"/>
            </a:xfrm>
            <a:prstGeom prst="rect">
              <a:avLst/>
            </a:prstGeom>
            <a:noFill/>
            <a:ln>
              <a:noFill/>
            </a:ln>
          </p:spPr>
        </p:pic>
      </p:grpSp>
      <p:sp>
        <p:nvSpPr>
          <p:cNvPr id="161" name="Google Shape;161;p21"/>
          <p:cNvSpPr txBox="1"/>
          <p:nvPr/>
        </p:nvSpPr>
        <p:spPr>
          <a:xfrm>
            <a:off x="327162" y="3312854"/>
            <a:ext cx="5596800" cy="15366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 sz="1100">
                <a:latin typeface="Arial"/>
                <a:ea typeface="Arial"/>
                <a:cs typeface="Arial"/>
                <a:sym typeface="Arial"/>
              </a:rPr>
              <a:t>Pure-transformer based models for video classification, we propose several, efficient variants of </a:t>
            </a:r>
            <a:r>
              <a:rPr lang="en" sz="1100"/>
              <a:t>the</a:t>
            </a:r>
            <a:r>
              <a:rPr lang="en" sz="1100">
                <a:latin typeface="Arial"/>
                <a:ea typeface="Arial"/>
                <a:cs typeface="Arial"/>
                <a:sym typeface="Arial"/>
              </a:rPr>
              <a:t> model which </a:t>
            </a:r>
            <a:r>
              <a:rPr lang="en" sz="1100">
                <a:solidFill>
                  <a:srgbClr val="0000FF"/>
                </a:solidFill>
                <a:latin typeface="Arial"/>
                <a:ea typeface="Arial"/>
                <a:cs typeface="Arial"/>
                <a:sym typeface="Arial"/>
              </a:rPr>
              <a:t>factorise the spatial- and temporal-dimensions  of the input. </a:t>
            </a:r>
            <a:r>
              <a:rPr lang="en" sz="1100">
                <a:latin typeface="Arial"/>
                <a:ea typeface="Arial"/>
                <a:cs typeface="Arial"/>
                <a:sym typeface="Arial"/>
              </a:rPr>
              <a:t>how we can effectively regularise the model during training and  leverage pretrained image models to be able to train on comparatively small  datasets.</a:t>
            </a:r>
            <a:endParaRPr sz="1100">
              <a:latin typeface="Arial"/>
              <a:ea typeface="Arial"/>
              <a:cs typeface="Arial"/>
              <a:sym typeface="Arial"/>
            </a:endParaRPr>
          </a:p>
          <a:p>
            <a:pPr indent="0" lvl="0" marL="0" marR="0" rtl="0" algn="l">
              <a:lnSpc>
                <a:spcPct val="100000"/>
              </a:lnSpc>
              <a:spcBef>
                <a:spcPts val="0"/>
              </a:spcBef>
              <a:spcAft>
                <a:spcPts val="0"/>
              </a:spcAft>
              <a:buNone/>
            </a:pPr>
            <a:r>
              <a:t/>
            </a:r>
            <a:endParaRPr sz="1100">
              <a:latin typeface="Arial"/>
              <a:ea typeface="Arial"/>
              <a:cs typeface="Arial"/>
              <a:sym typeface="Arial"/>
            </a:endParaRPr>
          </a:p>
          <a:p>
            <a:pPr indent="0" lvl="0" marL="12700" marR="1162050" rtl="0" algn="l">
              <a:lnSpc>
                <a:spcPct val="100000"/>
              </a:lnSpc>
              <a:spcBef>
                <a:spcPts val="0"/>
              </a:spcBef>
              <a:spcAft>
                <a:spcPts val="0"/>
              </a:spcAft>
              <a:buNone/>
            </a:pPr>
            <a:r>
              <a:rPr lang="en" sz="1100">
                <a:latin typeface="Arial"/>
                <a:ea typeface="Arial"/>
                <a:cs typeface="Arial"/>
                <a:sym typeface="Arial"/>
              </a:rPr>
              <a:t>Model 1: Spatio-temporal attention : all spatio-temporal tokens  </a:t>
            </a:r>
            <a:endParaRPr sz="1100">
              <a:latin typeface="Arial"/>
              <a:ea typeface="Arial"/>
              <a:cs typeface="Arial"/>
              <a:sym typeface="Arial"/>
            </a:endParaRPr>
          </a:p>
          <a:p>
            <a:pPr indent="0" lvl="0" marL="12700" marR="1162050" rtl="0" algn="l">
              <a:lnSpc>
                <a:spcPct val="100000"/>
              </a:lnSpc>
              <a:spcBef>
                <a:spcPts val="0"/>
              </a:spcBef>
              <a:spcAft>
                <a:spcPts val="0"/>
              </a:spcAft>
              <a:buNone/>
            </a:pPr>
            <a:r>
              <a:rPr lang="en" sz="1100">
                <a:latin typeface="Arial"/>
                <a:ea typeface="Arial"/>
                <a:cs typeface="Arial"/>
                <a:sym typeface="Arial"/>
              </a:rPr>
              <a:t>Model 2: Factorised encoder : two separate transformer encoders</a:t>
            </a:r>
            <a:endParaRPr sz="1100">
              <a:latin typeface="Arial"/>
              <a:ea typeface="Arial"/>
              <a:cs typeface="Arial"/>
              <a:sym typeface="Arial"/>
            </a:endParaRPr>
          </a:p>
          <a:p>
            <a:pPr indent="0" lvl="0" marL="12700" marR="83185" rtl="0" algn="l">
              <a:lnSpc>
                <a:spcPct val="100000"/>
              </a:lnSpc>
              <a:spcBef>
                <a:spcPts val="0"/>
              </a:spcBef>
              <a:spcAft>
                <a:spcPts val="0"/>
              </a:spcAft>
              <a:buNone/>
            </a:pPr>
            <a:r>
              <a:rPr lang="en" sz="1100">
                <a:latin typeface="Arial"/>
                <a:ea typeface="Arial"/>
                <a:cs typeface="Arial"/>
                <a:sym typeface="Arial"/>
              </a:rPr>
              <a:t>Model 3: Factorised self-attention : the order of spatial-then-temporal </a:t>
            </a:r>
            <a:r>
              <a:rPr lang="en" sz="1100"/>
              <a:t>self attention.</a:t>
            </a:r>
            <a:r>
              <a:rPr lang="en" sz="1100">
                <a:latin typeface="Arial"/>
                <a:ea typeface="Arial"/>
                <a:cs typeface="Arial"/>
                <a:sym typeface="Arial"/>
              </a:rPr>
              <a:t>  Model 4: Factorised dot-product attention :</a:t>
            </a:r>
            <a:endParaRPr sz="1100">
              <a:latin typeface="Arial"/>
              <a:ea typeface="Arial"/>
              <a:cs typeface="Arial"/>
              <a:sym typeface="Arial"/>
            </a:endParaRPr>
          </a:p>
        </p:txBody>
      </p:sp>
      <p:pic>
        <p:nvPicPr>
          <p:cNvPr id="162" name="Google Shape;162;p21"/>
          <p:cNvPicPr preferRelativeResize="0"/>
          <p:nvPr/>
        </p:nvPicPr>
        <p:blipFill rotWithShape="1">
          <a:blip r:embed="rId5">
            <a:alphaModFix/>
          </a:blip>
          <a:srcRect b="0" l="0" r="0" t="0"/>
          <a:stretch/>
        </p:blipFill>
        <p:spPr>
          <a:xfrm>
            <a:off x="5823300" y="769150"/>
            <a:ext cx="3275024" cy="693227"/>
          </a:xfrm>
          <a:prstGeom prst="rect">
            <a:avLst/>
          </a:prstGeom>
          <a:noFill/>
          <a:ln>
            <a:noFill/>
          </a:ln>
        </p:spPr>
      </p:pic>
      <p:pic>
        <p:nvPicPr>
          <p:cNvPr id="163" name="Google Shape;163;p21"/>
          <p:cNvPicPr preferRelativeResize="0"/>
          <p:nvPr/>
        </p:nvPicPr>
        <p:blipFill rotWithShape="1">
          <a:blip r:embed="rId6">
            <a:alphaModFix/>
          </a:blip>
          <a:srcRect b="0" l="0" r="0" t="0"/>
          <a:stretch/>
        </p:blipFill>
        <p:spPr>
          <a:xfrm>
            <a:off x="4968300" y="4783456"/>
            <a:ext cx="3275024" cy="237317"/>
          </a:xfrm>
          <a:prstGeom prst="rect">
            <a:avLst/>
          </a:prstGeom>
          <a:noFill/>
          <a:ln>
            <a:noFill/>
          </a:ln>
        </p:spPr>
      </p:pic>
      <p:pic>
        <p:nvPicPr>
          <p:cNvPr id="164" name="Google Shape;164;p21"/>
          <p:cNvPicPr preferRelativeResize="0"/>
          <p:nvPr/>
        </p:nvPicPr>
        <p:blipFill rotWithShape="1">
          <a:blip r:embed="rId7">
            <a:alphaModFix/>
          </a:blip>
          <a:srcRect b="0" l="0" r="0" t="0"/>
          <a:stretch/>
        </p:blipFill>
        <p:spPr>
          <a:xfrm>
            <a:off x="3057525" y="4715788"/>
            <a:ext cx="1514474" cy="152399"/>
          </a:xfrm>
          <a:prstGeom prst="rect">
            <a:avLst/>
          </a:prstGeom>
          <a:noFill/>
          <a:ln>
            <a:noFill/>
          </a:ln>
        </p:spPr>
      </p:pic>
      <p:sp>
        <p:nvSpPr>
          <p:cNvPr id="165" name="Google Shape;165;p21"/>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166" name="Google Shape;166;p21"/>
          <p:cNvPicPr preferRelativeResize="0"/>
          <p:nvPr/>
        </p:nvPicPr>
        <p:blipFill>
          <a:blip r:embed="rId8">
            <a:alphaModFix/>
          </a:blip>
          <a:stretch>
            <a:fillRect/>
          </a:stretch>
        </p:blipFill>
        <p:spPr>
          <a:xfrm>
            <a:off x="8205000" y="201100"/>
            <a:ext cx="763650" cy="61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871654" y="2072339"/>
            <a:ext cx="7253700" cy="4899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3100"/>
              <a:t>Multiscale Vision Transformers(MViT)</a:t>
            </a:r>
            <a:endParaRPr sz="3100"/>
          </a:p>
        </p:txBody>
      </p:sp>
      <p:sp>
        <p:nvSpPr>
          <p:cNvPr id="172" name="Google Shape;172;p22"/>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173" name="Google Shape;173;p22"/>
          <p:cNvPicPr preferRelativeResize="0"/>
          <p:nvPr/>
        </p:nvPicPr>
        <p:blipFill>
          <a:blip r:embed="rId3">
            <a:alphaModFix/>
          </a:blip>
          <a:stretch>
            <a:fillRect/>
          </a:stretch>
        </p:blipFill>
        <p:spPr>
          <a:xfrm>
            <a:off x="8205000" y="201100"/>
            <a:ext cx="763650" cy="61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216225" y="130043"/>
            <a:ext cx="60726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Multiscale Vision Transformers(MViT) (arXiv 2021.04.22)</a:t>
            </a:r>
            <a:endParaRPr/>
          </a:p>
        </p:txBody>
      </p:sp>
      <p:pic>
        <p:nvPicPr>
          <p:cNvPr id="179" name="Google Shape;179;p23"/>
          <p:cNvPicPr preferRelativeResize="0"/>
          <p:nvPr/>
        </p:nvPicPr>
        <p:blipFill rotWithShape="1">
          <a:blip r:embed="rId3">
            <a:alphaModFix/>
          </a:blip>
          <a:srcRect b="0" l="0" r="0" t="0"/>
          <a:stretch/>
        </p:blipFill>
        <p:spPr>
          <a:xfrm>
            <a:off x="107475" y="605823"/>
            <a:ext cx="5221399" cy="4443751"/>
          </a:xfrm>
          <a:prstGeom prst="rect">
            <a:avLst/>
          </a:prstGeom>
          <a:noFill/>
          <a:ln>
            <a:noFill/>
          </a:ln>
        </p:spPr>
      </p:pic>
      <p:sp>
        <p:nvSpPr>
          <p:cNvPr id="180" name="Google Shape;180;p23"/>
          <p:cNvSpPr txBox="1"/>
          <p:nvPr/>
        </p:nvSpPr>
        <p:spPr>
          <a:xfrm>
            <a:off x="5499025" y="1443713"/>
            <a:ext cx="3417600" cy="3154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 sz="1200">
                <a:latin typeface="Arial"/>
                <a:ea typeface="Arial"/>
                <a:cs typeface="Arial"/>
                <a:sym typeface="Arial"/>
              </a:rPr>
              <a:t>There were two motivations </a:t>
            </a:r>
            <a:endParaRPr sz="1200">
              <a:latin typeface="Arial"/>
              <a:ea typeface="Arial"/>
              <a:cs typeface="Arial"/>
              <a:sym typeface="Arial"/>
            </a:endParaRPr>
          </a:p>
          <a:p>
            <a:pPr indent="0" lvl="0" marL="12700" marR="5080" rtl="0" algn="l">
              <a:lnSpc>
                <a:spcPct val="100000"/>
              </a:lnSpc>
              <a:spcBef>
                <a:spcPts val="0"/>
              </a:spcBef>
              <a:spcAft>
                <a:spcPts val="0"/>
              </a:spcAft>
              <a:buNone/>
            </a:pPr>
            <a:r>
              <a:rPr lang="en" sz="1200">
                <a:latin typeface="Arial"/>
                <a:ea typeface="Arial"/>
                <a:cs typeface="Arial"/>
                <a:sym typeface="Arial"/>
              </a:rPr>
              <a:t>(i) To decrease  the computing requirements by working at  lower resolutions and </a:t>
            </a:r>
            <a:endParaRPr sz="1200">
              <a:latin typeface="Arial"/>
              <a:ea typeface="Arial"/>
              <a:cs typeface="Arial"/>
              <a:sym typeface="Arial"/>
            </a:endParaRPr>
          </a:p>
          <a:p>
            <a:pPr indent="0" lvl="0" marL="12700" marR="5080" rtl="0" algn="l">
              <a:lnSpc>
                <a:spcPct val="100000"/>
              </a:lnSpc>
              <a:spcBef>
                <a:spcPts val="0"/>
              </a:spcBef>
              <a:spcAft>
                <a:spcPts val="0"/>
              </a:spcAft>
              <a:buNone/>
            </a:pPr>
            <a:r>
              <a:rPr lang="en" sz="1200">
                <a:latin typeface="Arial"/>
                <a:ea typeface="Arial"/>
                <a:cs typeface="Arial"/>
                <a:sym typeface="Arial"/>
              </a:rPr>
              <a:t>(ii) A better sense of  “context” at the lower resolutions, which  could then guide the processing at higher  resolutions (this is a precursor to the  benefit of “depth” in today’s neural  networks.)</a:t>
            </a:r>
            <a:endParaRPr sz="1200">
              <a:latin typeface="Arial"/>
              <a:ea typeface="Arial"/>
              <a:cs typeface="Arial"/>
              <a:sym typeface="Arial"/>
            </a:endParaRPr>
          </a:p>
          <a:p>
            <a:pPr indent="0" lvl="0" marL="0" marR="0" rtl="0" algn="l">
              <a:lnSpc>
                <a:spcPct val="100000"/>
              </a:lnSpc>
              <a:spcBef>
                <a:spcPts val="10"/>
              </a:spcBef>
              <a:spcAft>
                <a:spcPts val="0"/>
              </a:spcAft>
              <a:buNone/>
            </a:pPr>
            <a:r>
              <a:t/>
            </a:r>
            <a:endParaRPr sz="1200">
              <a:latin typeface="Arial"/>
              <a:ea typeface="Arial"/>
              <a:cs typeface="Arial"/>
              <a:sym typeface="Arial"/>
            </a:endParaRPr>
          </a:p>
          <a:p>
            <a:pPr indent="0" lvl="0" marL="12700" marR="12065" rtl="0" algn="l">
              <a:lnSpc>
                <a:spcPct val="100000"/>
              </a:lnSpc>
              <a:spcBef>
                <a:spcPts val="0"/>
              </a:spcBef>
              <a:spcAft>
                <a:spcPts val="0"/>
              </a:spcAft>
              <a:buNone/>
            </a:pPr>
            <a:r>
              <a:rPr lang="en" sz="1200">
                <a:latin typeface="Arial"/>
                <a:ea typeface="Arial"/>
                <a:cs typeface="Arial"/>
                <a:sym typeface="Arial"/>
              </a:rPr>
              <a:t>In this paper, </a:t>
            </a:r>
            <a:r>
              <a:rPr lang="en" sz="1200"/>
              <a:t>the</a:t>
            </a:r>
            <a:r>
              <a:rPr lang="en" sz="1200">
                <a:latin typeface="Arial"/>
                <a:ea typeface="Arial"/>
                <a:cs typeface="Arial"/>
                <a:sym typeface="Arial"/>
              </a:rPr>
              <a:t> intention is to connect the  seminal idea of </a:t>
            </a:r>
            <a:r>
              <a:rPr lang="en" sz="1200">
                <a:solidFill>
                  <a:srgbClr val="0000FF"/>
                </a:solidFill>
                <a:latin typeface="Arial"/>
                <a:ea typeface="Arial"/>
                <a:cs typeface="Arial"/>
                <a:sym typeface="Arial"/>
              </a:rPr>
              <a:t>multiscale feature hierarchies with the transformer model</a:t>
            </a:r>
            <a:r>
              <a:rPr lang="en" sz="1200">
                <a:latin typeface="Arial"/>
                <a:ea typeface="Arial"/>
                <a:cs typeface="Arial"/>
                <a:sym typeface="Arial"/>
              </a:rPr>
              <a:t>.</a:t>
            </a:r>
            <a:endParaRPr sz="1200">
              <a:latin typeface="Arial"/>
              <a:ea typeface="Arial"/>
              <a:cs typeface="Arial"/>
              <a:sym typeface="Arial"/>
            </a:endParaRPr>
          </a:p>
          <a:p>
            <a:pPr indent="0" lvl="0" marL="12700" marR="12065" rtl="0" algn="l">
              <a:lnSpc>
                <a:spcPct val="100000"/>
              </a:lnSpc>
              <a:spcBef>
                <a:spcPts val="0"/>
              </a:spcBef>
              <a:spcAft>
                <a:spcPts val="0"/>
              </a:spcAft>
              <a:buNone/>
            </a:pPr>
            <a:r>
              <a:t/>
            </a:r>
            <a:endParaRPr sz="1200"/>
          </a:p>
          <a:p>
            <a:pPr indent="0" lvl="0" marL="12700" marR="10160" rtl="0" algn="l">
              <a:lnSpc>
                <a:spcPct val="100000"/>
              </a:lnSpc>
              <a:spcBef>
                <a:spcPts val="0"/>
              </a:spcBef>
              <a:spcAft>
                <a:spcPts val="0"/>
              </a:spcAft>
              <a:buNone/>
            </a:pPr>
            <a:r>
              <a:rPr lang="en" sz="1200"/>
              <a:t>A</a:t>
            </a:r>
            <a:r>
              <a:rPr lang="en" sz="1200">
                <a:latin typeface="Arial"/>
                <a:ea typeface="Arial"/>
                <a:cs typeface="Arial"/>
                <a:sym typeface="Arial"/>
              </a:rPr>
              <a:t> multiscale pyramid of features with </a:t>
            </a:r>
            <a:r>
              <a:rPr lang="en" sz="1200">
                <a:solidFill>
                  <a:srgbClr val="0000FF"/>
                </a:solidFill>
                <a:latin typeface="Arial"/>
                <a:ea typeface="Arial"/>
                <a:cs typeface="Arial"/>
                <a:sym typeface="Arial"/>
              </a:rPr>
              <a:t>early  layers operating at high spatial resolution  to model simple low-level visual  information visual pathway with a  hierarchical model</a:t>
            </a:r>
            <a:r>
              <a:rPr lang="en" sz="1200">
                <a:solidFill>
                  <a:srgbClr val="0000FF"/>
                </a:solidFill>
              </a:rPr>
              <a:t>.</a:t>
            </a:r>
            <a:endParaRPr sz="1200">
              <a:latin typeface="Arial"/>
              <a:ea typeface="Arial"/>
              <a:cs typeface="Arial"/>
              <a:sym typeface="Arial"/>
            </a:endParaRPr>
          </a:p>
        </p:txBody>
      </p:sp>
      <p:sp>
        <p:nvSpPr>
          <p:cNvPr id="181" name="Google Shape;181;p23"/>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dk2"/>
              </a:solidFill>
            </a:endParaRPr>
          </a:p>
        </p:txBody>
      </p:sp>
      <p:pic>
        <p:nvPicPr>
          <p:cNvPr id="182" name="Google Shape;182;p23"/>
          <p:cNvPicPr preferRelativeResize="0"/>
          <p:nvPr/>
        </p:nvPicPr>
        <p:blipFill>
          <a:blip r:embed="rId4">
            <a:alphaModFix/>
          </a:blip>
          <a:stretch>
            <a:fillRect/>
          </a:stretch>
        </p:blipFill>
        <p:spPr>
          <a:xfrm>
            <a:off x="8205000" y="201100"/>
            <a:ext cx="763650" cy="612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