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RiskWeb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57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RiskWeb</a:t>
            </a:r>
            <a:r>
              <a:rPr lang="en-GB" dirty="0" smtClean="0"/>
              <a:t> - Business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82994"/>
            <a:ext cx="8596668" cy="445836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To offer financial risk, </a:t>
            </a:r>
            <a:r>
              <a:rPr lang="en-GB" dirty="0" smtClean="0"/>
              <a:t>pricing</a:t>
            </a:r>
            <a:r>
              <a:rPr lang="en-GB" dirty="0" smtClean="0"/>
              <a:t> and XVA services through an easy acces</a:t>
            </a:r>
            <a:r>
              <a:rPr lang="en-GB" dirty="0" smtClean="0"/>
              <a:t>s </a:t>
            </a:r>
            <a:r>
              <a:rPr lang="en-GB" dirty="0" smtClean="0"/>
              <a:t>online platform built </a:t>
            </a:r>
            <a:r>
              <a:rPr lang="en-GB" dirty="0" smtClean="0"/>
              <a:t>around </a:t>
            </a:r>
            <a:r>
              <a:rPr lang="en-GB" i="1" dirty="0" smtClean="0"/>
              <a:t>Open Risk Engine (ORE)</a:t>
            </a:r>
            <a:endParaRPr lang="en-GB" dirty="0" smtClean="0"/>
          </a:p>
          <a:p>
            <a:pPr lvl="1"/>
            <a:r>
              <a:rPr lang="en-GB" dirty="0" smtClean="0"/>
              <a:t>ORE is an advanced </a:t>
            </a:r>
            <a:r>
              <a:rPr lang="en-GB" b="1" dirty="0" smtClean="0"/>
              <a:t>open source risk platform </a:t>
            </a:r>
            <a:r>
              <a:rPr lang="en-GB" dirty="0" smtClean="0"/>
              <a:t>developed by market professionals </a:t>
            </a:r>
            <a:r>
              <a:rPr lang="en-GB" dirty="0"/>
              <a:t>and academics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Access provided through a </a:t>
            </a:r>
            <a:r>
              <a:rPr lang="en-GB" b="1" dirty="0" smtClean="0"/>
              <a:t>subscription service</a:t>
            </a:r>
          </a:p>
          <a:p>
            <a:pPr lvl="1"/>
            <a:r>
              <a:rPr lang="en-GB" dirty="0" smtClean="0"/>
              <a:t>H</a:t>
            </a:r>
            <a:r>
              <a:rPr lang="en-GB" dirty="0" smtClean="0"/>
              <a:t>o</a:t>
            </a:r>
            <a:r>
              <a:rPr lang="en-GB" dirty="0" smtClean="0"/>
              <a:t>sted on a Cloud platform which provides access to the power of </a:t>
            </a:r>
            <a:r>
              <a:rPr lang="en-GB" b="1" dirty="0" smtClean="0"/>
              <a:t>cloud computing.</a:t>
            </a:r>
          </a:p>
          <a:p>
            <a:pPr lvl="1"/>
            <a:endParaRPr lang="en-GB" dirty="0"/>
          </a:p>
          <a:p>
            <a:r>
              <a:rPr lang="en-GB" dirty="0" smtClean="0"/>
              <a:t>Selling Points</a:t>
            </a:r>
          </a:p>
          <a:p>
            <a:pPr lvl="1"/>
            <a:r>
              <a:rPr lang="en-GB" dirty="0"/>
              <a:t>Affordable and easy access to best in class financial risk solutions</a:t>
            </a:r>
          </a:p>
          <a:p>
            <a:pPr lvl="1"/>
            <a:r>
              <a:rPr lang="en-GB" dirty="0" smtClean="0"/>
              <a:t>No need to shell out for in-house development costs, licence fees, hardware, support functions etc. </a:t>
            </a:r>
          </a:p>
          <a:p>
            <a:pPr lvl="1"/>
            <a:r>
              <a:rPr lang="en-GB" dirty="0" smtClean="0"/>
              <a:t>The integration </a:t>
            </a:r>
            <a:r>
              <a:rPr lang="en-GB" dirty="0"/>
              <a:t>of free open source risk libraries ensures a vast, innovative and constantly evolving risk </a:t>
            </a:r>
            <a:r>
              <a:rPr lang="en-GB" dirty="0" smtClean="0"/>
              <a:t>solution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274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Potential threats</a:t>
            </a:r>
          </a:p>
          <a:p>
            <a:pPr lvl="1"/>
            <a:r>
              <a:rPr lang="en-GB" dirty="0" smtClean="0"/>
              <a:t>Copy cats</a:t>
            </a:r>
          </a:p>
          <a:p>
            <a:pPr lvl="1"/>
            <a:r>
              <a:rPr lang="en-GB" dirty="0" smtClean="0"/>
              <a:t>Clients implementing the technologies themselves</a:t>
            </a:r>
          </a:p>
          <a:p>
            <a:pPr lvl="1"/>
            <a:r>
              <a:rPr lang="en-GB" dirty="0" smtClean="0"/>
              <a:t>Team skillsets (missing sales skills/contacts)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Source </a:t>
            </a:r>
            <a:r>
              <a:rPr lang="en-GB" dirty="0"/>
              <a:t>Risk Engine</a:t>
            </a:r>
            <a:br>
              <a:rPr lang="en-GB" dirty="0"/>
            </a:br>
            <a:r>
              <a:rPr lang="en-GB" sz="1600" dirty="0" smtClean="0"/>
              <a:t>[opensourcerisk.org]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848465"/>
            <a:ext cx="8717389" cy="4881715"/>
          </a:xfrm>
        </p:spPr>
        <p:txBody>
          <a:bodyPr/>
          <a:lstStyle/>
          <a:p>
            <a:r>
              <a:rPr lang="en-GB" dirty="0"/>
              <a:t>The Open Source Risk Engine’s objective is to provide a free/open source platform for risk analytics and XVA. It is based on </a:t>
            </a:r>
            <a:r>
              <a:rPr lang="en-GB" dirty="0" err="1"/>
              <a:t>QuantLib</a:t>
            </a:r>
            <a:r>
              <a:rPr lang="en-GB" dirty="0"/>
              <a:t> and </a:t>
            </a:r>
            <a:r>
              <a:rPr lang="en-GB" dirty="0" smtClean="0"/>
              <a:t>released under the Modified BSD Licence.</a:t>
            </a:r>
          </a:p>
          <a:p>
            <a:r>
              <a:rPr lang="en-GB" dirty="0" smtClean="0"/>
              <a:t>Product coverage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36" y="3231218"/>
            <a:ext cx="7792063" cy="31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Source </a:t>
            </a:r>
            <a:r>
              <a:rPr lang="en-GB" dirty="0"/>
              <a:t>Risk </a:t>
            </a:r>
            <a:r>
              <a:rPr lang="en-GB" dirty="0" smtClean="0"/>
              <a:t>Engine (Demo)</a:t>
            </a:r>
            <a:r>
              <a:rPr lang="en-GB" dirty="0"/>
              <a:t/>
            </a:r>
            <a:br>
              <a:rPr lang="en-GB" dirty="0"/>
            </a:br>
            <a:r>
              <a:rPr lang="en-GB" sz="1600" dirty="0" smtClean="0"/>
              <a:t>[opensourcerisk.org]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2" y="1649312"/>
            <a:ext cx="8542358" cy="4336712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791752" y="6086168"/>
            <a:ext cx="7926985" cy="658201"/>
          </a:xfrm>
        </p:spPr>
        <p:txBody>
          <a:bodyPr/>
          <a:lstStyle/>
          <a:p>
            <a:r>
              <a:rPr lang="en-GB" dirty="0" smtClean="0"/>
              <a:t>ORE road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21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RiskWeb</a:t>
            </a:r>
            <a:r>
              <a:rPr lang="en-GB" dirty="0" smtClean="0"/>
              <a:t> (Demo)</a:t>
            </a:r>
            <a:br>
              <a:rPr lang="en-GB" dirty="0" smtClean="0"/>
            </a:br>
            <a:r>
              <a:rPr lang="en-GB" sz="1600" dirty="0" smtClean="0"/>
              <a:t>[</a:t>
            </a:r>
            <a:r>
              <a:rPr lang="en-GB" sz="1600" dirty="0" err="1" smtClean="0"/>
              <a:t>Heroku</a:t>
            </a:r>
            <a:r>
              <a:rPr lang="en-GB" sz="1600" dirty="0" smtClean="0"/>
              <a:t> link]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071350" cy="3880772"/>
          </a:xfrm>
        </p:spPr>
        <p:txBody>
          <a:bodyPr/>
          <a:lstStyle/>
          <a:p>
            <a:r>
              <a:rPr lang="en-GB" dirty="0" err="1" smtClean="0"/>
              <a:t>RoadMap</a:t>
            </a:r>
            <a:endParaRPr lang="en-GB" dirty="0" smtClean="0"/>
          </a:p>
          <a:p>
            <a:pPr lvl="1"/>
            <a:r>
              <a:rPr lang="en-GB" dirty="0" smtClean="0"/>
              <a:t>Prototype by Q2 2019</a:t>
            </a:r>
          </a:p>
          <a:p>
            <a:pPr lvl="1"/>
            <a:r>
              <a:rPr lang="en-GB" dirty="0" smtClean="0"/>
              <a:t>Market Survey</a:t>
            </a:r>
          </a:p>
          <a:p>
            <a:endParaRPr lang="en-GB" dirty="0" smtClean="0"/>
          </a:p>
          <a:p>
            <a:r>
              <a:rPr lang="en-GB" dirty="0" smtClean="0"/>
              <a:t>Platform and open source technologies</a:t>
            </a:r>
          </a:p>
          <a:p>
            <a:pPr lvl="1"/>
            <a:r>
              <a:rPr lang="en-GB" dirty="0" smtClean="0"/>
              <a:t>ASP.NET Core</a:t>
            </a:r>
          </a:p>
          <a:p>
            <a:pPr lvl="1"/>
            <a:r>
              <a:rPr lang="en-GB" dirty="0" smtClean="0"/>
              <a:t>Platform deployed and calculations initiated using Docker and Kubernetes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1" y="5069912"/>
            <a:ext cx="757084" cy="723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27" y="5207364"/>
            <a:ext cx="1476111" cy="4490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30" y="5069912"/>
            <a:ext cx="802711" cy="806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377" y="5069912"/>
            <a:ext cx="818107" cy="806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945" y="5168234"/>
            <a:ext cx="1358390" cy="416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294" y="5069912"/>
            <a:ext cx="955930" cy="8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Clients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159840" cy="3880772"/>
          </a:xfrm>
        </p:spPr>
        <p:txBody>
          <a:bodyPr/>
          <a:lstStyle/>
          <a:p>
            <a:r>
              <a:rPr lang="en-GB" dirty="0" smtClean="0"/>
              <a:t>Smaller banks </a:t>
            </a:r>
            <a:r>
              <a:rPr lang="en-GB" dirty="0" smtClean="0"/>
              <a:t>and financial </a:t>
            </a:r>
            <a:r>
              <a:rPr lang="en-GB" dirty="0" smtClean="0"/>
              <a:t>institutions in the Nordics (e.g. </a:t>
            </a:r>
            <a:r>
              <a:rPr lang="en-GB" dirty="0" err="1" smtClean="0"/>
              <a:t>Sparebanker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SME’s </a:t>
            </a:r>
            <a:r>
              <a:rPr lang="en-GB" dirty="0" smtClean="0"/>
              <a:t>using derivative transactions</a:t>
            </a:r>
            <a:endParaRPr lang="en-GB" dirty="0" smtClean="0"/>
          </a:p>
          <a:p>
            <a:r>
              <a:rPr lang="en-GB" dirty="0" smtClean="0"/>
              <a:t>DNB</a:t>
            </a:r>
          </a:p>
          <a:p>
            <a:pPr lvl="1"/>
            <a:r>
              <a:rPr lang="en-GB" dirty="0" smtClean="0"/>
              <a:t>Risk Advisory (XVA solution)</a:t>
            </a:r>
          </a:p>
          <a:p>
            <a:pPr lvl="1"/>
            <a:r>
              <a:rPr lang="en-GB" dirty="0" smtClean="0"/>
              <a:t>Support functions in need of third party references for e.g. validation /IPV /Audit /Accounting purposes</a:t>
            </a:r>
            <a:endParaRPr lang="en-GB" dirty="0" smtClean="0"/>
          </a:p>
          <a:p>
            <a:r>
              <a:rPr lang="en-GB" dirty="0" smtClean="0"/>
              <a:t>Consulting </a:t>
            </a:r>
            <a:r>
              <a:rPr lang="en-GB" dirty="0" smtClean="0"/>
              <a:t>firms offering Risk Advisory </a:t>
            </a:r>
            <a:r>
              <a:rPr lang="en-GB" dirty="0" smtClean="0"/>
              <a:t>Services (EY</a:t>
            </a:r>
            <a:r>
              <a:rPr lang="en-GB" dirty="0" smtClean="0"/>
              <a:t>, </a:t>
            </a:r>
            <a:r>
              <a:rPr lang="en-GB" dirty="0" smtClean="0"/>
              <a:t>PWC, Deloitte)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14945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1538</TotalTime>
  <Words>263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RiskWeb </vt:lpstr>
      <vt:lpstr>RiskWeb - Business idea</vt:lpstr>
      <vt:lpstr>PowerPoint Presentation</vt:lpstr>
      <vt:lpstr>Open Source Risk Engine [opensourcerisk.org]</vt:lpstr>
      <vt:lpstr>Open Source Risk Engine (Demo) [opensourcerisk.org]</vt:lpstr>
      <vt:lpstr>RiskWeb (Demo) [Heroku link]</vt:lpstr>
      <vt:lpstr>Potential Clients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Radomski</dc:creator>
  <cp:lastModifiedBy>Mikael Radomski</cp:lastModifiedBy>
  <cp:revision>21</cp:revision>
  <dcterms:created xsi:type="dcterms:W3CDTF">2019-01-13T17:00:46Z</dcterms:created>
  <dcterms:modified xsi:type="dcterms:W3CDTF">2019-01-14T21:07:11Z</dcterms:modified>
</cp:coreProperties>
</file>