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Ultra-Bold" charset="1" panose="00000900000000000000"/>
      <p:regular r:id="rId13"/>
    </p:embeddedFont>
    <p:embeddedFont>
      <p:font typeface="Poppins" charset="1" panose="00000500000000000000"/>
      <p:regular r:id="rId14"/>
    </p:embeddedFont>
    <p:embeddedFont>
      <p:font typeface="Anton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Medium" charset="1" panose="00000600000000000000"/>
      <p:regular r:id="rId17"/>
    </p:embeddedFont>
    <p:embeddedFont>
      <p:font typeface="Heebo Ultra-Bold" charset="1" panose="00000900000000000000"/>
      <p:regular r:id="rId18"/>
    </p:embeddedFont>
    <p:embeddedFont>
      <p:font typeface="Heebo" charset="1" panose="00000500000000000000"/>
      <p:regular r:id="rId19"/>
    </p:embeddedFont>
    <p:embeddedFont>
      <p:font typeface="Open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38432">
            <a:off x="12804965" y="5787717"/>
            <a:ext cx="6719275" cy="6257325"/>
          </a:xfrm>
          <a:custGeom>
            <a:avLst/>
            <a:gdLst/>
            <a:ahLst/>
            <a:cxnLst/>
            <a:rect r="r" b="b" t="t" l="l"/>
            <a:pathLst>
              <a:path h="6257325" w="6719275">
                <a:moveTo>
                  <a:pt x="0" y="0"/>
                </a:moveTo>
                <a:lnTo>
                  <a:pt x="6719275" y="0"/>
                </a:lnTo>
                <a:lnTo>
                  <a:pt x="6719275" y="6257325"/>
                </a:lnTo>
                <a:lnTo>
                  <a:pt x="0" y="6257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0757" y="1363741"/>
            <a:ext cx="11885415" cy="3592160"/>
            <a:chOff x="0" y="0"/>
            <a:chExt cx="15847220" cy="478954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030629"/>
              <a:ext cx="15847220" cy="376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87"/>
                </a:lnSpc>
              </a:pPr>
              <a:r>
                <a:rPr lang="en-US" sz="9072" b="true">
                  <a:solidFill>
                    <a:srgbClr val="6C875C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Applicazione web Black Jack - Java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2074364" cy="544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228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CAPOLAVORO 2025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90757" y="8572388"/>
            <a:ext cx="9207434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Sebastian Mastrelli - 5E INFO - Torricelli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547" y="3214547"/>
            <a:ext cx="12984182" cy="6305208"/>
          </a:xfrm>
          <a:custGeom>
            <a:avLst/>
            <a:gdLst/>
            <a:ahLst/>
            <a:cxnLst/>
            <a:rect r="r" b="b" t="t" l="l"/>
            <a:pathLst>
              <a:path h="6305208" w="12984182">
                <a:moveTo>
                  <a:pt x="0" y="0"/>
                </a:moveTo>
                <a:lnTo>
                  <a:pt x="12984182" y="0"/>
                </a:lnTo>
                <a:lnTo>
                  <a:pt x="12984182" y="6305208"/>
                </a:lnTo>
                <a:lnTo>
                  <a:pt x="0" y="6305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21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24097" y="-2348185"/>
            <a:ext cx="20832623" cy="3086100"/>
            <a:chOff x="0" y="0"/>
            <a:chExt cx="548678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86781" cy="812800"/>
            </a:xfrm>
            <a:custGeom>
              <a:avLst/>
              <a:gdLst/>
              <a:ahLst/>
              <a:cxnLst/>
              <a:rect r="r" b="b" t="t" l="l"/>
              <a:pathLst>
                <a:path h="812800" w="5486781">
                  <a:moveTo>
                    <a:pt x="0" y="0"/>
                  </a:moveTo>
                  <a:lnTo>
                    <a:pt x="5486781" y="0"/>
                  </a:lnTo>
                  <a:lnTo>
                    <a:pt x="548678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68A5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5486781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87547" y="1206645"/>
            <a:ext cx="14213484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 b="true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Homepage e funzionalità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17992" y="4181492"/>
            <a:ext cx="4526684" cy="96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1941" indent="-330970" lvl="1">
              <a:lnSpc>
                <a:spcPts val="36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65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Login account salvato nel DB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17992" y="6425916"/>
            <a:ext cx="4289012" cy="1434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64522" indent="-332261" lvl="1">
              <a:lnSpc>
                <a:spcPts val="36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77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Creazione account nuovo nel DB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2285" y="-1725313"/>
            <a:ext cx="18550285" cy="12366857"/>
          </a:xfrm>
          <a:custGeom>
            <a:avLst/>
            <a:gdLst/>
            <a:ahLst/>
            <a:cxnLst/>
            <a:rect r="r" b="b" t="t" l="l"/>
            <a:pathLst>
              <a:path h="12366857" w="18550285">
                <a:moveTo>
                  <a:pt x="0" y="0"/>
                </a:moveTo>
                <a:lnTo>
                  <a:pt x="18550285" y="0"/>
                </a:lnTo>
                <a:lnTo>
                  <a:pt x="18550285" y="12366856"/>
                </a:lnTo>
                <a:lnTo>
                  <a:pt x="0" y="12366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9306" y="3194858"/>
            <a:ext cx="10541512" cy="5454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OBI</a:t>
            </a: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ETTIVO: OTTENERE UN PUNTEGGIO PIÙ VICINO POSSIBILE A 21, SENZA SUPERARLO.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OGNI GIOCATORE RICEVE 2 CARTE INIZIALI.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FIGURE VALGONO 10, L’ASSO VALE 1 O 11 (A SCELTA).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GIOCATORE PUÒ "CHIEDERE CARTA" (HIT) O "STARE" (STAND).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IL BANCO (BOT) SEGUE REGOLE FISSE: PESCA FINO AD ALMENO 17 PUNTI.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VINCE CHI HA: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21 ESATTO (BLACKJACK)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 PUNTEGGIO PIÙ ALTO DEL BANCO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OPPURE IL BANCO SBALLA (SUPERA 21).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81936"/>
            <a:ext cx="15716965" cy="125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83"/>
              </a:lnSpc>
              <a:spcBef>
                <a:spcPct val="0"/>
              </a:spcBef>
            </a:pPr>
            <a:r>
              <a:rPr lang="en-US" sz="7417" spc="70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Panoramica Generale - Black Jack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1448" y="2177258"/>
            <a:ext cx="6452342" cy="5932485"/>
          </a:xfrm>
          <a:custGeom>
            <a:avLst/>
            <a:gdLst/>
            <a:ahLst/>
            <a:cxnLst/>
            <a:rect r="r" b="b" t="t" l="l"/>
            <a:pathLst>
              <a:path h="5932485" w="6452342">
                <a:moveTo>
                  <a:pt x="0" y="0"/>
                </a:moveTo>
                <a:lnTo>
                  <a:pt x="6452342" y="0"/>
                </a:lnTo>
                <a:lnTo>
                  <a:pt x="6452342" y="5932484"/>
                </a:lnTo>
                <a:lnTo>
                  <a:pt x="0" y="5932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1448" y="8109742"/>
            <a:ext cx="6452342" cy="919963"/>
          </a:xfrm>
          <a:custGeom>
            <a:avLst/>
            <a:gdLst/>
            <a:ahLst/>
            <a:cxnLst/>
            <a:rect r="r" b="b" t="t" l="l"/>
            <a:pathLst>
              <a:path h="919963" w="6452342">
                <a:moveTo>
                  <a:pt x="0" y="0"/>
                </a:moveTo>
                <a:lnTo>
                  <a:pt x="6452342" y="0"/>
                </a:lnTo>
                <a:lnTo>
                  <a:pt x="6452342" y="919963"/>
                </a:lnTo>
                <a:lnTo>
                  <a:pt x="0" y="9199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6958" y="3432666"/>
            <a:ext cx="4270581" cy="5597039"/>
          </a:xfrm>
          <a:custGeom>
            <a:avLst/>
            <a:gdLst/>
            <a:ahLst/>
            <a:cxnLst/>
            <a:rect r="r" b="b" t="t" l="l"/>
            <a:pathLst>
              <a:path h="5597039" w="4270581">
                <a:moveTo>
                  <a:pt x="0" y="0"/>
                </a:moveTo>
                <a:lnTo>
                  <a:pt x="4270581" y="0"/>
                </a:lnTo>
                <a:lnTo>
                  <a:pt x="4270581" y="5597039"/>
                </a:lnTo>
                <a:lnTo>
                  <a:pt x="0" y="55970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46" t="-6144" r="-354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69183" y="3437842"/>
            <a:ext cx="3667369" cy="5591863"/>
          </a:xfrm>
          <a:custGeom>
            <a:avLst/>
            <a:gdLst/>
            <a:ahLst/>
            <a:cxnLst/>
            <a:rect r="r" b="b" t="t" l="l"/>
            <a:pathLst>
              <a:path h="5591863" w="3667369">
                <a:moveTo>
                  <a:pt x="0" y="0"/>
                </a:moveTo>
                <a:lnTo>
                  <a:pt x="3667369" y="0"/>
                </a:lnTo>
                <a:lnTo>
                  <a:pt x="3667369" y="5591863"/>
                </a:lnTo>
                <a:lnTo>
                  <a:pt x="0" y="5591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26" t="0" r="-526" b="-1595"/>
            </a:stretch>
          </a:blipFill>
        </p:spPr>
      </p:sp>
      <p:grpSp>
        <p:nvGrpSpPr>
          <p:cNvPr name="Group 6" id="6"/>
          <p:cNvGrpSpPr/>
          <p:nvPr/>
        </p:nvGrpSpPr>
        <p:grpSpPr>
          <a:xfrm rot="1950163">
            <a:off x="-2252417" y="-149629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68A5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51448" y="-9066"/>
            <a:ext cx="15985103" cy="1551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34"/>
              </a:lnSpc>
              <a:spcBef>
                <a:spcPct val="0"/>
              </a:spcBef>
            </a:pPr>
            <a:r>
              <a:rPr lang="en-US" b="true" sz="8667" spc="82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FASI DELLA PARTITA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09820" y="1834827"/>
            <a:ext cx="7612561" cy="514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14555" indent="-307277" lvl="1">
              <a:lnSpc>
                <a:spcPts val="3985"/>
              </a:lnSpc>
              <a:spcBef>
                <a:spcPct val="0"/>
              </a:spcBef>
              <a:buFont typeface="Arial"/>
              <a:buChar char="•"/>
            </a:pPr>
            <a:r>
              <a:rPr lang="en-US" sz="2846" spc="27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SFIDA CONTRO IL BOT, ALGORITMO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6958" y="2607351"/>
            <a:ext cx="8327921" cy="444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0161" indent="-265081" lvl="1">
              <a:lnSpc>
                <a:spcPts val="3437"/>
              </a:lnSpc>
              <a:spcBef>
                <a:spcPct val="0"/>
              </a:spcBef>
              <a:buFont typeface="Arial"/>
              <a:buChar char="•"/>
            </a:pPr>
            <a:r>
              <a:rPr lang="en-US" sz="2455" spc="23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CARTE E PUNTEGGI VISIBILI IN TEMPO REALE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15770" y="9191625"/>
            <a:ext cx="292369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PULSANTI AZIONE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58564" y="9161145"/>
            <a:ext cx="3667369" cy="84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PUNTEGGIO PER IL BANCO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94157" y="9296405"/>
            <a:ext cx="2217420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2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BLACK JACK!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81017" y="1397956"/>
            <a:ext cx="8878283" cy="7362610"/>
            <a:chOff x="0" y="0"/>
            <a:chExt cx="1051564" cy="8720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564" cy="872044"/>
            </a:xfrm>
            <a:custGeom>
              <a:avLst/>
              <a:gdLst/>
              <a:ahLst/>
              <a:cxnLst/>
              <a:rect r="r" b="b" t="t" l="l"/>
              <a:pathLst>
                <a:path h="872044" w="1051564">
                  <a:moveTo>
                    <a:pt x="89154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712024"/>
                  </a:lnTo>
                  <a:lnTo>
                    <a:pt x="160020" y="872044"/>
                  </a:lnTo>
                  <a:lnTo>
                    <a:pt x="891544" y="872044"/>
                  </a:lnTo>
                  <a:lnTo>
                    <a:pt x="1051564" y="712024"/>
                  </a:lnTo>
                  <a:lnTo>
                    <a:pt x="1051564" y="160020"/>
                  </a:lnTo>
                  <a:lnTo>
                    <a:pt x="891544" y="0"/>
                  </a:lnTo>
                  <a:close/>
                </a:path>
              </a:pathLst>
            </a:custGeom>
            <a:solidFill>
              <a:srgbClr val="64E688">
                <a:alpha val="3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-3175"/>
              <a:ext cx="924564" cy="811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69475" y="2043831"/>
            <a:ext cx="573986" cy="573986"/>
          </a:xfrm>
          <a:custGeom>
            <a:avLst/>
            <a:gdLst/>
            <a:ahLst/>
            <a:cxnLst/>
            <a:rect r="r" b="b" t="t" l="l"/>
            <a:pathLst>
              <a:path h="573986" w="573986">
                <a:moveTo>
                  <a:pt x="0" y="0"/>
                </a:moveTo>
                <a:lnTo>
                  <a:pt x="573986" y="0"/>
                </a:lnTo>
                <a:lnTo>
                  <a:pt x="573986" y="573985"/>
                </a:lnTo>
                <a:lnTo>
                  <a:pt x="0" y="57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69475" y="4057327"/>
            <a:ext cx="702007" cy="702007"/>
          </a:xfrm>
          <a:custGeom>
            <a:avLst/>
            <a:gdLst/>
            <a:ahLst/>
            <a:cxnLst/>
            <a:rect r="r" b="b" t="t" l="l"/>
            <a:pathLst>
              <a:path h="702007" w="702007">
                <a:moveTo>
                  <a:pt x="0" y="0"/>
                </a:moveTo>
                <a:lnTo>
                  <a:pt x="702007" y="0"/>
                </a:lnTo>
                <a:lnTo>
                  <a:pt x="702007" y="702007"/>
                </a:lnTo>
                <a:lnTo>
                  <a:pt x="0" y="702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485175" y="6218862"/>
            <a:ext cx="870607" cy="533950"/>
          </a:xfrm>
          <a:custGeom>
            <a:avLst/>
            <a:gdLst/>
            <a:ahLst/>
            <a:cxnLst/>
            <a:rect r="r" b="b" t="t" l="l"/>
            <a:pathLst>
              <a:path h="533950" w="870607">
                <a:moveTo>
                  <a:pt x="0" y="0"/>
                </a:moveTo>
                <a:lnTo>
                  <a:pt x="870607" y="0"/>
                </a:lnTo>
                <a:lnTo>
                  <a:pt x="870607" y="533950"/>
                </a:lnTo>
                <a:lnTo>
                  <a:pt x="0" y="533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72994" y="3002491"/>
            <a:ext cx="798489" cy="670160"/>
          </a:xfrm>
          <a:custGeom>
            <a:avLst/>
            <a:gdLst/>
            <a:ahLst/>
            <a:cxnLst/>
            <a:rect r="r" b="b" t="t" l="l"/>
            <a:pathLst>
              <a:path h="670160" w="798489">
                <a:moveTo>
                  <a:pt x="0" y="0"/>
                </a:moveTo>
                <a:lnTo>
                  <a:pt x="798488" y="0"/>
                </a:lnTo>
                <a:lnTo>
                  <a:pt x="798488" y="670161"/>
                </a:lnTo>
                <a:lnTo>
                  <a:pt x="0" y="670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52885" y="5143500"/>
            <a:ext cx="607167" cy="607167"/>
          </a:xfrm>
          <a:custGeom>
            <a:avLst/>
            <a:gdLst/>
            <a:ahLst/>
            <a:cxnLst/>
            <a:rect r="r" b="b" t="t" l="l"/>
            <a:pathLst>
              <a:path h="607167" w="607167">
                <a:moveTo>
                  <a:pt x="0" y="0"/>
                </a:moveTo>
                <a:lnTo>
                  <a:pt x="607166" y="0"/>
                </a:lnTo>
                <a:lnTo>
                  <a:pt x="607166" y="607167"/>
                </a:lnTo>
                <a:lnTo>
                  <a:pt x="0" y="60716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89713" y="7116317"/>
            <a:ext cx="766069" cy="816546"/>
          </a:xfrm>
          <a:custGeom>
            <a:avLst/>
            <a:gdLst/>
            <a:ahLst/>
            <a:cxnLst/>
            <a:rect r="r" b="b" t="t" l="l"/>
            <a:pathLst>
              <a:path h="816546" w="766069">
                <a:moveTo>
                  <a:pt x="0" y="0"/>
                </a:moveTo>
                <a:lnTo>
                  <a:pt x="766069" y="0"/>
                </a:lnTo>
                <a:lnTo>
                  <a:pt x="766069" y="816546"/>
                </a:lnTo>
                <a:lnTo>
                  <a:pt x="0" y="8165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52935" y="2762410"/>
            <a:ext cx="6267230" cy="3723426"/>
            <a:chOff x="0" y="0"/>
            <a:chExt cx="8356307" cy="496456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8356307" cy="3124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7500" b="true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Architettura dell’app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513594"/>
              <a:ext cx="8356307" cy="1450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>
                  <a:solidFill>
                    <a:srgbClr val="64E688"/>
                  </a:solidFill>
                  <a:latin typeface="Poppins"/>
                  <a:ea typeface="Poppins"/>
                  <a:cs typeface="Poppins"/>
                  <a:sym typeface="Poppins"/>
                </a:rPr>
                <a:t>Tecnologie usate per lo sviluppo in locale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571586" y="2085079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Front-end: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JSP, Bootstrap, SweetAlert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71586" y="6240092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Gesti</a:t>
            </a: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one dipendenze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Maven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71586" y="3123832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</a:t>
            </a: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ack-end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Java EE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71586" y="4162585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atabase: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MySQL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71586" y="5201338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</a:t>
            </a:r>
            <a:r>
              <a:rPr lang="en-US" sz="24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ver: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Apache Tomcat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71586" y="7278845"/>
            <a:ext cx="78923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JDK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Versione 17 compatibile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86108" y="611372"/>
            <a:ext cx="2695333" cy="2985189"/>
          </a:xfrm>
          <a:custGeom>
            <a:avLst/>
            <a:gdLst/>
            <a:ahLst/>
            <a:cxnLst/>
            <a:rect r="r" b="b" t="t" l="l"/>
            <a:pathLst>
              <a:path h="2985189" w="2695333">
                <a:moveTo>
                  <a:pt x="0" y="0"/>
                </a:moveTo>
                <a:lnTo>
                  <a:pt x="2695333" y="0"/>
                </a:lnTo>
                <a:lnTo>
                  <a:pt x="2695333" y="2985189"/>
                </a:lnTo>
                <a:lnTo>
                  <a:pt x="0" y="29851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893310" y="5162550"/>
            <a:ext cx="180799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" id="4"/>
          <p:cNvSpPr/>
          <p:nvPr/>
        </p:nvSpPr>
        <p:spPr>
          <a:xfrm>
            <a:off x="11586777" y="5143500"/>
            <a:ext cx="180799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" id="5"/>
          <p:cNvGrpSpPr/>
          <p:nvPr/>
        </p:nvGrpSpPr>
        <p:grpSpPr>
          <a:xfrm rot="0">
            <a:off x="-609851" y="9419641"/>
            <a:ext cx="21271411" cy="3086100"/>
            <a:chOff x="0" y="0"/>
            <a:chExt cx="5602347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2347" cy="812800"/>
            </a:xfrm>
            <a:custGeom>
              <a:avLst/>
              <a:gdLst/>
              <a:ahLst/>
              <a:cxnLst/>
              <a:rect r="r" b="b" t="t" l="l"/>
              <a:pathLst>
                <a:path h="812800" w="5602347">
                  <a:moveTo>
                    <a:pt x="0" y="0"/>
                  </a:moveTo>
                  <a:lnTo>
                    <a:pt x="5602347" y="0"/>
                  </a:lnTo>
                  <a:lnTo>
                    <a:pt x="560234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68A5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5602347" cy="879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9428" y="1214550"/>
            <a:ext cx="13961803" cy="1778832"/>
            <a:chOff x="0" y="0"/>
            <a:chExt cx="18615737" cy="23717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8615737" cy="1314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39"/>
                </a:lnSpc>
              </a:pPr>
              <a:r>
                <a:rPr lang="en-US" sz="6199" b="true">
                  <a:solidFill>
                    <a:srgbClr val="FFFFFF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rPr>
                <a:t>Struttura Logica dell’applicazione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55826"/>
              <a:ext cx="18615737" cy="61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64E688"/>
                  </a:solidFill>
                  <a:latin typeface="Poppins"/>
                  <a:ea typeface="Poppins"/>
                  <a:cs typeface="Poppins"/>
                  <a:sym typeface="Poppins"/>
                </a:rPr>
                <a:t>Differenti classi Java rappresentanti le parti logiche del gioco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604317" y="4993927"/>
            <a:ext cx="4177124" cy="2901714"/>
            <a:chOff x="0" y="0"/>
            <a:chExt cx="5569498" cy="386895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0523"/>
              <a:ext cx="5569498" cy="11139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10"/>
                </a:lnSpc>
              </a:pPr>
              <a:r>
                <a:rPr lang="en-US" sz="2364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Modelli + DAO (Data Access Object)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43660"/>
              <a:ext cx="5569498" cy="242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4"/>
                </a:lnSpc>
              </a:pPr>
              <a:r>
                <a:rPr lang="en-US" sz="20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 Modelli sono le classi rappresentanti le TABELLE.</a:t>
              </a:r>
            </a:p>
            <a:p>
              <a:pPr algn="l">
                <a:lnSpc>
                  <a:spcPts val="2884"/>
                </a:lnSpc>
              </a:pPr>
              <a:r>
                <a:rPr lang="en-US" sz="20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 DAO sono le classi che consentono la connessione al DB.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10773" y="4993927"/>
            <a:ext cx="4466453" cy="2202079"/>
            <a:chOff x="0" y="0"/>
            <a:chExt cx="5955271" cy="293610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85725"/>
              <a:ext cx="5955271" cy="601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2571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Business Component (BC)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90508"/>
              <a:ext cx="5955271" cy="19455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2"/>
                </a:lnSpc>
              </a:pPr>
              <a:r>
                <a:rPr lang="en-US" sz="210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Servono per gestire la logica della partita, e i metodi richiamano le classi DAO (oggetti per l’accesso al DB).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9428" y="4993927"/>
            <a:ext cx="3994333" cy="2624946"/>
            <a:chOff x="0" y="0"/>
            <a:chExt cx="5325777" cy="3499928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66675"/>
              <a:ext cx="5325777" cy="5909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  <a:r>
                <a:rPr lang="en-US" sz="2613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Session Bean e Servlet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086802"/>
              <a:ext cx="5325777" cy="24131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5"/>
                </a:lnSpc>
              </a:pPr>
              <a:r>
                <a:rPr lang="en-US" sz="20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PartitaSessionBean - Classe usata per mantenere lo stato della partita corrente.</a:t>
              </a:r>
            </a:p>
            <a:p>
              <a:pPr algn="l">
                <a:lnSpc>
                  <a:spcPts val="2885"/>
                </a:lnSpc>
              </a:pPr>
              <a:r>
                <a:rPr lang="en-US" sz="206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Il servlet gestiscono le richieste HTTP/AJAX.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707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56519" y="1028700"/>
            <a:ext cx="12566219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9"/>
              </a:lnSpc>
            </a:pPr>
            <a:r>
              <a:rPr lang="en-US" sz="6200" b="true">
                <a:solidFill>
                  <a:srgbClr val="FFFFFF"/>
                </a:solidFill>
                <a:latin typeface="Heebo Ultra-Bold"/>
                <a:ea typeface="Heebo Ultra-Bold"/>
                <a:cs typeface="Heebo Ultra-Bold"/>
                <a:sym typeface="Heebo Ultra-Bold"/>
              </a:rPr>
              <a:t>SVILUPPI FUTURI e Conclusione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0614" y="2508843"/>
            <a:ext cx="11944558" cy="2634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7106" indent="-513553" lvl="1">
              <a:lnSpc>
                <a:spcPts val="7135"/>
              </a:lnSpc>
              <a:buFont typeface="Arial"/>
              <a:buChar char="•"/>
            </a:pPr>
            <a:r>
              <a:rPr lang="en-US" sz="4757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Migliorie grafiche</a:t>
            </a:r>
          </a:p>
          <a:p>
            <a:pPr algn="l" marL="1027107" indent="-513553" lvl="1">
              <a:lnSpc>
                <a:spcPts val="7135"/>
              </a:lnSpc>
              <a:buFont typeface="Arial"/>
              <a:buChar char="•"/>
            </a:pPr>
            <a:r>
              <a:rPr lang="en-US" sz="4757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Gestione account approfondita</a:t>
            </a:r>
          </a:p>
          <a:p>
            <a:pPr algn="l" marL="1027106" indent="-513553" lvl="1">
              <a:lnSpc>
                <a:spcPts val="7135"/>
              </a:lnSpc>
              <a:buFont typeface="Arial"/>
              <a:buChar char="•"/>
            </a:pPr>
            <a:r>
              <a:rPr lang="en-US" sz="4757">
                <a:solidFill>
                  <a:srgbClr val="FFFFFF"/>
                </a:solidFill>
                <a:latin typeface="Heebo"/>
                <a:ea typeface="Heebo"/>
                <a:cs typeface="Heebo"/>
                <a:sym typeface="Heebo"/>
              </a:rPr>
              <a:t>Ripresa delle partite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16728" y="7417310"/>
            <a:ext cx="14454544" cy="144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8"/>
              </a:lnSpc>
              <a:spcBef>
                <a:spcPct val="0"/>
              </a:spcBef>
            </a:pPr>
            <a:r>
              <a:rPr lang="en-US" sz="8020" spc="761">
                <a:solidFill>
                  <a:srgbClr val="268A58"/>
                </a:solidFill>
                <a:latin typeface="Poppins"/>
                <a:ea typeface="Poppins"/>
                <a:cs typeface="Poppins"/>
                <a:sym typeface="Poppins"/>
              </a:rPr>
              <a:t>GRAZIE PER L’ATTENZIONE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4102" y="9569481"/>
            <a:ext cx="17057840" cy="470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5"/>
              </a:lnSpc>
              <a:spcBef>
                <a:spcPct val="0"/>
              </a:spcBef>
            </a:pPr>
            <a:r>
              <a:rPr lang="en-US" sz="2832" spc="2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SEBASTIAN MASTRELLI 5E INFO</a:t>
            </a:r>
          </a:p>
        </p:txBody>
      </p:sp>
    </p:spTree>
  </p:cSld>
  <p:clrMapOvr>
    <a:masterClrMapping/>
  </p:clrMapOvr>
  <p:transition spd="slow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DAGqaR-kBq4</dc:identifier>
  <dcterms:modified xsi:type="dcterms:W3CDTF">2011-08-01T06:04:30Z</dcterms:modified>
  <cp:revision>1</cp:revision>
  <dc:title>Sebastian Mastrelli - 5E INFO - Torricelli</dc:title>
</cp:coreProperties>
</file>