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Arial Black" panose="020B0A04020102020204" pitchFamily="34" charset="0"/>
      <p:bold r:id="rId36"/>
    </p:embeddedFont>
    <p:embeddedFont>
      <p:font typeface="Century Gothic" panose="020B0502020202020204" pitchFamily="34" charset="0"/>
      <p:regular r:id="rId37"/>
      <p:bold r:id="rId38"/>
      <p:italic r:id="rId39"/>
      <p:boldItalic r:id="rId40"/>
    </p:embeddedFont>
    <p:embeddedFont>
      <p:font typeface="Eras Bold ITC" panose="020B0907030504020204" pitchFamily="3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spcBef>
                <a:spcPts val="0"/>
              </a:spcBef>
              <a:spcAft>
                <a:spcPts val="0"/>
              </a:spcAft>
              <a:buSzPts val="1100"/>
              <a:buFont typeface="Arial"/>
              <a:buChar char="●"/>
              <a:defRPr sz="1100" b="0" i="0" u="none" strike="noStrike" cap="none"/>
            </a:lvl1pPr>
            <a:lvl2pPr marL="914400" marR="0" lvl="1" indent="-298450" algn="l" rtl="0">
              <a:spcBef>
                <a:spcPts val="0"/>
              </a:spcBef>
              <a:spcAft>
                <a:spcPts val="0"/>
              </a:spcAft>
              <a:buSzPts val="1100"/>
              <a:buFont typeface="Arial"/>
              <a:buChar char="○"/>
              <a:defRPr sz="1100" b="0" i="0" u="none" strike="noStrike" cap="none"/>
            </a:lvl2pPr>
            <a:lvl3pPr marL="1371600" marR="0" lvl="2" indent="-298450" algn="l" rtl="0">
              <a:spcBef>
                <a:spcPts val="0"/>
              </a:spcBef>
              <a:spcAft>
                <a:spcPts val="0"/>
              </a:spcAft>
              <a:buSzPts val="1100"/>
              <a:buFont typeface="Arial"/>
              <a:buChar char="■"/>
              <a:defRPr sz="1100" b="0" i="0" u="none" strike="noStrike" cap="none"/>
            </a:lvl3pPr>
            <a:lvl4pPr marL="1828800" marR="0" lvl="3" indent="-298450" algn="l" rtl="0">
              <a:spcBef>
                <a:spcPts val="0"/>
              </a:spcBef>
              <a:spcAft>
                <a:spcPts val="0"/>
              </a:spcAft>
              <a:buSzPts val="1100"/>
              <a:buFont typeface="Arial"/>
              <a:buChar char="●"/>
              <a:defRPr sz="1100" b="0" i="0" u="none" strike="noStrike" cap="none"/>
            </a:lvl4pPr>
            <a:lvl5pPr marL="2286000" marR="0" lvl="4" indent="-298450" algn="l" rtl="0">
              <a:spcBef>
                <a:spcPts val="0"/>
              </a:spcBef>
              <a:spcAft>
                <a:spcPts val="0"/>
              </a:spcAft>
              <a:buSzPts val="1100"/>
              <a:buFont typeface="Arial"/>
              <a:buChar char="○"/>
              <a:defRPr sz="1100" b="0" i="0" u="none" strike="noStrike" cap="none"/>
            </a:lvl5pPr>
            <a:lvl6pPr marL="2743200" marR="0" lvl="5" indent="-298450" algn="l" rtl="0">
              <a:spcBef>
                <a:spcPts val="0"/>
              </a:spcBef>
              <a:spcAft>
                <a:spcPts val="0"/>
              </a:spcAft>
              <a:buSzPts val="1100"/>
              <a:buFont typeface="Arial"/>
              <a:buChar char="■"/>
              <a:defRPr sz="1100" b="0" i="0" u="none" strike="noStrike" cap="none"/>
            </a:lvl6pPr>
            <a:lvl7pPr marL="3200400" marR="0" lvl="6" indent="-298450" algn="l" rtl="0">
              <a:spcBef>
                <a:spcPts val="0"/>
              </a:spcBef>
              <a:spcAft>
                <a:spcPts val="0"/>
              </a:spcAft>
              <a:buSzPts val="1100"/>
              <a:buFont typeface="Arial"/>
              <a:buChar char="●"/>
              <a:defRPr sz="1100" b="0" i="0" u="none" strike="noStrike" cap="none"/>
            </a:lvl7pPr>
            <a:lvl8pPr marL="3657600" marR="0" lvl="7" indent="-298450" algn="l" rtl="0">
              <a:spcBef>
                <a:spcPts val="0"/>
              </a:spcBef>
              <a:spcAft>
                <a:spcPts val="0"/>
              </a:spcAft>
              <a:buSzPts val="1100"/>
              <a:buFont typeface="Arial"/>
              <a:buChar char="○"/>
              <a:defRPr sz="1100" b="0" i="0" u="none" strike="noStrike" cap="none"/>
            </a:lvl8pPr>
            <a:lvl9pPr marL="4114800" marR="0" lvl="8" indent="-298450" algn="l" rtl="0">
              <a:spcBef>
                <a:spcPts val="0"/>
              </a:spcBef>
              <a:spcAft>
                <a:spcPts val="0"/>
              </a:spcAft>
              <a:buSzPts val="1100"/>
              <a:buFont typeface="Arial"/>
              <a:buChar char="■"/>
              <a:defRPr sz="1100" b="0" i="0" u="none" strike="noStrike" cap="none"/>
            </a:lvl9pPr>
          </a:lstStyle>
          <a:p>
            <a:endParaRPr/>
          </a:p>
        </p:txBody>
      </p:sp>
    </p:spTree>
    <p:extLst>
      <p:ext uri="{BB962C8B-B14F-4D97-AF65-F5344CB8AC3E}">
        <p14:creationId xmlns:p14="http://schemas.microsoft.com/office/powerpoint/2010/main" val="16309782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128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9" name="Shape 19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800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5" name="Shape 20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5609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12" name="Shape 2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1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Shape 2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0" name="Shape 2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8947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472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7040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3" name="Shape 2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6878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4087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266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65" name="Shape 26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6943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8" name="Shape 14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29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1" name="Shape 27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3238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78" name="Shape 27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372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85" name="Shape 28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462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93" name="Shape 29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807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0" name="Shape 30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1284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08" name="Shape 30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75509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Shape 31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15" name="Shape 31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4793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322" name="Shape 322"/>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947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4021044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5" name="Shape 33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2750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54" name="Shape 154"/>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121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1" name="Shape 341"/>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333511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7" name="Shape 347"/>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263648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3" name="Shape 353"/>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8582325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9" name="Shape 35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SzPts val="1100"/>
              <a:buFont typeface="Arial"/>
              <a:buNone/>
            </a:pPr>
            <a:endParaRPr sz="1100" b="0" i="0" u="none" strike="noStrike" cap="none"/>
          </a:p>
        </p:txBody>
      </p:sp>
    </p:spTree>
    <p:extLst>
      <p:ext uri="{BB962C8B-B14F-4D97-AF65-F5344CB8AC3E}">
        <p14:creationId xmlns:p14="http://schemas.microsoft.com/office/powerpoint/2010/main" val="3847283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0" name="Shape 160"/>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96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66" name="Shape 16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49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7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79" name="Shape 17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42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86" name="Shape 186"/>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92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3" name="Shape 19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4622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pic>
        <p:nvPicPr>
          <p:cNvPr id="13" name="Shape 13"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Shape 14"/>
          <p:cNvSpPr txBox="1">
            <a:spLocks noGrp="1"/>
          </p:cNvSpPr>
          <p:nvPr>
            <p:ph type="ctrTitle"/>
          </p:nvPr>
        </p:nvSpPr>
        <p:spPr>
          <a:xfrm>
            <a:off x="1371600" y="1803405"/>
            <a:ext cx="9448800" cy="1825096"/>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6000"/>
              <a:buFont typeface="Century Gothic"/>
              <a:buNone/>
              <a:defRPr sz="6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Shape 15"/>
          <p:cNvSpPr txBox="1">
            <a:spLocks noGrp="1"/>
          </p:cNvSpPr>
          <p:nvPr>
            <p:ph type="subTitle" idx="1"/>
          </p:nvPr>
        </p:nvSpPr>
        <p:spPr>
          <a:xfrm>
            <a:off x="1371600" y="3632201"/>
            <a:ext cx="9448800" cy="685800"/>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2pPr>
            <a:lvl3pPr marR="0" lvl="2" algn="ctr"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3pPr>
            <a:lvl4pPr marR="0" lvl="3"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ctr"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6" name="Shape 16"/>
          <p:cNvSpPr txBox="1">
            <a:spLocks noGrp="1"/>
          </p:cNvSpPr>
          <p:nvPr>
            <p:ph type="dt" idx="10"/>
          </p:nvPr>
        </p:nvSpPr>
        <p:spPr>
          <a:xfrm>
            <a:off x="7909561" y="4314328"/>
            <a:ext cx="2910840" cy="374642"/>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7" name="Shape 17"/>
          <p:cNvSpPr txBox="1">
            <a:spLocks noGrp="1"/>
          </p:cNvSpPr>
          <p:nvPr>
            <p:ph type="ftr" idx="11"/>
          </p:nvPr>
        </p:nvSpPr>
        <p:spPr>
          <a:xfrm>
            <a:off x="1371600" y="4323845"/>
            <a:ext cx="64008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8" name="Shape 18"/>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685777" y="4697360"/>
            <a:ext cx="10822034" cy="819355"/>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3" name="Shape 73"/>
          <p:cNvSpPr>
            <a:spLocks noGrp="1"/>
          </p:cNvSpPr>
          <p:nvPr>
            <p:ph type="pic" idx="2"/>
          </p:nvPr>
        </p:nvSpPr>
        <p:spPr>
          <a:xfrm>
            <a:off x="681727" y="941439"/>
            <a:ext cx="10821840" cy="3478161"/>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Shape 74"/>
          <p:cNvSpPr txBox="1">
            <a:spLocks noGrp="1"/>
          </p:cNvSpPr>
          <p:nvPr>
            <p:ph type="body" idx="1"/>
          </p:nvPr>
        </p:nvSpPr>
        <p:spPr>
          <a:xfrm>
            <a:off x="685800" y="5516715"/>
            <a:ext cx="10820400" cy="701969"/>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75" name="Shape 75"/>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6" name="Shape 76"/>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7" name="Shape 7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Shape 78"/>
        <p:cNvGrpSpPr/>
        <p:nvPr/>
      </p:nvGrpSpPr>
      <p:grpSpPr>
        <a:xfrm>
          <a:off x="0" y="0"/>
          <a:ext cx="0" cy="0"/>
          <a:chOff x="0" y="0"/>
          <a:chExt cx="0" cy="0"/>
        </a:xfrm>
      </p:grpSpPr>
      <p:pic>
        <p:nvPicPr>
          <p:cNvPr id="79" name="Shape 79"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Shape 80"/>
          <p:cNvSpPr txBox="1">
            <a:spLocks noGrp="1"/>
          </p:cNvSpPr>
          <p:nvPr>
            <p:ph type="title"/>
          </p:nvPr>
        </p:nvSpPr>
        <p:spPr>
          <a:xfrm>
            <a:off x="685800" y="753532"/>
            <a:ext cx="10820400" cy="2802467"/>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Shape 81"/>
          <p:cNvSpPr txBox="1">
            <a:spLocks noGrp="1"/>
          </p:cNvSpPr>
          <p:nvPr>
            <p:ph type="body" idx="1"/>
          </p:nvPr>
        </p:nvSpPr>
        <p:spPr>
          <a:xfrm>
            <a:off x="1024467" y="3649133"/>
            <a:ext cx="10130516" cy="999067"/>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82" name="Shape 82"/>
          <p:cNvSpPr txBox="1">
            <a:spLocks noGrp="1"/>
          </p:cNvSpPr>
          <p:nvPr>
            <p:ph type="dt" idx="10"/>
          </p:nvPr>
        </p:nvSpPr>
        <p:spPr>
          <a:xfrm>
            <a:off x="7814452" y="38100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3" name="Shape 83"/>
          <p:cNvSpPr txBox="1">
            <a:spLocks noGrp="1"/>
          </p:cNvSpPr>
          <p:nvPr>
            <p:ph type="ftr" idx="11"/>
          </p:nvPr>
        </p:nvSpPr>
        <p:spPr>
          <a:xfrm>
            <a:off x="685800" y="379941"/>
            <a:ext cx="699149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84" name="Shape 84"/>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Quote with Caption">
    <p:spTree>
      <p:nvGrpSpPr>
        <p:cNvPr id="1" name="Shape 85"/>
        <p:cNvGrpSpPr/>
        <p:nvPr/>
      </p:nvGrpSpPr>
      <p:grpSpPr>
        <a:xfrm>
          <a:off x="0" y="0"/>
          <a:ext cx="0" cy="0"/>
          <a:chOff x="0" y="0"/>
          <a:chExt cx="0" cy="0"/>
        </a:xfrm>
      </p:grpSpPr>
      <p:pic>
        <p:nvPicPr>
          <p:cNvPr id="86" name="Shape 8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Shape 87"/>
          <p:cNvSpPr txBox="1">
            <a:spLocks noGrp="1"/>
          </p:cNvSpPr>
          <p:nvPr>
            <p:ph type="title"/>
          </p:nvPr>
        </p:nvSpPr>
        <p:spPr>
          <a:xfrm>
            <a:off x="1024467" y="753533"/>
            <a:ext cx="10151533" cy="2604495"/>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Shape 88"/>
          <p:cNvSpPr txBox="1">
            <a:spLocks noGrp="1"/>
          </p:cNvSpPr>
          <p:nvPr>
            <p:ph type="body" idx="1"/>
          </p:nvPr>
        </p:nvSpPr>
        <p:spPr>
          <a:xfrm>
            <a:off x="1303865" y="3365556"/>
            <a:ext cx="9592736" cy="444443"/>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89" name="Shape 89"/>
          <p:cNvSpPr txBox="1">
            <a:spLocks noGrp="1"/>
          </p:cNvSpPr>
          <p:nvPr>
            <p:ph type="body" idx="2"/>
          </p:nvPr>
        </p:nvSpPr>
        <p:spPr>
          <a:xfrm>
            <a:off x="1024467" y="3959862"/>
            <a:ext cx="10151533" cy="67987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90" name="Shape 90"/>
          <p:cNvSpPr txBox="1">
            <a:spLocks noGrp="1"/>
          </p:cNvSpPr>
          <p:nvPr>
            <p:ph type="dt" idx="10"/>
          </p:nvPr>
        </p:nvSpPr>
        <p:spPr>
          <a:xfrm>
            <a:off x="7814452" y="38100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1" name="Shape 91"/>
          <p:cNvSpPr txBox="1">
            <a:spLocks noGrp="1"/>
          </p:cNvSpPr>
          <p:nvPr>
            <p:ph type="ftr" idx="11"/>
          </p:nvPr>
        </p:nvSpPr>
        <p:spPr>
          <a:xfrm>
            <a:off x="685800" y="379941"/>
            <a:ext cx="699149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92" name="Shape 9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
        <p:nvSpPr>
          <p:cNvPr id="93" name="Shape 93"/>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a:p>
        </p:txBody>
      </p:sp>
      <p:sp>
        <p:nvSpPr>
          <p:cNvPr id="94" name="Shape 94"/>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Name Card">
    <p:spTree>
      <p:nvGrpSpPr>
        <p:cNvPr id="1" name="Shape 95"/>
        <p:cNvGrpSpPr/>
        <p:nvPr/>
      </p:nvGrpSpPr>
      <p:grpSpPr>
        <a:xfrm>
          <a:off x="0" y="0"/>
          <a:ext cx="0" cy="0"/>
          <a:chOff x="0" y="0"/>
          <a:chExt cx="0" cy="0"/>
        </a:xfrm>
      </p:grpSpPr>
      <p:pic>
        <p:nvPicPr>
          <p:cNvPr id="96" name="Shape 9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Shape 97"/>
          <p:cNvSpPr txBox="1">
            <a:spLocks noGrp="1"/>
          </p:cNvSpPr>
          <p:nvPr>
            <p:ph type="title"/>
          </p:nvPr>
        </p:nvSpPr>
        <p:spPr>
          <a:xfrm>
            <a:off x="1024495" y="1124701"/>
            <a:ext cx="10146186" cy="2511835"/>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Shape 98"/>
          <p:cNvSpPr txBox="1">
            <a:spLocks noGrp="1"/>
          </p:cNvSpPr>
          <p:nvPr>
            <p:ph type="body" idx="1"/>
          </p:nvPr>
        </p:nvSpPr>
        <p:spPr>
          <a:xfrm>
            <a:off x="1024467" y="3648315"/>
            <a:ext cx="10144654" cy="99988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99" name="Shape 99"/>
          <p:cNvSpPr txBox="1">
            <a:spLocks noGrp="1"/>
          </p:cNvSpPr>
          <p:nvPr>
            <p:ph type="dt" idx="10"/>
          </p:nvPr>
        </p:nvSpPr>
        <p:spPr>
          <a:xfrm>
            <a:off x="7814452" y="378883"/>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0" name="Shape 100"/>
          <p:cNvSpPr txBox="1">
            <a:spLocks noGrp="1"/>
          </p:cNvSpPr>
          <p:nvPr>
            <p:ph type="ftr" idx="11"/>
          </p:nvPr>
        </p:nvSpPr>
        <p:spPr>
          <a:xfrm>
            <a:off x="685800" y="378883"/>
            <a:ext cx="699149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1" name="Shape 101"/>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 Column">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895600" y="761999"/>
            <a:ext cx="8610599" cy="1303867"/>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Shape 104"/>
          <p:cNvSpPr txBox="1">
            <a:spLocks noGrp="1"/>
          </p:cNvSpPr>
          <p:nvPr>
            <p:ph type="body" idx="1"/>
          </p:nvPr>
        </p:nvSpPr>
        <p:spPr>
          <a:xfrm>
            <a:off x="685800" y="2202080"/>
            <a:ext cx="3456432" cy="617320"/>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5" name="Shape 105"/>
          <p:cNvSpPr txBox="1">
            <a:spLocks noGrp="1"/>
          </p:cNvSpPr>
          <p:nvPr>
            <p:ph type="body" idx="2"/>
          </p:nvPr>
        </p:nvSpPr>
        <p:spPr>
          <a:xfrm>
            <a:off x="685799" y="2904565"/>
            <a:ext cx="3456432" cy="331413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6" name="Shape 106"/>
          <p:cNvSpPr txBox="1">
            <a:spLocks noGrp="1"/>
          </p:cNvSpPr>
          <p:nvPr>
            <p:ph type="body" idx="3"/>
          </p:nvPr>
        </p:nvSpPr>
        <p:spPr>
          <a:xfrm>
            <a:off x="4368800" y="2201333"/>
            <a:ext cx="3456432" cy="626534"/>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7" name="Shape 107"/>
          <p:cNvSpPr txBox="1">
            <a:spLocks noGrp="1"/>
          </p:cNvSpPr>
          <p:nvPr>
            <p:ph type="body" idx="4"/>
          </p:nvPr>
        </p:nvSpPr>
        <p:spPr>
          <a:xfrm>
            <a:off x="4366858" y="2904067"/>
            <a:ext cx="3456432" cy="331461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08" name="Shape 108"/>
          <p:cNvSpPr txBox="1">
            <a:spLocks noGrp="1"/>
          </p:cNvSpPr>
          <p:nvPr>
            <p:ph type="body" idx="5"/>
          </p:nvPr>
        </p:nvSpPr>
        <p:spPr>
          <a:xfrm>
            <a:off x="8051800" y="2192866"/>
            <a:ext cx="3456432" cy="626534"/>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09" name="Shape 109"/>
          <p:cNvSpPr txBox="1">
            <a:spLocks noGrp="1"/>
          </p:cNvSpPr>
          <p:nvPr>
            <p:ph type="body" idx="6"/>
          </p:nvPr>
        </p:nvSpPr>
        <p:spPr>
          <a:xfrm>
            <a:off x="8051801" y="2904565"/>
            <a:ext cx="3456432" cy="331413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10" name="Shape 110"/>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1" name="Shape 111"/>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2" name="Shape 11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3 Picture Column">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895600" y="762000"/>
            <a:ext cx="8610599" cy="1295400"/>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5" name="Shape 115"/>
          <p:cNvSpPr txBox="1">
            <a:spLocks noGrp="1"/>
          </p:cNvSpPr>
          <p:nvPr>
            <p:ph type="body" idx="1"/>
          </p:nvPr>
        </p:nvSpPr>
        <p:spPr>
          <a:xfrm>
            <a:off x="688618" y="4191000"/>
            <a:ext cx="3451582" cy="682765"/>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6" name="Shape 116"/>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Shape 117"/>
          <p:cNvSpPr txBox="1">
            <a:spLocks noGrp="1"/>
          </p:cNvSpPr>
          <p:nvPr>
            <p:ph type="body" idx="3"/>
          </p:nvPr>
        </p:nvSpPr>
        <p:spPr>
          <a:xfrm>
            <a:off x="688618" y="4873764"/>
            <a:ext cx="3451582" cy="134492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18" name="Shape 118"/>
          <p:cNvSpPr txBox="1">
            <a:spLocks noGrp="1"/>
          </p:cNvSpPr>
          <p:nvPr>
            <p:ph type="body" idx="4"/>
          </p:nvPr>
        </p:nvSpPr>
        <p:spPr>
          <a:xfrm>
            <a:off x="4374263" y="4191000"/>
            <a:ext cx="3448935" cy="682765"/>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19" name="Shape 119"/>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Shape 120"/>
          <p:cNvSpPr txBox="1">
            <a:spLocks noGrp="1"/>
          </p:cNvSpPr>
          <p:nvPr>
            <p:ph type="body" idx="6"/>
          </p:nvPr>
        </p:nvSpPr>
        <p:spPr>
          <a:xfrm>
            <a:off x="4374264" y="4873763"/>
            <a:ext cx="3448935" cy="134492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1" name="Shape 121"/>
          <p:cNvSpPr txBox="1">
            <a:spLocks noGrp="1"/>
          </p:cNvSpPr>
          <p:nvPr>
            <p:ph type="body" idx="7"/>
          </p:nvPr>
        </p:nvSpPr>
        <p:spPr>
          <a:xfrm>
            <a:off x="8049731" y="4191000"/>
            <a:ext cx="3456469" cy="682765"/>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122" name="Shape 122"/>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91425" rIns="91425" bIns="91425" anchor="t" anchorCtr="0"/>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Shape 123"/>
          <p:cNvSpPr txBox="1">
            <a:spLocks noGrp="1"/>
          </p:cNvSpPr>
          <p:nvPr>
            <p:ph type="body" idx="9"/>
          </p:nvPr>
        </p:nvSpPr>
        <p:spPr>
          <a:xfrm>
            <a:off x="8049731" y="4873761"/>
            <a:ext cx="3452445" cy="1344921"/>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900"/>
              <a:buFont typeface="Arial"/>
              <a:buNone/>
              <a:defRPr sz="900" b="0" i="0" u="none" strike="noStrike" cap="none">
                <a:solidFill>
                  <a:schemeClr val="lt1"/>
                </a:solidFill>
                <a:latin typeface="Century Gothic"/>
                <a:ea typeface="Century Gothic"/>
                <a:cs typeface="Century Gothic"/>
                <a:sym typeface="Century Gothic"/>
              </a:defRPr>
            </a:lvl9pPr>
          </a:lstStyle>
          <a:p>
            <a:endParaRPr/>
          </a:p>
        </p:txBody>
      </p:sp>
      <p:sp>
        <p:nvSpPr>
          <p:cNvPr id="124" name="Shape 124"/>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5" name="Shape 125"/>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26" name="Shape 12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9" name="Shape 129"/>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0" name="Shape 130"/>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1" name="Shape 131"/>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2" name="Shape 13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cSld name="Vertical Title and Text">
    <p:spTree>
      <p:nvGrpSpPr>
        <p:cNvPr id="1" name="Shape 133"/>
        <p:cNvGrpSpPr/>
        <p:nvPr/>
      </p:nvGrpSpPr>
      <p:grpSpPr>
        <a:xfrm>
          <a:off x="0" y="0"/>
          <a:ext cx="0" cy="0"/>
          <a:chOff x="0" y="0"/>
          <a:chExt cx="0" cy="0"/>
        </a:xfrm>
      </p:grpSpPr>
      <p:pic>
        <p:nvPicPr>
          <p:cNvPr id="134" name="Shape 134"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Shape 135"/>
          <p:cNvSpPr txBox="1">
            <a:spLocks noGrp="1"/>
          </p:cNvSpPr>
          <p:nvPr>
            <p:ph type="title"/>
          </p:nvPr>
        </p:nvSpPr>
        <p:spPr>
          <a:xfrm rot="5400000">
            <a:off x="8525933" y="1667933"/>
            <a:ext cx="3903133" cy="20574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6" name="Shape 136"/>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7" name="Shape 137"/>
          <p:cNvSpPr txBox="1">
            <a:spLocks noGrp="1"/>
          </p:cNvSpPr>
          <p:nvPr>
            <p:ph type="dt" idx="10"/>
          </p:nvPr>
        </p:nvSpPr>
        <p:spPr>
          <a:xfrm>
            <a:off x="7814452" y="379941"/>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8" name="Shape 138"/>
          <p:cNvSpPr txBox="1">
            <a:spLocks noGrp="1"/>
          </p:cNvSpPr>
          <p:nvPr>
            <p:ph type="ftr" idx="11"/>
          </p:nvPr>
        </p:nvSpPr>
        <p:spPr>
          <a:xfrm>
            <a:off x="685800" y="381000"/>
            <a:ext cx="6991492"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39" name="Shape 139"/>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685800" y="2194560"/>
            <a:ext cx="10820400" cy="4024125"/>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2" name="Shape 22"/>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3" name="Shape 23"/>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4" name="Shape 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Shape 25"/>
        <p:cNvGrpSpPr/>
        <p:nvPr/>
      </p:nvGrpSpPr>
      <p:grpSpPr>
        <a:xfrm>
          <a:off x="0" y="0"/>
          <a:ext cx="0" cy="0"/>
          <a:chOff x="0" y="0"/>
          <a:chExt cx="0" cy="0"/>
        </a:xfrm>
      </p:grpSpPr>
      <p:pic>
        <p:nvPicPr>
          <p:cNvPr id="26" name="Shape 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Shape 27"/>
          <p:cNvSpPr txBox="1">
            <a:spLocks noGrp="1"/>
          </p:cNvSpPr>
          <p:nvPr>
            <p:ph type="title"/>
          </p:nvPr>
        </p:nvSpPr>
        <p:spPr>
          <a:xfrm>
            <a:off x="685800" y="753533"/>
            <a:ext cx="10820399" cy="2801935"/>
          </a:xfrm>
          <a:prstGeom prst="rect">
            <a:avLst/>
          </a:prstGeom>
          <a:noFill/>
          <a:ln>
            <a:noFill/>
          </a:ln>
        </p:spPr>
        <p:txBody>
          <a:bodyPr spcFirstLastPara="1" wrap="square" lIns="91425" tIns="91425" rIns="91425" bIns="91425" anchor="b"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Shape 28"/>
          <p:cNvSpPr txBox="1">
            <a:spLocks noGrp="1"/>
          </p:cNvSpPr>
          <p:nvPr>
            <p:ph type="body" idx="1"/>
          </p:nvPr>
        </p:nvSpPr>
        <p:spPr>
          <a:xfrm>
            <a:off x="1024467" y="3641725"/>
            <a:ext cx="10490200" cy="955675"/>
          </a:xfrm>
          <a:prstGeom prst="rect">
            <a:avLst/>
          </a:prstGeom>
          <a:noFill/>
          <a:ln>
            <a:noFill/>
          </a:ln>
        </p:spPr>
        <p:txBody>
          <a:bodyPr spcFirstLastPara="1" wrap="square" lIns="91425" tIns="91425" rIns="91425" bIns="91425" anchor="t" anchorCtr="0"/>
          <a:lstStyle>
            <a:lvl1pPr marL="457200" marR="0" lvl="0" indent="-228600" algn="r" rtl="0">
              <a:lnSpc>
                <a:spcPct val="90000"/>
              </a:lnSpc>
              <a:spcBef>
                <a:spcPts val="1000"/>
              </a:spcBef>
              <a:spcAft>
                <a:spcPts val="0"/>
              </a:spcAft>
              <a:buClr>
                <a:schemeClr val="lt1"/>
              </a:buClr>
              <a:buSzPts val="2200"/>
              <a:buFont typeface="Arial"/>
              <a:buNone/>
              <a:defRPr sz="22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29" name="Shape 29"/>
          <p:cNvSpPr txBox="1">
            <a:spLocks noGrp="1"/>
          </p:cNvSpPr>
          <p:nvPr>
            <p:ph type="dt" idx="10"/>
          </p:nvPr>
        </p:nvSpPr>
        <p:spPr>
          <a:xfrm>
            <a:off x="7814452" y="38100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0" name="Shape 30"/>
          <p:cNvSpPr txBox="1">
            <a:spLocks noGrp="1"/>
          </p:cNvSpPr>
          <p:nvPr>
            <p:ph type="ftr" idx="11"/>
          </p:nvPr>
        </p:nvSpPr>
        <p:spPr>
          <a:xfrm>
            <a:off x="685800" y="381001"/>
            <a:ext cx="6991492" cy="36406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1" name="Shape 31"/>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Shape 34"/>
          <p:cNvSpPr txBox="1">
            <a:spLocks noGrp="1"/>
          </p:cNvSpPr>
          <p:nvPr>
            <p:ph type="body" idx="1"/>
          </p:nvPr>
        </p:nvSpPr>
        <p:spPr>
          <a:xfrm>
            <a:off x="685800" y="2194559"/>
            <a:ext cx="5334000" cy="4024125"/>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5" name="Shape 35"/>
          <p:cNvSpPr txBox="1">
            <a:spLocks noGrp="1"/>
          </p:cNvSpPr>
          <p:nvPr>
            <p:ph type="body" idx="2"/>
          </p:nvPr>
        </p:nvSpPr>
        <p:spPr>
          <a:xfrm>
            <a:off x="6172200" y="2194559"/>
            <a:ext cx="5334000" cy="4024125"/>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36" name="Shape 36"/>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7" name="Shape 37"/>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38" name="Shape 38"/>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895600" y="762000"/>
            <a:ext cx="8610600" cy="1295400"/>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Shape 41"/>
          <p:cNvSpPr txBox="1">
            <a:spLocks noGrp="1"/>
          </p:cNvSpPr>
          <p:nvPr>
            <p:ph type="body" idx="1"/>
          </p:nvPr>
        </p:nvSpPr>
        <p:spPr>
          <a:xfrm>
            <a:off x="914409" y="2183802"/>
            <a:ext cx="5079991"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2" name="Shape 42"/>
          <p:cNvSpPr txBox="1">
            <a:spLocks noGrp="1"/>
          </p:cNvSpPr>
          <p:nvPr>
            <p:ph type="body" idx="2"/>
          </p:nvPr>
        </p:nvSpPr>
        <p:spPr>
          <a:xfrm>
            <a:off x="685800" y="3132666"/>
            <a:ext cx="5311775" cy="3086019"/>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43" name="Shape 43"/>
          <p:cNvSpPr txBox="1">
            <a:spLocks noGrp="1"/>
          </p:cNvSpPr>
          <p:nvPr>
            <p:ph type="body" idx="3"/>
          </p:nvPr>
        </p:nvSpPr>
        <p:spPr>
          <a:xfrm>
            <a:off x="6400800" y="2183802"/>
            <a:ext cx="5105400"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2000"/>
              <a:buFont typeface="Arial"/>
              <a:buNone/>
              <a:defRPr sz="2000" b="1"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800"/>
              <a:buFont typeface="Arial"/>
              <a:buNone/>
              <a:defRPr sz="1800" b="1"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600"/>
              <a:buFont typeface="Arial"/>
              <a:buNone/>
              <a:defRPr sz="1600" b="1" i="0" u="none" strike="noStrike" cap="none">
                <a:solidFill>
                  <a:schemeClr val="lt1"/>
                </a:solidFill>
                <a:latin typeface="Century Gothic"/>
                <a:ea typeface="Century Gothic"/>
                <a:cs typeface="Century Gothic"/>
                <a:sym typeface="Century Gothic"/>
              </a:defRPr>
            </a:lvl9pPr>
          </a:lstStyle>
          <a:p>
            <a:endParaRPr/>
          </a:p>
        </p:txBody>
      </p:sp>
      <p:sp>
        <p:nvSpPr>
          <p:cNvPr id="44" name="Shape 44"/>
          <p:cNvSpPr txBox="1">
            <a:spLocks noGrp="1"/>
          </p:cNvSpPr>
          <p:nvPr>
            <p:ph type="body" idx="4"/>
          </p:nvPr>
        </p:nvSpPr>
        <p:spPr>
          <a:xfrm>
            <a:off x="6172200" y="3132666"/>
            <a:ext cx="5334000" cy="3086019"/>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45" name="Shape 45"/>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6" name="Shape 46"/>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47" name="Shape 4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Shape 50"/>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1" name="Shape 51"/>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2" name="Shape 5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5" name="Shape 55"/>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56" name="Shape 56"/>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685800" y="1524000"/>
            <a:ext cx="4114800"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9" name="Shape 59"/>
          <p:cNvSpPr txBox="1">
            <a:spLocks noGrp="1"/>
          </p:cNvSpPr>
          <p:nvPr>
            <p:ph type="body" idx="1"/>
          </p:nvPr>
        </p:nvSpPr>
        <p:spPr>
          <a:xfrm>
            <a:off x="4995582" y="746759"/>
            <a:ext cx="6510618" cy="5471925"/>
          </a:xfrm>
          <a:prstGeom prst="rect">
            <a:avLst/>
          </a:prstGeom>
          <a:noFill/>
          <a:ln>
            <a:noFill/>
          </a:ln>
        </p:spPr>
        <p:txBody>
          <a:bodyPr spcFirstLastPara="1" wrap="square" lIns="91425" tIns="91425" rIns="91425" bIns="91425" anchor="ctr"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60" name="Shape 60"/>
          <p:cNvSpPr txBox="1">
            <a:spLocks noGrp="1"/>
          </p:cNvSpPr>
          <p:nvPr>
            <p:ph type="body" idx="2"/>
          </p:nvPr>
        </p:nvSpPr>
        <p:spPr>
          <a:xfrm>
            <a:off x="685800" y="3124199"/>
            <a:ext cx="4114800" cy="309448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61" name="Shape 61"/>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2" name="Shape 62"/>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3" name="Shape 6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85800" y="1524000"/>
            <a:ext cx="6873240"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lt1"/>
              </a:buClr>
              <a:buSzPts val="3200"/>
              <a:buFont typeface="Century Gothic"/>
              <a:buNone/>
              <a:defRPr sz="32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6" name="Shape 66"/>
          <p:cNvSpPr>
            <a:spLocks noGrp="1"/>
          </p:cNvSpPr>
          <p:nvPr>
            <p:ph type="pic" idx="2"/>
          </p:nvPr>
        </p:nvSpPr>
        <p:spPr>
          <a:xfrm>
            <a:off x="7861238" y="751241"/>
            <a:ext cx="3644962" cy="5467443"/>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Shape 67"/>
          <p:cNvSpPr txBox="1">
            <a:spLocks noGrp="1"/>
          </p:cNvSpPr>
          <p:nvPr>
            <p:ph type="body" idx="1"/>
          </p:nvPr>
        </p:nvSpPr>
        <p:spPr>
          <a:xfrm>
            <a:off x="685800" y="3124199"/>
            <a:ext cx="6873240" cy="3094485"/>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L="914400" marR="0" lvl="1" indent="-228600" algn="l" rtl="0">
              <a:lnSpc>
                <a:spcPct val="90000"/>
              </a:lnSpc>
              <a:spcBef>
                <a:spcPts val="500"/>
              </a:spcBef>
              <a:spcAft>
                <a:spcPts val="0"/>
              </a:spcAft>
              <a:buClr>
                <a:schemeClr val="lt1"/>
              </a:buClr>
              <a:buSzPts val="1400"/>
              <a:buFont typeface="Arial"/>
              <a:buNone/>
              <a:defRPr sz="1400" b="0" i="0" u="none" strike="noStrike" cap="none">
                <a:solidFill>
                  <a:schemeClr val="lt1"/>
                </a:solidFill>
                <a:latin typeface="Century Gothic"/>
                <a:ea typeface="Century Gothic"/>
                <a:cs typeface="Century Gothic"/>
                <a:sym typeface="Century Gothic"/>
              </a:defRPr>
            </a:lvl2pPr>
            <a:lvl3pPr marL="1371600" marR="0" lvl="2" indent="-228600" algn="l" rtl="0">
              <a:lnSpc>
                <a:spcPct val="90000"/>
              </a:lnSpc>
              <a:spcBef>
                <a:spcPts val="500"/>
              </a:spcBef>
              <a:spcAft>
                <a:spcPts val="0"/>
              </a:spcAft>
              <a:buClr>
                <a:schemeClr val="lt1"/>
              </a:buClr>
              <a:buSzPts val="1200"/>
              <a:buFont typeface="Arial"/>
              <a:buNone/>
              <a:defRPr sz="1200" b="0" i="0" u="none" strike="noStrike" cap="none">
                <a:solidFill>
                  <a:schemeClr val="lt1"/>
                </a:solidFill>
                <a:latin typeface="Century Gothic"/>
                <a:ea typeface="Century Gothic"/>
                <a:cs typeface="Century Gothic"/>
                <a:sym typeface="Century Gothic"/>
              </a:defRPr>
            </a:lvl3pPr>
            <a:lvl4pPr marL="1828800" marR="0" lvl="3"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4pPr>
            <a:lvl5pPr marL="2286000" marR="0" lvl="4"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5pPr>
            <a:lvl6pPr marL="2743200" marR="0" lvl="5"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6pPr>
            <a:lvl7pPr marL="3200400" marR="0" lvl="6"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7pPr>
            <a:lvl8pPr marL="3657600" marR="0" lvl="7"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8pPr>
            <a:lvl9pPr marL="4114800" marR="0" lvl="8" indent="-228600" algn="l" rtl="0">
              <a:lnSpc>
                <a:spcPct val="90000"/>
              </a:lnSpc>
              <a:spcBef>
                <a:spcPts val="500"/>
              </a:spcBef>
              <a:spcAft>
                <a:spcPts val="0"/>
              </a:spcAft>
              <a:buClr>
                <a:schemeClr val="lt1"/>
              </a:buClr>
              <a:buSzPts val="1000"/>
              <a:buFont typeface="Arial"/>
              <a:buNone/>
              <a:defRPr sz="1000" b="0" i="0" u="none" strike="noStrike" cap="none">
                <a:solidFill>
                  <a:schemeClr val="lt1"/>
                </a:solidFill>
                <a:latin typeface="Century Gothic"/>
                <a:ea typeface="Century Gothic"/>
                <a:cs typeface="Century Gothic"/>
                <a:sym typeface="Century Gothic"/>
              </a:defRPr>
            </a:lvl9pPr>
          </a:lstStyle>
          <a:p>
            <a:endParaRPr/>
          </a:p>
        </p:txBody>
      </p:sp>
      <p:sp>
        <p:nvSpPr>
          <p:cNvPr id="68" name="Shape 68"/>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69" name="Shape 69"/>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70" name="Shape 7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Shape 6"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Shape 7"/>
          <p:cNvSpPr txBox="1">
            <a:spLocks noGrp="1"/>
          </p:cNvSpPr>
          <p:nvPr>
            <p:ph type="title"/>
          </p:nvPr>
        </p:nvSpPr>
        <p:spPr>
          <a:xfrm>
            <a:off x="2895600" y="764373"/>
            <a:ext cx="8610600" cy="1293028"/>
          </a:xfrm>
          <a:prstGeom prst="rect">
            <a:avLst/>
          </a:prstGeom>
          <a:noFill/>
          <a:ln>
            <a:noFill/>
          </a:ln>
        </p:spPr>
        <p:txBody>
          <a:bodyPr spcFirstLastPara="1" wrap="square" lIns="91425" tIns="91425" rIns="91425" bIns="91425" anchor="ctr" anchorCtr="0"/>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Shape 8"/>
          <p:cNvSpPr txBox="1">
            <a:spLocks noGrp="1"/>
          </p:cNvSpPr>
          <p:nvPr>
            <p:ph type="body" idx="1"/>
          </p:nvPr>
        </p:nvSpPr>
        <p:spPr>
          <a:xfrm>
            <a:off x="685800" y="2194560"/>
            <a:ext cx="10820400" cy="4024125"/>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Shape 9"/>
          <p:cNvSpPr txBox="1">
            <a:spLocks noGrp="1"/>
          </p:cNvSpPr>
          <p:nvPr>
            <p:ph type="dt" idx="10"/>
          </p:nvPr>
        </p:nvSpPr>
        <p:spPr>
          <a:xfrm>
            <a:off x="8595360" y="6356350"/>
            <a:ext cx="2910840" cy="365125"/>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Shape 10"/>
          <p:cNvSpPr txBox="1">
            <a:spLocks noGrp="1"/>
          </p:cNvSpPr>
          <p:nvPr>
            <p:ph type="ftr" idx="11"/>
          </p:nvPr>
        </p:nvSpPr>
        <p:spPr>
          <a:xfrm>
            <a:off x="685800" y="6355845"/>
            <a:ext cx="77724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5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Shape 1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Century Gothic"/>
                <a:ea typeface="Century Gothic"/>
                <a:cs typeface="Century Gothic"/>
                <a:sym typeface="Century Gothic"/>
              </a:defRPr>
            </a:lvl1pPr>
            <a:lvl2pPr marL="0" marR="0" lvl="1" indent="0" algn="r" rtl="0">
              <a:spcBef>
                <a:spcPts val="0"/>
              </a:spcBef>
              <a:buNone/>
              <a:defRPr sz="1050" b="0" i="0" u="none" strike="noStrike" cap="none">
                <a:solidFill>
                  <a:schemeClr val="lt1"/>
                </a:solidFill>
                <a:latin typeface="Century Gothic"/>
                <a:ea typeface="Century Gothic"/>
                <a:cs typeface="Century Gothic"/>
                <a:sym typeface="Century Gothic"/>
              </a:defRPr>
            </a:lvl2pPr>
            <a:lvl3pPr marL="0" marR="0" lvl="2" indent="0" algn="r" rtl="0">
              <a:spcBef>
                <a:spcPts val="0"/>
              </a:spcBef>
              <a:buNone/>
              <a:defRPr sz="1050" b="0" i="0" u="none" strike="noStrike" cap="none">
                <a:solidFill>
                  <a:schemeClr val="lt1"/>
                </a:solidFill>
                <a:latin typeface="Century Gothic"/>
                <a:ea typeface="Century Gothic"/>
                <a:cs typeface="Century Gothic"/>
                <a:sym typeface="Century Gothic"/>
              </a:defRPr>
            </a:lvl3pPr>
            <a:lvl4pPr marL="0" marR="0" lvl="3" indent="0" algn="r" rtl="0">
              <a:spcBef>
                <a:spcPts val="0"/>
              </a:spcBef>
              <a:buNone/>
              <a:defRPr sz="1050" b="0" i="0" u="none" strike="noStrike" cap="none">
                <a:solidFill>
                  <a:schemeClr val="lt1"/>
                </a:solidFill>
                <a:latin typeface="Century Gothic"/>
                <a:ea typeface="Century Gothic"/>
                <a:cs typeface="Century Gothic"/>
                <a:sym typeface="Century Gothic"/>
              </a:defRPr>
            </a:lvl4pPr>
            <a:lvl5pPr marL="0" marR="0" lvl="4" indent="0" algn="r" rtl="0">
              <a:spcBef>
                <a:spcPts val="0"/>
              </a:spcBef>
              <a:buNone/>
              <a:defRPr sz="1050" b="0" i="0" u="none" strike="noStrike" cap="none">
                <a:solidFill>
                  <a:schemeClr val="lt1"/>
                </a:solidFill>
                <a:latin typeface="Century Gothic"/>
                <a:ea typeface="Century Gothic"/>
                <a:cs typeface="Century Gothic"/>
                <a:sym typeface="Century Gothic"/>
              </a:defRPr>
            </a:lvl5pPr>
            <a:lvl6pPr marL="0" marR="0" lvl="5" indent="0" algn="r" rtl="0">
              <a:spcBef>
                <a:spcPts val="0"/>
              </a:spcBef>
              <a:buNone/>
              <a:defRPr sz="1050" b="0" i="0" u="none" strike="noStrike" cap="none">
                <a:solidFill>
                  <a:schemeClr val="lt1"/>
                </a:solidFill>
                <a:latin typeface="Century Gothic"/>
                <a:ea typeface="Century Gothic"/>
                <a:cs typeface="Century Gothic"/>
                <a:sym typeface="Century Gothic"/>
              </a:defRPr>
            </a:lvl6pPr>
            <a:lvl7pPr marL="0" marR="0" lvl="6" indent="0" algn="r" rtl="0">
              <a:spcBef>
                <a:spcPts val="0"/>
              </a:spcBef>
              <a:buNone/>
              <a:defRPr sz="1050" b="0" i="0" u="none" strike="noStrike" cap="none">
                <a:solidFill>
                  <a:schemeClr val="lt1"/>
                </a:solidFill>
                <a:latin typeface="Century Gothic"/>
                <a:ea typeface="Century Gothic"/>
                <a:cs typeface="Century Gothic"/>
                <a:sym typeface="Century Gothic"/>
              </a:defRPr>
            </a:lvl7pPr>
            <a:lvl8pPr marL="0" marR="0" lvl="7" indent="0" algn="r" rtl="0">
              <a:spcBef>
                <a:spcPts val="0"/>
              </a:spcBef>
              <a:buNone/>
              <a:defRPr sz="1050" b="0" i="0" u="none" strike="noStrike" cap="none">
                <a:solidFill>
                  <a:schemeClr val="lt1"/>
                </a:solidFill>
                <a:latin typeface="Century Gothic"/>
                <a:ea typeface="Century Gothic"/>
                <a:cs typeface="Century Gothic"/>
                <a:sym typeface="Century Gothic"/>
              </a:defRPr>
            </a:lvl8pPr>
            <a:lvl9pPr marL="0" marR="0" lvl="8" indent="0" algn="r" rtl="0">
              <a:spcBef>
                <a:spcPts val="0"/>
              </a:spcBef>
              <a:buNone/>
              <a:defRPr sz="105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lt1"/>
              </a:buClr>
              <a:buSzPts val="6600"/>
              <a:buFont typeface="Arial Black"/>
              <a:buNone/>
            </a:pPr>
            <a:r>
              <a:rPr lang="en-US" sz="6600" b="0" i="0" u="none" strike="noStrike" cap="none">
                <a:solidFill>
                  <a:schemeClr val="lt1"/>
                </a:solidFill>
                <a:latin typeface="Arial Black"/>
                <a:ea typeface="Arial Black"/>
                <a:cs typeface="Arial Black"/>
                <a:sym typeface="Arial Black"/>
              </a:rPr>
              <a:t>Custom Objects</a:t>
            </a:r>
            <a:endParaRPr sz="6600" b="0" i="0" u="none" strike="noStrike" cap="none">
              <a:solidFill>
                <a:schemeClr val="lt1"/>
              </a:solidFill>
              <a:latin typeface="Arial Black"/>
              <a:ea typeface="Arial Black"/>
              <a:cs typeface="Arial Black"/>
              <a:sym typeface="Arial Black"/>
            </a:endParaRPr>
          </a:p>
        </p:txBody>
      </p:sp>
      <p:sp>
        <p:nvSpPr>
          <p:cNvPr id="145" name="Shape 145"/>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2000"/>
              <a:buFont typeface="Arial"/>
              <a:buNone/>
            </a:pPr>
            <a:r>
              <a:rPr lang="en-US" sz="2000" b="0" i="0" u="none" strike="noStrike" cap="none">
                <a:solidFill>
                  <a:schemeClr val="lt1"/>
                </a:solidFill>
                <a:latin typeface="Century Gothic"/>
                <a:ea typeface="Century Gothic"/>
                <a:cs typeface="Century Gothic"/>
                <a:sym typeface="Century Gothic"/>
              </a:rPr>
              <a:t>Build Me</a:t>
            </a:r>
            <a:endParaRPr sz="2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02" name="Shape 20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Century Gothic"/>
                <a:ea typeface="Century Gothic"/>
                <a:cs typeface="Century Gothic"/>
                <a:sym typeface="Century Gothic"/>
              </a:rPr>
              <a:t>For this particular project, we’ll be building objects based on data from the included Javascript file.</a:t>
            </a:r>
            <a:endParaRPr sz="5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08" name="Shape 20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0" i="0" u="none" strike="noStrike" cap="none">
                <a:solidFill>
                  <a:schemeClr val="lt1"/>
                </a:solidFill>
                <a:latin typeface="Century Gothic"/>
                <a:ea typeface="Century Gothic"/>
                <a:cs typeface="Century Gothic"/>
                <a:sym typeface="Century Gothic"/>
              </a:rPr>
              <a:t>The data is built into semi-colon delimited strings, which we’ll split up into chunks.</a:t>
            </a:r>
            <a:endParaRPr sz="3600" b="0" i="0" u="none" strike="noStrike" cap="none">
              <a:solidFill>
                <a:schemeClr val="lt1"/>
              </a:solidFill>
              <a:latin typeface="Century Gothic"/>
              <a:ea typeface="Century Gothic"/>
              <a:cs typeface="Century Gothic"/>
              <a:sym typeface="Century Gothic"/>
            </a:endParaRPr>
          </a:p>
        </p:txBody>
      </p:sp>
      <p:pic>
        <p:nvPicPr>
          <p:cNvPr id="209" name="Shape 209"/>
          <p:cNvPicPr preferRelativeResize="0"/>
          <p:nvPr/>
        </p:nvPicPr>
        <p:blipFill rotWithShape="1">
          <a:blip r:embed="rId3">
            <a:alphaModFix/>
          </a:blip>
          <a:srcRect/>
          <a:stretch/>
        </p:blipFill>
        <p:spPr>
          <a:xfrm>
            <a:off x="1494465" y="3670815"/>
            <a:ext cx="9203070" cy="22645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73486" y="4206622"/>
            <a:ext cx="7845027" cy="1985272"/>
          </a:xfrm>
          <a:prstGeom prst="rect">
            <a:avLst/>
          </a:prstGeom>
        </p:spPr>
      </p:pic>
      <p:sp>
        <p:nvSpPr>
          <p:cNvPr id="214" name="Shape 2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15" name="Shape 2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Since we have multiple dragons, we’re going to need to store them in an array and keep track of the current dragon (which will change based on user selection).</a:t>
            </a:r>
            <a:endParaRPr/>
          </a:p>
          <a:p>
            <a:pPr marL="0" marR="0" lvl="0" indent="0" algn="ctr"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Add the following code to initialize.</a:t>
            </a:r>
            <a:endParaRPr sz="2800" b="0" i="0" u="none" strike="noStrike" cap="none">
              <a:solidFill>
                <a:schemeClr val="lt1"/>
              </a:solidFill>
              <a:latin typeface="Century Gothic"/>
              <a:ea typeface="Century Gothic"/>
              <a:cs typeface="Century Gothic"/>
              <a:sym typeface="Century Gothic"/>
            </a:endParaRPr>
          </a:p>
        </p:txBody>
      </p:sp>
      <p:sp>
        <p:nvSpPr>
          <p:cNvPr id="217" name="Shape 217"/>
          <p:cNvSpPr/>
          <p:nvPr/>
        </p:nvSpPr>
        <p:spPr>
          <a:xfrm>
            <a:off x="2395470" y="4569784"/>
            <a:ext cx="3348507" cy="888643"/>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23" name="Shape 22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We’re also going to need to build the objects in a loop.</a:t>
            </a:r>
            <a:endParaRPr sz="3200" b="0" i="0" u="none" strike="noStrike" cap="none">
              <a:solidFill>
                <a:schemeClr val="lt1"/>
              </a:solidFill>
              <a:latin typeface="Century Gothic"/>
              <a:ea typeface="Century Gothic"/>
              <a:cs typeface="Century Gothic"/>
              <a:sym typeface="Century Gothic"/>
            </a:endParaRPr>
          </a:p>
        </p:txBody>
      </p:sp>
      <p:pic>
        <p:nvPicPr>
          <p:cNvPr id="2" name="Picture 1"/>
          <p:cNvPicPr>
            <a:picLocks noChangeAspect="1"/>
          </p:cNvPicPr>
          <p:nvPr/>
        </p:nvPicPr>
        <p:blipFill>
          <a:blip r:embed="rId3"/>
          <a:stretch>
            <a:fillRect/>
          </a:stretch>
        </p:blipFill>
        <p:spPr>
          <a:xfrm>
            <a:off x="2091118" y="3277667"/>
            <a:ext cx="8009763" cy="28312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30" name="Shape 23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The number of iterations can be based on the number of elements in any one of the data arrays.</a:t>
            </a:r>
            <a:endParaRPr sz="3200" b="0" i="0" u="none" strike="noStrike" cap="none">
              <a:solidFill>
                <a:schemeClr val="lt1"/>
              </a:solidFill>
              <a:latin typeface="Century Gothic"/>
              <a:ea typeface="Century Gothic"/>
              <a:cs typeface="Century Gothic"/>
              <a:sym typeface="Century Gothic"/>
            </a:endParaRPr>
          </a:p>
        </p:txBody>
      </p:sp>
      <p:pic>
        <p:nvPicPr>
          <p:cNvPr id="6" name="Picture 5"/>
          <p:cNvPicPr>
            <a:picLocks noChangeAspect="1"/>
          </p:cNvPicPr>
          <p:nvPr/>
        </p:nvPicPr>
        <p:blipFill>
          <a:blip r:embed="rId3"/>
          <a:stretch>
            <a:fillRect/>
          </a:stretch>
        </p:blipFill>
        <p:spPr>
          <a:xfrm>
            <a:off x="2091118" y="3277667"/>
            <a:ext cx="8009763" cy="2831290"/>
          </a:xfrm>
          <a:prstGeom prst="rect">
            <a:avLst/>
          </a:prstGeom>
        </p:spPr>
      </p:pic>
      <p:sp>
        <p:nvSpPr>
          <p:cNvPr id="232" name="Shape 232"/>
          <p:cNvSpPr/>
          <p:nvPr/>
        </p:nvSpPr>
        <p:spPr>
          <a:xfrm>
            <a:off x="4892082" y="3168321"/>
            <a:ext cx="3348507" cy="888643"/>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091118" y="3277667"/>
            <a:ext cx="8009763" cy="2831290"/>
          </a:xfrm>
          <a:prstGeom prst="rect">
            <a:avLst/>
          </a:prstGeom>
        </p:spPr>
      </p:pic>
      <p:sp>
        <p:nvSpPr>
          <p:cNvPr id="237" name="Shape 23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38" name="Shape 23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Throughout each iteration, you need to build a new object and populate it with the data.</a:t>
            </a:r>
            <a:endParaRPr sz="3200" b="0" i="0" u="none" strike="noStrike" cap="none">
              <a:solidFill>
                <a:schemeClr val="lt1"/>
              </a:solidFill>
              <a:latin typeface="Century Gothic"/>
              <a:ea typeface="Century Gothic"/>
              <a:cs typeface="Century Gothic"/>
              <a:sym typeface="Century Gothic"/>
            </a:endParaRPr>
          </a:p>
        </p:txBody>
      </p:sp>
      <p:sp>
        <p:nvSpPr>
          <p:cNvPr id="240" name="Shape 240"/>
          <p:cNvSpPr/>
          <p:nvPr/>
        </p:nvSpPr>
        <p:spPr>
          <a:xfrm>
            <a:off x="2219631" y="3766033"/>
            <a:ext cx="6825803" cy="1854558"/>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091118" y="3277667"/>
            <a:ext cx="8009763" cy="2831290"/>
          </a:xfrm>
          <a:prstGeom prst="rect">
            <a:avLst/>
          </a:prstGeom>
        </p:spPr>
      </p:pic>
      <p:sp>
        <p:nvSpPr>
          <p:cNvPr id="245" name="Shape 24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46" name="Shape 24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Finally, push the completed object into the global array.</a:t>
            </a:r>
            <a:endParaRPr sz="3200" b="0" i="0" u="none" strike="noStrike" cap="none">
              <a:solidFill>
                <a:schemeClr val="lt1"/>
              </a:solidFill>
              <a:latin typeface="Century Gothic"/>
              <a:ea typeface="Century Gothic"/>
              <a:cs typeface="Century Gothic"/>
              <a:sym typeface="Century Gothic"/>
            </a:endParaRPr>
          </a:p>
        </p:txBody>
      </p:sp>
      <p:sp>
        <p:nvSpPr>
          <p:cNvPr id="248" name="Shape 248"/>
          <p:cNvSpPr/>
          <p:nvPr/>
        </p:nvSpPr>
        <p:spPr>
          <a:xfrm>
            <a:off x="2773680" y="5175119"/>
            <a:ext cx="3683358" cy="933838"/>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54" name="Shape 25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The dragon object is temporary and overwritten during every new iteration of the loop.</a:t>
            </a:r>
            <a:endParaRPr sz="3200" b="0" i="0" u="none" strike="noStrike" cap="none">
              <a:solidFill>
                <a:schemeClr val="lt1"/>
              </a:solidFill>
              <a:latin typeface="Century Gothic"/>
              <a:ea typeface="Century Gothic"/>
              <a:cs typeface="Century Gothic"/>
              <a:sym typeface="Century Gothic"/>
            </a:endParaRPr>
          </a:p>
        </p:txBody>
      </p:sp>
      <p:pic>
        <p:nvPicPr>
          <p:cNvPr id="5" name="Picture 4"/>
          <p:cNvPicPr>
            <a:picLocks noChangeAspect="1"/>
          </p:cNvPicPr>
          <p:nvPr/>
        </p:nvPicPr>
        <p:blipFill>
          <a:blip r:embed="rId3"/>
          <a:stretch>
            <a:fillRect/>
          </a:stretch>
        </p:blipFill>
        <p:spPr>
          <a:xfrm>
            <a:off x="2091118" y="3387395"/>
            <a:ext cx="8009763" cy="28312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Shape 26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261" name="Shape 26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400"/>
              <a:buFont typeface="Arial"/>
              <a:buNone/>
            </a:pPr>
            <a:r>
              <a:rPr lang="en-US" sz="2400" b="0" i="0" u="none" strike="noStrike" cap="none">
                <a:solidFill>
                  <a:schemeClr val="lt1"/>
                </a:solidFill>
                <a:latin typeface="Century Gothic"/>
                <a:ea typeface="Century Gothic"/>
                <a:cs typeface="Century Gothic"/>
                <a:sym typeface="Century Gothic"/>
              </a:rPr>
              <a:t>When it is pushed into the array, it is saved as an item in the array.  That continues to be our only reference to it for the life of the program.</a:t>
            </a:r>
            <a:endParaRPr sz="2400" b="0" i="0" u="none" strike="noStrike" cap="none">
              <a:solidFill>
                <a:schemeClr val="lt1"/>
              </a:solidFill>
              <a:latin typeface="Century Gothic"/>
              <a:ea typeface="Century Gothic"/>
              <a:cs typeface="Century Gothic"/>
              <a:sym typeface="Century Gothic"/>
            </a:endParaRPr>
          </a:p>
        </p:txBody>
      </p:sp>
      <p:pic>
        <p:nvPicPr>
          <p:cNvPr id="5" name="Picture 4"/>
          <p:cNvPicPr>
            <a:picLocks noChangeAspect="1"/>
          </p:cNvPicPr>
          <p:nvPr/>
        </p:nvPicPr>
        <p:blipFill>
          <a:blip r:embed="rId3"/>
          <a:stretch>
            <a:fillRect/>
          </a:stretch>
        </p:blipFill>
        <p:spPr>
          <a:xfrm>
            <a:off x="2091118" y="3277667"/>
            <a:ext cx="8009763" cy="28312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THE THUMBNAILS</a:t>
            </a:r>
            <a:endParaRPr sz="4000" b="0" i="0" u="none" strike="noStrike" cap="none">
              <a:solidFill>
                <a:schemeClr val="lt1"/>
              </a:solidFill>
              <a:latin typeface="Century Gothic"/>
              <a:ea typeface="Century Gothic"/>
              <a:cs typeface="Century Gothic"/>
              <a:sym typeface="Century Gothic"/>
            </a:endParaRPr>
          </a:p>
        </p:txBody>
      </p:sp>
      <p:sp>
        <p:nvSpPr>
          <p:cNvPr id="268" name="Shape 26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6000"/>
              <a:buFont typeface="Arial"/>
              <a:buNone/>
            </a:pPr>
            <a:r>
              <a:rPr lang="en-US" sz="6000" b="0" i="0" u="none" strike="noStrike" cap="none">
                <a:solidFill>
                  <a:schemeClr val="lt1"/>
                </a:solidFill>
                <a:latin typeface="Century Gothic"/>
                <a:ea typeface="Century Gothic"/>
                <a:cs typeface="Century Gothic"/>
                <a:sym typeface="Century Gothic"/>
              </a:rPr>
              <a:t>We will now use the data we brought in to set the sources of the thumbnails.</a:t>
            </a:r>
            <a:endParaRPr sz="60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OBJECTS</a:t>
            </a:r>
            <a:endParaRPr/>
          </a:p>
        </p:txBody>
      </p:sp>
      <p:sp>
        <p:nvSpPr>
          <p:cNvPr id="151" name="Shape 15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6600"/>
              <a:buFont typeface="Arial"/>
              <a:buNone/>
            </a:pPr>
            <a:r>
              <a:rPr lang="en-US" sz="6600" b="0" i="0" u="none" strike="noStrike" cap="none">
                <a:solidFill>
                  <a:schemeClr val="lt1"/>
                </a:solidFill>
                <a:latin typeface="Century Gothic"/>
                <a:ea typeface="Century Gothic"/>
                <a:cs typeface="Century Gothic"/>
                <a:sym typeface="Century Gothic"/>
              </a:rPr>
              <a:t>Objects are individual customized constructs built from templates.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THE THUMBNAILS</a:t>
            </a:r>
            <a:endParaRPr sz="4000" b="0" i="0" u="none" strike="noStrike" cap="none">
              <a:solidFill>
                <a:schemeClr val="lt1"/>
              </a:solidFill>
              <a:latin typeface="Century Gothic"/>
              <a:ea typeface="Century Gothic"/>
              <a:cs typeface="Century Gothic"/>
              <a:sym typeface="Century Gothic"/>
            </a:endParaRPr>
          </a:p>
        </p:txBody>
      </p:sp>
      <p:sp>
        <p:nvSpPr>
          <p:cNvPr id="274" name="Shape 27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Century Gothic"/>
                <a:ea typeface="Century Gothic"/>
                <a:cs typeface="Century Gothic"/>
                <a:sym typeface="Century Gothic"/>
              </a:rPr>
              <a:t>We need a temporary array of the image elements and the image filenames from the data file.</a:t>
            </a:r>
            <a:endParaRPr sz="3200" b="0" i="0" u="none" strike="noStrike" cap="none" dirty="0">
              <a:solidFill>
                <a:schemeClr val="lt1"/>
              </a:solidFill>
              <a:latin typeface="Century Gothic"/>
              <a:ea typeface="Century Gothic"/>
              <a:cs typeface="Century Gothic"/>
              <a:sym typeface="Century Gothic"/>
            </a:endParaRPr>
          </a:p>
        </p:txBody>
      </p:sp>
      <p:pic>
        <p:nvPicPr>
          <p:cNvPr id="275" name="Shape 275"/>
          <p:cNvPicPr preferRelativeResize="0"/>
          <p:nvPr/>
        </p:nvPicPr>
        <p:blipFill rotWithShape="1">
          <a:blip r:embed="rId3">
            <a:alphaModFix/>
          </a:blip>
          <a:srcRect/>
          <a:stretch/>
        </p:blipFill>
        <p:spPr>
          <a:xfrm>
            <a:off x="1794039" y="3552489"/>
            <a:ext cx="8603921" cy="256316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THE THUMBNAILS</a:t>
            </a:r>
            <a:endParaRPr sz="4000" b="0" i="0" u="none" strike="noStrike" cap="none">
              <a:solidFill>
                <a:schemeClr val="lt1"/>
              </a:solidFill>
              <a:latin typeface="Century Gothic"/>
              <a:ea typeface="Century Gothic"/>
              <a:cs typeface="Century Gothic"/>
              <a:sym typeface="Century Gothic"/>
            </a:endParaRPr>
          </a:p>
        </p:txBody>
      </p:sp>
      <p:sp>
        <p:nvSpPr>
          <p:cNvPr id="281" name="Shape 28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We iterate through the thumbnails, setting each &lt;img /&gt; element’s src attribute based on the image file stored in the dragon object.</a:t>
            </a:r>
            <a:endParaRPr sz="2800" b="0" i="0" u="none" strike="noStrike" cap="none">
              <a:solidFill>
                <a:schemeClr val="lt1"/>
              </a:solidFill>
              <a:latin typeface="Century Gothic"/>
              <a:ea typeface="Century Gothic"/>
              <a:cs typeface="Century Gothic"/>
              <a:sym typeface="Century Gothic"/>
            </a:endParaRPr>
          </a:p>
        </p:txBody>
      </p:sp>
      <p:pic>
        <p:nvPicPr>
          <p:cNvPr id="282" name="Shape 282"/>
          <p:cNvPicPr preferRelativeResize="0"/>
          <p:nvPr/>
        </p:nvPicPr>
        <p:blipFill rotWithShape="1">
          <a:blip r:embed="rId3">
            <a:alphaModFix/>
          </a:blip>
          <a:srcRect/>
          <a:stretch/>
        </p:blipFill>
        <p:spPr>
          <a:xfrm>
            <a:off x="1794039" y="3552489"/>
            <a:ext cx="8603921" cy="25631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THE THUMBNAILS</a:t>
            </a:r>
            <a:endParaRPr sz="4000" b="0" i="0" u="none" strike="noStrike" cap="none">
              <a:solidFill>
                <a:schemeClr val="lt1"/>
              </a:solidFill>
              <a:latin typeface="Century Gothic"/>
              <a:ea typeface="Century Gothic"/>
              <a:cs typeface="Century Gothic"/>
              <a:sym typeface="Century Gothic"/>
            </a:endParaRPr>
          </a:p>
        </p:txBody>
      </p:sp>
      <p:sp>
        <p:nvSpPr>
          <p:cNvPr id="288" name="Shape 28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Note that the path is specific to the page and not contained in the data file.  That’s why it’s explicitly written.</a:t>
            </a:r>
            <a:endParaRPr sz="2800" b="0" i="0" u="none" strike="noStrike" cap="none">
              <a:solidFill>
                <a:schemeClr val="lt1"/>
              </a:solidFill>
              <a:latin typeface="Century Gothic"/>
              <a:ea typeface="Century Gothic"/>
              <a:cs typeface="Century Gothic"/>
              <a:sym typeface="Century Gothic"/>
            </a:endParaRPr>
          </a:p>
        </p:txBody>
      </p:sp>
      <p:pic>
        <p:nvPicPr>
          <p:cNvPr id="289" name="Shape 289"/>
          <p:cNvPicPr preferRelativeResize="0"/>
          <p:nvPr/>
        </p:nvPicPr>
        <p:blipFill rotWithShape="1">
          <a:blip r:embed="rId3">
            <a:alphaModFix/>
          </a:blip>
          <a:srcRect/>
          <a:stretch/>
        </p:blipFill>
        <p:spPr>
          <a:xfrm>
            <a:off x="1794039" y="3552489"/>
            <a:ext cx="8603921" cy="2563165"/>
          </a:xfrm>
          <a:prstGeom prst="rect">
            <a:avLst/>
          </a:prstGeom>
          <a:noFill/>
          <a:ln>
            <a:noFill/>
          </a:ln>
        </p:spPr>
      </p:pic>
      <p:sp>
        <p:nvSpPr>
          <p:cNvPr id="290" name="Shape 290"/>
          <p:cNvSpPr/>
          <p:nvPr/>
        </p:nvSpPr>
        <p:spPr>
          <a:xfrm>
            <a:off x="4353059" y="5022761"/>
            <a:ext cx="3683358" cy="933838"/>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296" name="Shape 29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Now create a function that selects that current dragon.</a:t>
            </a:r>
            <a:endParaRPr sz="3200" b="0" i="0" u="none" strike="noStrike" cap="none">
              <a:solidFill>
                <a:schemeClr val="lt1"/>
              </a:solidFill>
              <a:latin typeface="Century Gothic"/>
              <a:ea typeface="Century Gothic"/>
              <a:cs typeface="Century Gothic"/>
              <a:sym typeface="Century Gothic"/>
            </a:endParaRPr>
          </a:p>
        </p:txBody>
      </p:sp>
      <p:pic>
        <p:nvPicPr>
          <p:cNvPr id="297" name="Shape 297"/>
          <p:cNvPicPr preferRelativeResize="0"/>
          <p:nvPr/>
        </p:nvPicPr>
        <p:blipFill rotWithShape="1">
          <a:blip r:embed="rId3">
            <a:alphaModFix/>
          </a:blip>
          <a:srcRect/>
          <a:stretch/>
        </p:blipFill>
        <p:spPr>
          <a:xfrm>
            <a:off x="2714018" y="3428322"/>
            <a:ext cx="6763964" cy="220054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303" name="Shape 30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200"/>
              <a:buFont typeface="Arial"/>
              <a:buNone/>
            </a:pPr>
            <a:r>
              <a:rPr lang="en-US" sz="3200" b="0" i="0" u="none" strike="noStrike" cap="none">
                <a:solidFill>
                  <a:schemeClr val="lt1"/>
                </a:solidFill>
                <a:latin typeface="Century Gothic"/>
                <a:ea typeface="Century Gothic"/>
                <a:cs typeface="Century Gothic"/>
                <a:sym typeface="Century Gothic"/>
              </a:rPr>
              <a:t>We don’t know which dragon has been selected, so a parameter is created to receive that information.</a:t>
            </a:r>
            <a:endParaRPr sz="3200" b="0" i="0" u="none" strike="noStrike" cap="none">
              <a:solidFill>
                <a:schemeClr val="lt1"/>
              </a:solidFill>
              <a:latin typeface="Century Gothic"/>
              <a:ea typeface="Century Gothic"/>
              <a:cs typeface="Century Gothic"/>
              <a:sym typeface="Century Gothic"/>
            </a:endParaRPr>
          </a:p>
        </p:txBody>
      </p:sp>
      <p:pic>
        <p:nvPicPr>
          <p:cNvPr id="304" name="Shape 304"/>
          <p:cNvPicPr preferRelativeResize="0"/>
          <p:nvPr/>
        </p:nvPicPr>
        <p:blipFill rotWithShape="1">
          <a:blip r:embed="rId3">
            <a:alphaModFix/>
          </a:blip>
          <a:srcRect/>
          <a:stretch/>
        </p:blipFill>
        <p:spPr>
          <a:xfrm>
            <a:off x="2714018" y="3428322"/>
            <a:ext cx="6763964" cy="2200543"/>
          </a:xfrm>
          <a:prstGeom prst="rect">
            <a:avLst/>
          </a:prstGeom>
          <a:noFill/>
          <a:ln>
            <a:noFill/>
          </a:ln>
        </p:spPr>
      </p:pic>
      <p:sp>
        <p:nvSpPr>
          <p:cNvPr id="305" name="Shape 305"/>
          <p:cNvSpPr/>
          <p:nvPr/>
        </p:nvSpPr>
        <p:spPr>
          <a:xfrm>
            <a:off x="6143223" y="3428322"/>
            <a:ext cx="1571222" cy="667160"/>
          </a:xfrm>
          <a:prstGeom prst="ellipse">
            <a:avLst/>
          </a:prstGeom>
          <a:noFill/>
          <a:ln w="38100" cap="flat" cmpd="sng">
            <a:solidFill>
              <a:srgbClr val="00B05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311" name="Shape 3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That index will be used to set the global variable.</a:t>
            </a:r>
            <a:endParaRPr/>
          </a:p>
          <a:p>
            <a:pPr marL="0" marR="0" lvl="0" indent="0" algn="ctr" rtl="0">
              <a:lnSpc>
                <a:spcPct val="90000"/>
              </a:lnSpc>
              <a:spcBef>
                <a:spcPts val="1000"/>
              </a:spcBef>
              <a:spcAft>
                <a:spcPts val="0"/>
              </a:spcAft>
              <a:buClr>
                <a:schemeClr val="lt1"/>
              </a:buClr>
              <a:buSzPts val="2800"/>
              <a:buFont typeface="Arial"/>
              <a:buNone/>
            </a:pPr>
            <a:r>
              <a:rPr lang="en-US" sz="2800" b="0" i="0" u="none" strike="noStrike" cap="none">
                <a:solidFill>
                  <a:schemeClr val="lt1"/>
                </a:solidFill>
                <a:latin typeface="Century Gothic"/>
                <a:ea typeface="Century Gothic"/>
                <a:cs typeface="Century Gothic"/>
                <a:sym typeface="Century Gothic"/>
              </a:rPr>
              <a:t>Then we’ll call display so the user can see the change.</a:t>
            </a:r>
            <a:endParaRPr sz="2800" b="0" i="0" u="none" strike="noStrike" cap="none">
              <a:solidFill>
                <a:schemeClr val="lt1"/>
              </a:solidFill>
              <a:latin typeface="Century Gothic"/>
              <a:ea typeface="Century Gothic"/>
              <a:cs typeface="Century Gothic"/>
              <a:sym typeface="Century Gothic"/>
            </a:endParaRPr>
          </a:p>
        </p:txBody>
      </p:sp>
      <p:pic>
        <p:nvPicPr>
          <p:cNvPr id="312" name="Shape 312"/>
          <p:cNvPicPr preferRelativeResize="0"/>
          <p:nvPr/>
        </p:nvPicPr>
        <p:blipFill rotWithShape="1">
          <a:blip r:embed="rId3">
            <a:alphaModFix/>
          </a:blip>
          <a:srcRect/>
          <a:stretch/>
        </p:blipFill>
        <p:spPr>
          <a:xfrm>
            <a:off x="2714018" y="3428322"/>
            <a:ext cx="6763964" cy="22005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Shape 3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318" name="Shape 31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0" i="0" u="none" strike="noStrike" cap="none">
                <a:solidFill>
                  <a:schemeClr val="lt1"/>
                </a:solidFill>
                <a:latin typeface="Century Gothic"/>
                <a:ea typeface="Century Gothic"/>
                <a:cs typeface="Century Gothic"/>
                <a:sym typeface="Century Gothic"/>
              </a:rPr>
              <a:t>The function calls go into the &lt;img /&gt; elements.  Each one will specify an index.</a:t>
            </a:r>
            <a:endParaRPr sz="3600" b="0" i="0" u="none" strike="noStrike" cap="none">
              <a:solidFill>
                <a:schemeClr val="lt1"/>
              </a:solidFill>
              <a:latin typeface="Century Gothic"/>
              <a:ea typeface="Century Gothic"/>
              <a:cs typeface="Century Gothic"/>
              <a:sym typeface="Century Gothic"/>
            </a:endParaRPr>
          </a:p>
        </p:txBody>
      </p:sp>
      <p:pic>
        <p:nvPicPr>
          <p:cNvPr id="319" name="Shape 319"/>
          <p:cNvPicPr preferRelativeResize="0"/>
          <p:nvPr/>
        </p:nvPicPr>
        <p:blipFill rotWithShape="1">
          <a:blip r:embed="rId3">
            <a:alphaModFix/>
          </a:blip>
          <a:srcRect/>
          <a:stretch/>
        </p:blipFill>
        <p:spPr>
          <a:xfrm>
            <a:off x="1936823" y="3558257"/>
            <a:ext cx="8318354" cy="21342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SELECT A DRAGON</a:t>
            </a:r>
            <a:endParaRPr sz="4000" b="0" i="0" u="none" strike="noStrike" cap="none">
              <a:solidFill>
                <a:schemeClr val="lt1"/>
              </a:solidFill>
              <a:latin typeface="Century Gothic"/>
              <a:ea typeface="Century Gothic"/>
              <a:cs typeface="Century Gothic"/>
              <a:sym typeface="Century Gothic"/>
            </a:endParaRPr>
          </a:p>
        </p:txBody>
      </p:sp>
      <p:sp>
        <p:nvSpPr>
          <p:cNvPr id="325" name="Shape 32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0" i="0" u="none" strike="noStrike" cap="none">
                <a:solidFill>
                  <a:schemeClr val="lt1"/>
                </a:solidFill>
                <a:latin typeface="Century Gothic"/>
                <a:ea typeface="Century Gothic"/>
                <a:cs typeface="Century Gothic"/>
                <a:sym typeface="Century Gothic"/>
              </a:rPr>
              <a:t>Each thumbnail was paired with an object, by index, in the setThumbnails() function.</a:t>
            </a:r>
            <a:endParaRPr sz="3600" b="0" i="0" u="none" strike="noStrike" cap="none">
              <a:solidFill>
                <a:schemeClr val="lt1"/>
              </a:solidFill>
              <a:latin typeface="Century Gothic"/>
              <a:ea typeface="Century Gothic"/>
              <a:cs typeface="Century Gothic"/>
              <a:sym typeface="Century Gothic"/>
            </a:endParaRPr>
          </a:p>
        </p:txBody>
      </p:sp>
      <p:pic>
        <p:nvPicPr>
          <p:cNvPr id="326" name="Shape 326"/>
          <p:cNvPicPr preferRelativeResize="0"/>
          <p:nvPr/>
        </p:nvPicPr>
        <p:blipFill rotWithShape="1">
          <a:blip r:embed="rId3">
            <a:alphaModFix/>
          </a:blip>
          <a:srcRect/>
          <a:stretch/>
        </p:blipFill>
        <p:spPr>
          <a:xfrm>
            <a:off x="1936823" y="3558257"/>
            <a:ext cx="8318354" cy="213420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a:spLocks noGrp="1"/>
          </p:cNvSpPr>
          <p:nvPr>
            <p:ph type="title"/>
          </p:nvPr>
        </p:nvSpPr>
        <p:spPr>
          <a:xfrm>
            <a:off x="2895600" y="901548"/>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DISPLAY</a:t>
            </a:r>
            <a:endParaRPr sz="4000" b="0" i="0" u="none" strike="noStrike" cap="none">
              <a:solidFill>
                <a:schemeClr val="lt1"/>
              </a:solidFill>
              <a:latin typeface="Century Gothic"/>
              <a:ea typeface="Century Gothic"/>
              <a:cs typeface="Century Gothic"/>
              <a:sym typeface="Century Gothic"/>
            </a:endParaRPr>
          </a:p>
        </p:txBody>
      </p:sp>
      <p:sp>
        <p:nvSpPr>
          <p:cNvPr id="332" name="Shape 332"/>
          <p:cNvSpPr txBox="1">
            <a:spLocks noGrp="1"/>
          </p:cNvSpPr>
          <p:nvPr>
            <p:ph type="body" idx="1"/>
          </p:nvPr>
        </p:nvSpPr>
        <p:spPr>
          <a:xfrm>
            <a:off x="685800" y="2194560"/>
            <a:ext cx="10820400" cy="40242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200"/>
              <a:buFont typeface="Arial"/>
              <a:buNone/>
            </a:pPr>
            <a:r>
              <a:rPr lang="en-US" sz="3600" b="0" i="0" u="none" strike="noStrike" cap="none" dirty="0">
                <a:solidFill>
                  <a:schemeClr val="lt1"/>
                </a:solidFill>
                <a:latin typeface="Century Gothic"/>
                <a:ea typeface="Century Gothic"/>
                <a:cs typeface="Century Gothic"/>
                <a:sym typeface="Century Gothic"/>
              </a:rPr>
              <a:t>The display handles </a:t>
            </a:r>
            <a:r>
              <a:rPr lang="en-US" sz="3600" b="1" i="1" u="none" strike="noStrike" cap="none" dirty="0">
                <a:solidFill>
                  <a:schemeClr val="lt1"/>
                </a:solidFill>
                <a:latin typeface="Century Gothic"/>
                <a:ea typeface="Century Gothic"/>
                <a:cs typeface="Century Gothic"/>
                <a:sym typeface="Century Gothic"/>
              </a:rPr>
              <a:t>all</a:t>
            </a:r>
            <a:r>
              <a:rPr lang="en-US" sz="3600" b="0" i="0" u="none" strike="noStrike" cap="none" dirty="0">
                <a:solidFill>
                  <a:schemeClr val="lt1"/>
                </a:solidFill>
                <a:latin typeface="Century Gothic"/>
                <a:ea typeface="Century Gothic"/>
                <a:cs typeface="Century Gothic"/>
                <a:sym typeface="Century Gothic"/>
              </a:rPr>
              <a:t> of the output.</a:t>
            </a:r>
            <a:endParaRPr sz="3600" b="0" i="0" u="none" strike="noStrike" cap="none" dirty="0">
              <a:solidFill>
                <a:schemeClr val="lt1"/>
              </a:solidFill>
              <a:latin typeface="Century Gothic"/>
              <a:ea typeface="Century Gothic"/>
              <a:cs typeface="Century Gothic"/>
              <a:sym typeface="Century Gothic"/>
            </a:endParaRPr>
          </a:p>
        </p:txBody>
      </p:sp>
      <p:pic>
        <p:nvPicPr>
          <p:cNvPr id="3" name="Picture 2"/>
          <p:cNvPicPr>
            <a:picLocks noChangeAspect="1"/>
          </p:cNvPicPr>
          <p:nvPr/>
        </p:nvPicPr>
        <p:blipFill>
          <a:blip r:embed="rId3"/>
          <a:stretch>
            <a:fillRect/>
          </a:stretch>
        </p:blipFill>
        <p:spPr>
          <a:xfrm>
            <a:off x="685800" y="3680269"/>
            <a:ext cx="10818833" cy="202558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DISPLAY</a:t>
            </a:r>
            <a:endParaRPr sz="4000" b="0" i="0" u="none" strike="noStrike" cap="none">
              <a:solidFill>
                <a:schemeClr val="lt1"/>
              </a:solidFill>
              <a:latin typeface="Century Gothic"/>
              <a:ea typeface="Century Gothic"/>
              <a:cs typeface="Century Gothic"/>
              <a:sym typeface="Century Gothic"/>
            </a:endParaRPr>
          </a:p>
        </p:txBody>
      </p:sp>
      <p:sp>
        <p:nvSpPr>
          <p:cNvPr id="338" name="Shape 338"/>
          <p:cNvSpPr txBox="1">
            <a:spLocks noGrp="1"/>
          </p:cNvSpPr>
          <p:nvPr>
            <p:ph type="body" idx="1"/>
          </p:nvPr>
        </p:nvSpPr>
        <p:spPr>
          <a:xfrm>
            <a:off x="685800" y="2194560"/>
            <a:ext cx="10820400" cy="40242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200"/>
              <a:buFont typeface="Arial"/>
              <a:buNone/>
            </a:pPr>
            <a:r>
              <a:rPr lang="en-US" sz="3200" b="0" i="0" u="none" strike="noStrike" cap="none" dirty="0">
                <a:solidFill>
                  <a:schemeClr val="lt1"/>
                </a:solidFill>
                <a:latin typeface="Century Gothic"/>
                <a:ea typeface="Century Gothic"/>
                <a:cs typeface="Century Gothic"/>
                <a:sym typeface="Century Gothic"/>
              </a:rPr>
              <a:t>The HTML Elements that need updating have been stored in global </a:t>
            </a:r>
            <a:r>
              <a:rPr lang="en-US" sz="3200" b="0" i="0" u="none" strike="noStrike" cap="none" dirty="0" err="1">
                <a:solidFill>
                  <a:schemeClr val="lt1"/>
                </a:solidFill>
                <a:latin typeface="Century Gothic"/>
                <a:ea typeface="Century Gothic"/>
                <a:cs typeface="Century Gothic"/>
                <a:sym typeface="Century Gothic"/>
              </a:rPr>
              <a:t>Javascript</a:t>
            </a:r>
            <a:r>
              <a:rPr lang="en-US" sz="3200" b="0" i="0" u="none" strike="noStrike" cap="none" dirty="0">
                <a:solidFill>
                  <a:schemeClr val="lt1"/>
                </a:solidFill>
                <a:latin typeface="Century Gothic"/>
                <a:ea typeface="Century Gothic"/>
                <a:cs typeface="Century Gothic"/>
                <a:sym typeface="Century Gothic"/>
              </a:rPr>
              <a:t> objects.</a:t>
            </a:r>
            <a:endParaRPr sz="3200" b="0" i="0" u="none" strike="noStrike" cap="none" dirty="0">
              <a:solidFill>
                <a:schemeClr val="lt1"/>
              </a:solidFill>
              <a:latin typeface="Century Gothic"/>
              <a:ea typeface="Century Gothic"/>
              <a:cs typeface="Century Gothic"/>
              <a:sym typeface="Century Gothic"/>
            </a:endParaRPr>
          </a:p>
        </p:txBody>
      </p:sp>
      <p:pic>
        <p:nvPicPr>
          <p:cNvPr id="5" name="Picture 4"/>
          <p:cNvPicPr>
            <a:picLocks noChangeAspect="1"/>
          </p:cNvPicPr>
          <p:nvPr/>
        </p:nvPicPr>
        <p:blipFill>
          <a:blip r:embed="rId3"/>
          <a:stretch>
            <a:fillRect/>
          </a:stretch>
        </p:blipFill>
        <p:spPr>
          <a:xfrm>
            <a:off x="685800" y="3680269"/>
            <a:ext cx="10818833" cy="20255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OBJECTS</a:t>
            </a:r>
            <a:endParaRPr sz="4000" b="0" i="0" u="none" strike="noStrike" cap="none">
              <a:solidFill>
                <a:schemeClr val="lt1"/>
              </a:solidFill>
              <a:latin typeface="Century Gothic"/>
              <a:ea typeface="Century Gothic"/>
              <a:cs typeface="Century Gothic"/>
              <a:sym typeface="Century Gothic"/>
            </a:endParaRPr>
          </a:p>
        </p:txBody>
      </p:sp>
      <p:sp>
        <p:nvSpPr>
          <p:cNvPr id="157" name="Shape 15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Century Gothic"/>
                <a:ea typeface="Century Gothic"/>
                <a:cs typeface="Century Gothic"/>
                <a:sym typeface="Century Gothic"/>
              </a:rPr>
              <a:t>Javascript gives you the ability to supersede the template designing process and build custom objects on the fly.</a:t>
            </a:r>
            <a:endParaRPr sz="5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DISPLAY</a:t>
            </a:r>
            <a:endParaRPr sz="4000" b="0" i="0" u="none" strike="noStrike" cap="none">
              <a:solidFill>
                <a:schemeClr val="lt1"/>
              </a:solidFill>
              <a:latin typeface="Century Gothic"/>
              <a:ea typeface="Century Gothic"/>
              <a:cs typeface="Century Gothic"/>
              <a:sym typeface="Century Gothic"/>
            </a:endParaRPr>
          </a:p>
        </p:txBody>
      </p:sp>
      <p:sp>
        <p:nvSpPr>
          <p:cNvPr id="344" name="Shape 344"/>
          <p:cNvSpPr txBox="1">
            <a:spLocks noGrp="1"/>
          </p:cNvSpPr>
          <p:nvPr>
            <p:ph type="body" idx="1"/>
          </p:nvPr>
        </p:nvSpPr>
        <p:spPr>
          <a:xfrm>
            <a:off x="685800" y="2194560"/>
            <a:ext cx="10820400" cy="40242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200"/>
              <a:buFont typeface="Arial"/>
              <a:buNone/>
            </a:pPr>
            <a:r>
              <a:rPr lang="en-US" sz="2800" b="0" i="0" u="none" strike="noStrike" cap="none" dirty="0">
                <a:solidFill>
                  <a:schemeClr val="lt1"/>
                </a:solidFill>
                <a:latin typeface="Century Gothic"/>
                <a:ea typeface="Century Gothic"/>
                <a:cs typeface="Century Gothic"/>
                <a:sym typeface="Century Gothic"/>
              </a:rPr>
              <a:t>Their </a:t>
            </a:r>
            <a:r>
              <a:rPr lang="en-US" sz="2800" b="0" i="0" u="none" strike="noStrike" cap="none" dirty="0" err="1">
                <a:solidFill>
                  <a:schemeClr val="lt1"/>
                </a:solidFill>
                <a:latin typeface="Century Gothic"/>
                <a:ea typeface="Century Gothic"/>
                <a:cs typeface="Century Gothic"/>
                <a:sym typeface="Century Gothic"/>
              </a:rPr>
              <a:t>src</a:t>
            </a:r>
            <a:r>
              <a:rPr lang="en-US" sz="2800" b="0" i="0" u="none" strike="noStrike" cap="none" dirty="0">
                <a:solidFill>
                  <a:schemeClr val="lt1"/>
                </a:solidFill>
                <a:latin typeface="Century Gothic"/>
                <a:ea typeface="Century Gothic"/>
                <a:cs typeface="Century Gothic"/>
                <a:sym typeface="Century Gothic"/>
              </a:rPr>
              <a:t> and </a:t>
            </a:r>
            <a:r>
              <a:rPr lang="en-US" sz="2800" b="0" i="0" u="none" strike="noStrike" cap="none" dirty="0" err="1">
                <a:solidFill>
                  <a:schemeClr val="lt1"/>
                </a:solidFill>
                <a:latin typeface="Century Gothic"/>
                <a:ea typeface="Century Gothic"/>
                <a:cs typeface="Century Gothic"/>
                <a:sym typeface="Century Gothic"/>
              </a:rPr>
              <a:t>innerHTML</a:t>
            </a:r>
            <a:r>
              <a:rPr lang="en-US" sz="2800" b="0" i="0" u="none" strike="noStrike" cap="none" dirty="0">
                <a:solidFill>
                  <a:schemeClr val="lt1"/>
                </a:solidFill>
                <a:latin typeface="Century Gothic"/>
                <a:ea typeface="Century Gothic"/>
                <a:cs typeface="Century Gothic"/>
                <a:sym typeface="Century Gothic"/>
              </a:rPr>
              <a:t> properties are </a:t>
            </a:r>
            <a:r>
              <a:rPr lang="en-US" sz="2800" b="0" i="0" u="none" strike="noStrike" cap="none" dirty="0" err="1">
                <a:solidFill>
                  <a:schemeClr val="lt1"/>
                </a:solidFill>
                <a:latin typeface="Century Gothic"/>
                <a:ea typeface="Century Gothic"/>
                <a:cs typeface="Century Gothic"/>
                <a:sym typeface="Century Gothic"/>
              </a:rPr>
              <a:t>filles</a:t>
            </a:r>
            <a:r>
              <a:rPr lang="en-US" sz="2800" b="0" i="0" u="none" strike="noStrike" cap="none" dirty="0">
                <a:solidFill>
                  <a:schemeClr val="lt1"/>
                </a:solidFill>
                <a:latin typeface="Century Gothic"/>
                <a:ea typeface="Century Gothic"/>
                <a:cs typeface="Century Gothic"/>
                <a:sym typeface="Century Gothic"/>
              </a:rPr>
              <a:t> with information coming directly from the selected dragon.</a:t>
            </a:r>
            <a:endParaRPr sz="2800" b="0" i="0" u="none" strike="noStrike" cap="none" dirty="0">
              <a:solidFill>
                <a:schemeClr val="lt1"/>
              </a:solidFill>
              <a:latin typeface="Century Gothic"/>
              <a:ea typeface="Century Gothic"/>
              <a:cs typeface="Century Gothic"/>
              <a:sym typeface="Century Gothic"/>
            </a:endParaRPr>
          </a:p>
        </p:txBody>
      </p:sp>
      <p:pic>
        <p:nvPicPr>
          <p:cNvPr id="5" name="Picture 4"/>
          <p:cNvPicPr>
            <a:picLocks noChangeAspect="1"/>
          </p:cNvPicPr>
          <p:nvPr/>
        </p:nvPicPr>
        <p:blipFill>
          <a:blip r:embed="rId3"/>
          <a:stretch>
            <a:fillRect/>
          </a:stretch>
        </p:blipFill>
        <p:spPr>
          <a:xfrm>
            <a:off x="685800" y="3680269"/>
            <a:ext cx="10818833" cy="2025587"/>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SEAUENCE</a:t>
            </a:r>
            <a:endParaRPr sz="4000" b="0" i="0" u="none" strike="noStrike" cap="none">
              <a:solidFill>
                <a:schemeClr val="lt1"/>
              </a:solidFill>
              <a:latin typeface="Century Gothic"/>
              <a:ea typeface="Century Gothic"/>
              <a:cs typeface="Century Gothic"/>
              <a:sym typeface="Century Gothic"/>
            </a:endParaRPr>
          </a:p>
        </p:txBody>
      </p:sp>
      <p:sp>
        <p:nvSpPr>
          <p:cNvPr id="350" name="Shape 350"/>
          <p:cNvSpPr txBox="1">
            <a:spLocks noGrp="1"/>
          </p:cNvSpPr>
          <p:nvPr>
            <p:ph type="body" idx="1"/>
          </p:nvPr>
        </p:nvSpPr>
        <p:spPr>
          <a:xfrm>
            <a:off x="685800" y="2057385"/>
            <a:ext cx="10820400" cy="40242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3500"/>
              <a:buFont typeface="Arial"/>
              <a:buNone/>
            </a:pPr>
            <a:r>
              <a:rPr lang="en-US" sz="3500" b="0" i="0" u="none" strike="noStrike" cap="none" dirty="0">
                <a:solidFill>
                  <a:schemeClr val="lt1"/>
                </a:solidFill>
                <a:latin typeface="Century Gothic"/>
                <a:ea typeface="Century Gothic"/>
                <a:cs typeface="Century Gothic"/>
                <a:sym typeface="Century Gothic"/>
              </a:rPr>
              <a:t>If you follow the flow of the page, you’ll see that it runs all of its setup </a:t>
            </a:r>
            <a:r>
              <a:rPr lang="en-US" sz="3500" b="0" i="0" u="none" strike="noStrike" cap="none" dirty="0" smtClean="0">
                <a:solidFill>
                  <a:schemeClr val="lt1"/>
                </a:solidFill>
                <a:latin typeface="Century Gothic"/>
                <a:ea typeface="Century Gothic"/>
                <a:cs typeface="Century Gothic"/>
                <a:sym typeface="Century Gothic"/>
              </a:rPr>
              <a:t>through </a:t>
            </a:r>
            <a:r>
              <a:rPr lang="en-US" sz="3500" b="0" i="0" u="none" strike="noStrike" cap="none" dirty="0">
                <a:solidFill>
                  <a:schemeClr val="lt1"/>
                </a:solidFill>
                <a:latin typeface="Century Gothic"/>
                <a:ea typeface="Century Gothic"/>
                <a:cs typeface="Century Gothic"/>
                <a:sym typeface="Century Gothic"/>
              </a:rPr>
              <a:t>initialize, building the structure and preparing the page for use by a client.</a:t>
            </a:r>
            <a:endParaRPr sz="3500" b="0" i="0" u="none" strike="noStrike" cap="none" dirty="0">
              <a:solidFill>
                <a:schemeClr val="lt1"/>
              </a:solidFill>
              <a:latin typeface="Century Gothic"/>
              <a:ea typeface="Century Gothic"/>
              <a:cs typeface="Century Gothic"/>
              <a:sym typeface="Century Gothic"/>
            </a:endParaRPr>
          </a:p>
          <a:p>
            <a:pPr marL="0" marR="0" lvl="0" indent="0" algn="ctr" rtl="0">
              <a:lnSpc>
                <a:spcPct val="90000"/>
              </a:lnSpc>
              <a:spcBef>
                <a:spcPts val="1000"/>
              </a:spcBef>
              <a:spcAft>
                <a:spcPts val="0"/>
              </a:spcAft>
              <a:buClr>
                <a:schemeClr val="lt1"/>
              </a:buClr>
              <a:buSzPts val="3500"/>
              <a:buFont typeface="Arial"/>
              <a:buNone/>
            </a:pPr>
            <a:r>
              <a:rPr lang="en-US" sz="3500" b="0" i="0" u="none" strike="noStrike" cap="none" dirty="0">
                <a:solidFill>
                  <a:schemeClr val="lt1"/>
                </a:solidFill>
                <a:latin typeface="Century Gothic"/>
                <a:ea typeface="Century Gothic"/>
                <a:cs typeface="Century Gothic"/>
                <a:sym typeface="Century Gothic"/>
              </a:rPr>
              <a:t>It then runs from click to back end update to display to waiting for another click.</a:t>
            </a:r>
            <a:endParaRPr sz="35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2" name="Rounded Rectangle 1"/>
          <p:cNvSpPr/>
          <p:nvPr/>
        </p:nvSpPr>
        <p:spPr>
          <a:xfrm>
            <a:off x="6925056" y="1805871"/>
            <a:ext cx="3925824" cy="4608576"/>
          </a:xfrm>
          <a:prstGeom prst="roundRect">
            <a:avLst/>
          </a:prstGeom>
          <a:solidFill>
            <a:schemeClr val="accent6">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Shape 355"/>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MODEL-VIEW-CONTROLLER (MVC)</a:t>
            </a:r>
            <a:endParaRPr sz="4000" b="0" i="0" u="none" strike="noStrike" cap="none">
              <a:solidFill>
                <a:schemeClr val="lt1"/>
              </a:solidFill>
              <a:latin typeface="Century Gothic"/>
              <a:ea typeface="Century Gothic"/>
              <a:cs typeface="Century Gothic"/>
              <a:sym typeface="Century Gothic"/>
            </a:endParaRPr>
          </a:p>
        </p:txBody>
      </p:sp>
      <p:sp>
        <p:nvSpPr>
          <p:cNvPr id="356" name="Shape 356"/>
          <p:cNvSpPr txBox="1">
            <a:spLocks noGrp="1"/>
          </p:cNvSpPr>
          <p:nvPr>
            <p:ph type="body" idx="1"/>
          </p:nvPr>
        </p:nvSpPr>
        <p:spPr>
          <a:xfrm>
            <a:off x="864044" y="3244527"/>
            <a:ext cx="5398008" cy="1731264"/>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200"/>
              <a:buFont typeface="Arial"/>
              <a:buNone/>
            </a:pPr>
            <a:r>
              <a:rPr lang="en-US" sz="3600" b="1" i="0" u="none" strike="noStrike" cap="none" dirty="0">
                <a:solidFill>
                  <a:schemeClr val="lt1"/>
                </a:solidFill>
                <a:sym typeface="Century Gothic"/>
              </a:rPr>
              <a:t>This is known as the </a:t>
            </a:r>
            <a:r>
              <a:rPr lang="en-US" sz="3600" b="1" i="0" u="none" strike="noStrike" cap="none" dirty="0">
                <a:solidFill>
                  <a:schemeClr val="lt1"/>
                </a:solidFill>
                <a:latin typeface="Eras Bold ITC" panose="020B0907030504020204" pitchFamily="34" charset="0"/>
                <a:sym typeface="Century Gothic"/>
              </a:rPr>
              <a:t>Model-View-Controller</a:t>
            </a:r>
            <a:r>
              <a:rPr lang="en-US" sz="3600" b="1" i="0" u="none" strike="noStrike" cap="none" dirty="0">
                <a:solidFill>
                  <a:schemeClr val="lt1"/>
                </a:solidFill>
                <a:sym typeface="Century Gothic"/>
              </a:rPr>
              <a:t> system.</a:t>
            </a:r>
            <a:endParaRPr sz="3600" b="1" i="0" u="none" strike="noStrike" cap="none" dirty="0">
              <a:solidFill>
                <a:schemeClr val="lt1"/>
              </a:solidFill>
              <a:sym typeface="Century Gothic"/>
            </a:endParaRPr>
          </a:p>
        </p:txBody>
      </p:sp>
      <p:pic>
        <p:nvPicPr>
          <p:cNvPr id="1026" name="Picture 2" descr="Image result for model view contro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957" y="2057373"/>
            <a:ext cx="3732339" cy="4105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a:spLocks noGrp="1"/>
          </p:cNvSpPr>
          <p:nvPr>
            <p:ph type="title"/>
          </p:nvPr>
        </p:nvSpPr>
        <p:spPr>
          <a:xfrm>
            <a:off x="2895600" y="764373"/>
            <a:ext cx="8610600" cy="1293000"/>
          </a:xfrm>
          <a:prstGeom prst="rect">
            <a:avLst/>
          </a:prstGeom>
          <a:noFill/>
          <a:ln>
            <a:noFill/>
          </a:ln>
        </p:spPr>
        <p:txBody>
          <a:bodyPr spcFirstLastPara="1" wrap="square" lIns="91425" tIns="91425" rIns="91425" bIns="91425"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dirty="0">
                <a:solidFill>
                  <a:schemeClr val="lt1"/>
                </a:solidFill>
                <a:latin typeface="Century Gothic"/>
                <a:ea typeface="Century Gothic"/>
                <a:cs typeface="Century Gothic"/>
                <a:sym typeface="Century Gothic"/>
              </a:rPr>
              <a:t>ABSTRACTION</a:t>
            </a:r>
            <a:endParaRPr sz="4000" b="0" i="0" u="none" strike="noStrike" cap="none" dirty="0">
              <a:solidFill>
                <a:schemeClr val="lt1"/>
              </a:solidFill>
              <a:latin typeface="Century Gothic"/>
              <a:ea typeface="Century Gothic"/>
              <a:cs typeface="Century Gothic"/>
              <a:sym typeface="Century Gothic"/>
            </a:endParaRPr>
          </a:p>
        </p:txBody>
      </p:sp>
      <p:sp>
        <p:nvSpPr>
          <p:cNvPr id="362" name="Shape 362"/>
          <p:cNvSpPr txBox="1">
            <a:spLocks noGrp="1"/>
          </p:cNvSpPr>
          <p:nvPr>
            <p:ph type="body" idx="1"/>
          </p:nvPr>
        </p:nvSpPr>
        <p:spPr>
          <a:xfrm>
            <a:off x="685800" y="2194560"/>
            <a:ext cx="10820400" cy="4181856"/>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1000"/>
              </a:spcBef>
              <a:spcAft>
                <a:spcPts val="0"/>
              </a:spcAft>
              <a:buClr>
                <a:schemeClr val="lt1"/>
              </a:buClr>
              <a:buSzPts val="2800"/>
              <a:buFont typeface="Arial"/>
              <a:buNone/>
            </a:pPr>
            <a:r>
              <a:rPr lang="en-US" sz="2400" b="0" i="0" u="none" strike="noStrike" cap="none" dirty="0">
                <a:solidFill>
                  <a:schemeClr val="lt1"/>
                </a:solidFill>
                <a:latin typeface="Century Gothic"/>
                <a:ea typeface="Century Gothic"/>
                <a:cs typeface="Century Gothic"/>
                <a:sym typeface="Century Gothic"/>
              </a:rPr>
              <a:t>A second data file has been included with this </a:t>
            </a:r>
            <a:r>
              <a:rPr lang="en-US" sz="2400" b="0" i="0" u="none" strike="noStrike" cap="none" dirty="0" err="1">
                <a:solidFill>
                  <a:schemeClr val="lt1"/>
                </a:solidFill>
                <a:latin typeface="Century Gothic"/>
                <a:ea typeface="Century Gothic"/>
                <a:cs typeface="Century Gothic"/>
                <a:sym typeface="Century Gothic"/>
              </a:rPr>
              <a:t>Powerpoint</a:t>
            </a:r>
            <a:r>
              <a:rPr lang="en-US" sz="2400" b="0" i="0" u="none" strike="noStrike" cap="none" dirty="0">
                <a:solidFill>
                  <a:schemeClr val="lt1"/>
                </a:solidFill>
                <a:latin typeface="Century Gothic"/>
                <a:ea typeface="Century Gothic"/>
                <a:cs typeface="Century Gothic"/>
                <a:sym typeface="Century Gothic"/>
              </a:rPr>
              <a:t> Presentation.  It is the same data, but given in a different format.  It is designed to be used with a generic Data Gallery that can read in any data so long as it appears in the format</a:t>
            </a:r>
            <a:r>
              <a:rPr lang="en-US" sz="2400" b="0" i="0" u="none" strike="noStrike" cap="none" dirty="0" smtClean="0">
                <a:solidFill>
                  <a:schemeClr val="lt1"/>
                </a:solidFill>
                <a:latin typeface="Century Gothic"/>
                <a:ea typeface="Century Gothic"/>
                <a:cs typeface="Century Gothic"/>
                <a:sym typeface="Century Gothic"/>
              </a:rPr>
              <a:t>:</a:t>
            </a:r>
          </a:p>
          <a:p>
            <a:pPr marL="0" marR="0" lvl="0" indent="0" algn="ctr" rtl="0">
              <a:lnSpc>
                <a:spcPct val="90000"/>
              </a:lnSpc>
              <a:spcBef>
                <a:spcPts val="1000"/>
              </a:spcBef>
              <a:spcAft>
                <a:spcPts val="0"/>
              </a:spcAft>
              <a:buClr>
                <a:schemeClr val="lt1"/>
              </a:buClr>
              <a:buSzPts val="2800"/>
              <a:buFont typeface="Arial"/>
              <a:buNone/>
            </a:pPr>
            <a:endParaRPr sz="2400" b="0" i="0" u="none" strike="noStrike" cap="none" dirty="0">
              <a:solidFill>
                <a:schemeClr val="lt1"/>
              </a:solidFill>
              <a:latin typeface="Century Gothic"/>
              <a:ea typeface="Century Gothic"/>
              <a:cs typeface="Century Gothic"/>
              <a:sym typeface="Century Gothic"/>
            </a:endParaRPr>
          </a:p>
          <a:p>
            <a:pPr marL="0" marR="0" lvl="0" indent="0" algn="ctr" rtl="0">
              <a:lnSpc>
                <a:spcPct val="90000"/>
              </a:lnSpc>
              <a:spcBef>
                <a:spcPts val="1000"/>
              </a:spcBef>
              <a:spcAft>
                <a:spcPts val="0"/>
              </a:spcAft>
              <a:buClr>
                <a:schemeClr val="lt1"/>
              </a:buClr>
              <a:buSzPts val="3000"/>
              <a:buFont typeface="Arial"/>
              <a:buNone/>
            </a:pPr>
            <a:r>
              <a:rPr lang="en-US" sz="3200" b="1" i="0" u="none" strike="noStrike" cap="none" dirty="0">
                <a:solidFill>
                  <a:schemeClr val="accent5">
                    <a:lumMod val="60000"/>
                    <a:lumOff val="40000"/>
                  </a:schemeClr>
                </a:solidFill>
                <a:latin typeface="Courier New"/>
                <a:ea typeface="Courier New"/>
                <a:cs typeface="Courier New"/>
                <a:sym typeface="Courier New"/>
              </a:rPr>
              <a:t>Item </a:t>
            </a:r>
            <a:r>
              <a:rPr lang="en-US" sz="3200" b="1" i="0" u="none" strike="noStrike" cap="none" dirty="0" err="1">
                <a:solidFill>
                  <a:schemeClr val="accent5">
                    <a:lumMod val="60000"/>
                    <a:lumOff val="40000"/>
                  </a:schemeClr>
                </a:solidFill>
                <a:latin typeface="Courier New"/>
                <a:ea typeface="Courier New"/>
                <a:cs typeface="Courier New"/>
                <a:sym typeface="Courier New"/>
              </a:rPr>
              <a:t>Name:Item</a:t>
            </a:r>
            <a:r>
              <a:rPr lang="en-US" sz="3200" b="1" i="0" u="none" strike="noStrike" cap="none" dirty="0">
                <a:solidFill>
                  <a:schemeClr val="accent5">
                    <a:lumMod val="60000"/>
                    <a:lumOff val="40000"/>
                  </a:schemeClr>
                </a:solidFill>
                <a:latin typeface="Courier New"/>
                <a:ea typeface="Courier New"/>
                <a:cs typeface="Courier New"/>
                <a:sym typeface="Courier New"/>
              </a:rPr>
              <a:t> </a:t>
            </a:r>
            <a:r>
              <a:rPr lang="en-US" sz="3200" b="1" i="0" u="none" strike="noStrike" cap="none" dirty="0" err="1">
                <a:solidFill>
                  <a:schemeClr val="accent5">
                    <a:lumMod val="60000"/>
                    <a:lumOff val="40000"/>
                  </a:schemeClr>
                </a:solidFill>
                <a:latin typeface="Courier New"/>
                <a:ea typeface="Courier New"/>
                <a:cs typeface="Courier New"/>
                <a:sym typeface="Courier New"/>
              </a:rPr>
              <a:t>Information:Item</a:t>
            </a:r>
            <a:r>
              <a:rPr lang="en-US" sz="3200" b="1" i="0" u="none" strike="noStrike" cap="none" dirty="0">
                <a:solidFill>
                  <a:schemeClr val="accent5">
                    <a:lumMod val="60000"/>
                    <a:lumOff val="40000"/>
                  </a:schemeClr>
                </a:solidFill>
                <a:latin typeface="Courier New"/>
                <a:ea typeface="Courier New"/>
                <a:cs typeface="Courier New"/>
                <a:sym typeface="Courier New"/>
              </a:rPr>
              <a:t> Image </a:t>
            </a:r>
            <a:r>
              <a:rPr lang="en-US" sz="3200" b="1" i="0" u="none" strike="noStrike" cap="none" dirty="0" smtClean="0">
                <a:solidFill>
                  <a:schemeClr val="accent5">
                    <a:lumMod val="60000"/>
                    <a:lumOff val="40000"/>
                  </a:schemeClr>
                </a:solidFill>
                <a:latin typeface="Courier New"/>
                <a:ea typeface="Courier New"/>
                <a:cs typeface="Courier New"/>
                <a:sym typeface="Courier New"/>
              </a:rPr>
              <a:t>Name</a:t>
            </a:r>
          </a:p>
          <a:p>
            <a:pPr marL="0" marR="0" lvl="0" indent="0" algn="ctr" rtl="0">
              <a:lnSpc>
                <a:spcPct val="90000"/>
              </a:lnSpc>
              <a:spcBef>
                <a:spcPts val="1000"/>
              </a:spcBef>
              <a:spcAft>
                <a:spcPts val="0"/>
              </a:spcAft>
              <a:buClr>
                <a:schemeClr val="lt1"/>
              </a:buClr>
              <a:buSzPts val="3000"/>
              <a:buFont typeface="Arial"/>
              <a:buNone/>
            </a:pPr>
            <a:endParaRPr sz="3200" b="1" i="0" u="none" strike="noStrike" cap="none" dirty="0">
              <a:solidFill>
                <a:schemeClr val="lt1"/>
              </a:solidFill>
              <a:latin typeface="Courier New"/>
              <a:ea typeface="Courier New"/>
              <a:cs typeface="Courier New"/>
              <a:sym typeface="Courier New"/>
            </a:endParaRPr>
          </a:p>
          <a:p>
            <a:pPr marL="0" marR="0" lvl="0" indent="0" algn="ctr" rtl="0">
              <a:lnSpc>
                <a:spcPct val="90000"/>
              </a:lnSpc>
              <a:spcBef>
                <a:spcPts val="1000"/>
              </a:spcBef>
              <a:spcAft>
                <a:spcPts val="0"/>
              </a:spcAft>
              <a:buClr>
                <a:schemeClr val="lt1"/>
              </a:buClr>
              <a:buSzPts val="2800"/>
              <a:buFont typeface="Arial"/>
              <a:buNone/>
            </a:pPr>
            <a:r>
              <a:rPr lang="en-US" sz="2400" b="0" i="0" u="none" strike="noStrike" cap="none" dirty="0">
                <a:solidFill>
                  <a:schemeClr val="lt1"/>
                </a:solidFill>
                <a:latin typeface="Century Gothic"/>
                <a:ea typeface="Century Gothic"/>
                <a:cs typeface="Century Gothic"/>
                <a:sym typeface="Century Gothic"/>
              </a:rPr>
              <a:t>Each full item is delimited by a semi-colon.</a:t>
            </a:r>
            <a:endParaRPr sz="2400" b="0" i="0" u="none" strike="noStrike" cap="none" dirty="0">
              <a:solidFill>
                <a:schemeClr val="lt1"/>
              </a:solidFill>
              <a:latin typeface="Century Gothic"/>
              <a:ea typeface="Century Gothic"/>
              <a:cs typeface="Century Gothic"/>
              <a:sym typeface="Century Gothic"/>
            </a:endParaRPr>
          </a:p>
          <a:p>
            <a:pPr marL="0" marR="0" lvl="0" indent="0" algn="ctr" rtl="0">
              <a:lnSpc>
                <a:spcPct val="90000"/>
              </a:lnSpc>
              <a:spcBef>
                <a:spcPts val="1000"/>
              </a:spcBef>
              <a:spcAft>
                <a:spcPts val="0"/>
              </a:spcAft>
              <a:buClr>
                <a:schemeClr val="lt1"/>
              </a:buClr>
              <a:buSzPts val="2800"/>
              <a:buFont typeface="Arial"/>
              <a:buNone/>
            </a:pPr>
            <a:r>
              <a:rPr lang="en-US" sz="2400" b="0" i="0" u="none" strike="noStrike" cap="none" dirty="0">
                <a:solidFill>
                  <a:schemeClr val="lt1"/>
                </a:solidFill>
                <a:latin typeface="Century Gothic"/>
                <a:ea typeface="Century Gothic"/>
                <a:cs typeface="Century Gothic"/>
                <a:sym typeface="Century Gothic"/>
              </a:rPr>
              <a:t>Can you write a generic Data Gallery?</a:t>
            </a:r>
            <a:endParaRPr sz="24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DATA GALLERY</a:t>
            </a:r>
            <a:endParaRPr sz="4000" b="0" i="0" u="none" strike="noStrike" cap="none">
              <a:solidFill>
                <a:schemeClr val="lt1"/>
              </a:solidFill>
              <a:latin typeface="Century Gothic"/>
              <a:ea typeface="Century Gothic"/>
              <a:cs typeface="Century Gothic"/>
              <a:sym typeface="Century Gothic"/>
            </a:endParaRPr>
          </a:p>
        </p:txBody>
      </p:sp>
      <p:sp>
        <p:nvSpPr>
          <p:cNvPr id="163" name="Shape 16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Century Gothic"/>
                <a:ea typeface="Century Gothic"/>
                <a:cs typeface="Century Gothic"/>
                <a:sym typeface="Century Gothic"/>
              </a:rPr>
              <a:t>Included with this Powerpoint Presentation is a file called datagallery.html.  Please open that code in your editor and make the adjustments to it as you follow along with the slides.</a:t>
            </a:r>
            <a:endParaRPr sz="4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BACK END DATA</a:t>
            </a:r>
            <a:endParaRPr sz="4000" b="0" i="0" u="none" strike="noStrike" cap="none">
              <a:solidFill>
                <a:schemeClr val="lt1"/>
              </a:solidFill>
              <a:latin typeface="Century Gothic"/>
              <a:ea typeface="Century Gothic"/>
              <a:cs typeface="Century Gothic"/>
              <a:sym typeface="Century Gothic"/>
            </a:endParaRPr>
          </a:p>
        </p:txBody>
      </p:sp>
      <p:sp>
        <p:nvSpPr>
          <p:cNvPr id="169" name="Shape 169"/>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Century Gothic"/>
                <a:ea typeface="Century Gothic"/>
                <a:cs typeface="Century Gothic"/>
                <a:sym typeface="Century Gothic"/>
              </a:rPr>
              <a:t>Unlike previous examples, we will store our data in back end objects and then use them to drive the display.</a:t>
            </a:r>
            <a:endParaRPr sz="5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CUSTOM OBJECTS</a:t>
            </a:r>
            <a:endParaRPr sz="4000" b="0" i="0" u="none" strike="noStrike" cap="none">
              <a:solidFill>
                <a:schemeClr val="lt1"/>
              </a:solidFill>
              <a:latin typeface="Century Gothic"/>
              <a:ea typeface="Century Gothic"/>
              <a:cs typeface="Century Gothic"/>
              <a:sym typeface="Century Gothic"/>
            </a:endParaRPr>
          </a:p>
        </p:txBody>
      </p:sp>
      <p:sp>
        <p:nvSpPr>
          <p:cNvPr id="175" name="Shape 17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dirty="0">
                <a:solidFill>
                  <a:schemeClr val="lt1"/>
                </a:solidFill>
                <a:latin typeface="Century Gothic"/>
                <a:ea typeface="Century Gothic"/>
                <a:cs typeface="Century Gothic"/>
                <a:sym typeface="Century Gothic"/>
              </a:rPr>
              <a:t>A custom object is easy to create</a:t>
            </a:r>
            <a:r>
              <a:rPr lang="en-US" sz="5400" b="0" i="0" u="none" strike="noStrike" cap="none" dirty="0" smtClean="0">
                <a:solidFill>
                  <a:schemeClr val="lt1"/>
                </a:solidFill>
                <a:latin typeface="Century Gothic"/>
                <a:ea typeface="Century Gothic"/>
                <a:cs typeface="Century Gothic"/>
                <a:sym typeface="Century Gothic"/>
              </a:rPr>
              <a:t>. </a:t>
            </a:r>
            <a:r>
              <a:rPr lang="en-US" sz="5400" dirty="0"/>
              <a:t> </a:t>
            </a:r>
            <a:r>
              <a:rPr lang="en-US" sz="5400" dirty="0" smtClean="0"/>
              <a:t>This is a sample.</a:t>
            </a:r>
            <a:endParaRPr sz="5400" b="0" i="0" u="none" strike="noStrike" cap="none" dirty="0">
              <a:solidFill>
                <a:schemeClr val="lt1"/>
              </a:solidFill>
              <a:latin typeface="Century Gothic"/>
              <a:ea typeface="Century Gothic"/>
              <a:cs typeface="Century Gothic"/>
              <a:sym typeface="Century Gothic"/>
            </a:endParaRPr>
          </a:p>
        </p:txBody>
      </p:sp>
      <p:pic>
        <p:nvPicPr>
          <p:cNvPr id="176" name="Shape 176"/>
          <p:cNvPicPr preferRelativeResize="0"/>
          <p:nvPr/>
        </p:nvPicPr>
        <p:blipFill rotWithShape="1">
          <a:blip r:embed="rId3">
            <a:alphaModFix/>
          </a:blip>
          <a:srcRect/>
          <a:stretch/>
        </p:blipFill>
        <p:spPr>
          <a:xfrm>
            <a:off x="4213437" y="4377476"/>
            <a:ext cx="3765125" cy="6389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CUSTOM OBJECTS</a:t>
            </a:r>
            <a:endParaRPr sz="4000" b="0" i="0" u="none" strike="noStrike" cap="none">
              <a:solidFill>
                <a:schemeClr val="lt1"/>
              </a:solidFill>
              <a:latin typeface="Century Gothic"/>
              <a:ea typeface="Century Gothic"/>
              <a:cs typeface="Century Gothic"/>
              <a:sym typeface="Century Gothic"/>
            </a:endParaRPr>
          </a:p>
        </p:txBody>
      </p:sp>
      <p:sp>
        <p:nvSpPr>
          <p:cNvPr id="182" name="Shape 18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Century Gothic"/>
                <a:ea typeface="Century Gothic"/>
                <a:cs typeface="Century Gothic"/>
                <a:sym typeface="Century Gothic"/>
              </a:rPr>
              <a:t>You can then populate the object with information.</a:t>
            </a:r>
            <a:endParaRPr sz="4400" b="0" i="0" u="none" strike="noStrike" cap="none">
              <a:solidFill>
                <a:schemeClr val="lt1"/>
              </a:solidFill>
              <a:latin typeface="Century Gothic"/>
              <a:ea typeface="Century Gothic"/>
              <a:cs typeface="Century Gothic"/>
              <a:sym typeface="Century Gothic"/>
            </a:endParaRPr>
          </a:p>
        </p:txBody>
      </p:sp>
      <p:pic>
        <p:nvPicPr>
          <p:cNvPr id="183" name="Shape 183"/>
          <p:cNvPicPr preferRelativeResize="0"/>
          <p:nvPr/>
        </p:nvPicPr>
        <p:blipFill rotWithShape="1">
          <a:blip r:embed="rId3">
            <a:alphaModFix/>
          </a:blip>
          <a:srcRect/>
          <a:stretch/>
        </p:blipFill>
        <p:spPr>
          <a:xfrm>
            <a:off x="3123123" y="4206360"/>
            <a:ext cx="6343520" cy="9709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CUSTOM OBJECTS</a:t>
            </a:r>
            <a:endParaRPr sz="4000" b="0" i="0" u="none" strike="noStrike" cap="none">
              <a:solidFill>
                <a:schemeClr val="lt1"/>
              </a:solidFill>
              <a:latin typeface="Century Gothic"/>
              <a:ea typeface="Century Gothic"/>
              <a:cs typeface="Century Gothic"/>
              <a:sym typeface="Century Gothic"/>
            </a:endParaRPr>
          </a:p>
        </p:txBody>
      </p:sp>
      <p:sp>
        <p:nvSpPr>
          <p:cNvPr id="189" name="Shape 189"/>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Century Gothic"/>
                <a:ea typeface="Century Gothic"/>
                <a:cs typeface="Century Gothic"/>
                <a:sym typeface="Century Gothic"/>
              </a:rPr>
              <a:t>Using the dot (.) operator, you can create any property you like and give it any appropriate value.</a:t>
            </a:r>
            <a:endParaRPr sz="4400" b="0" i="0" u="none" strike="noStrike" cap="none">
              <a:solidFill>
                <a:schemeClr val="lt1"/>
              </a:solidFill>
              <a:latin typeface="Century Gothic"/>
              <a:ea typeface="Century Gothic"/>
              <a:cs typeface="Century Gothic"/>
              <a:sym typeface="Century Gothic"/>
            </a:endParaRPr>
          </a:p>
        </p:txBody>
      </p:sp>
      <p:pic>
        <p:nvPicPr>
          <p:cNvPr id="190" name="Shape 190"/>
          <p:cNvPicPr preferRelativeResize="0"/>
          <p:nvPr/>
        </p:nvPicPr>
        <p:blipFill rotWithShape="1">
          <a:blip r:embed="rId3">
            <a:alphaModFix/>
          </a:blip>
          <a:srcRect/>
          <a:stretch/>
        </p:blipFill>
        <p:spPr>
          <a:xfrm>
            <a:off x="2924240" y="4605605"/>
            <a:ext cx="6343520" cy="9709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lt1"/>
              </a:buClr>
              <a:buSzPts val="4000"/>
              <a:buFont typeface="Century Gothic"/>
              <a:buNone/>
            </a:pPr>
            <a:r>
              <a:rPr lang="en-US" sz="4000" b="0" i="0" u="none" strike="noStrike" cap="none">
                <a:solidFill>
                  <a:schemeClr val="lt1"/>
                </a:solidFill>
                <a:latin typeface="Century Gothic"/>
                <a:ea typeface="Century Gothic"/>
                <a:cs typeface="Century Gothic"/>
                <a:sym typeface="Century Gothic"/>
              </a:rPr>
              <a:t>BUILDING THE OBJECTS</a:t>
            </a:r>
            <a:endParaRPr sz="4000" b="0" i="0" u="none" strike="noStrike" cap="none">
              <a:solidFill>
                <a:schemeClr val="lt1"/>
              </a:solidFill>
              <a:latin typeface="Century Gothic"/>
              <a:ea typeface="Century Gothic"/>
              <a:cs typeface="Century Gothic"/>
              <a:sym typeface="Century Gothic"/>
            </a:endParaRPr>
          </a:p>
        </p:txBody>
      </p:sp>
      <p:sp>
        <p:nvSpPr>
          <p:cNvPr id="196" name="Shape 19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5400"/>
              <a:buFont typeface="Arial"/>
              <a:buNone/>
            </a:pPr>
            <a:r>
              <a:rPr lang="en-US" sz="5400" b="0" i="0" u="none" strike="noStrike" cap="none">
                <a:solidFill>
                  <a:schemeClr val="lt1"/>
                </a:solidFill>
                <a:latin typeface="Century Gothic"/>
                <a:ea typeface="Century Gothic"/>
                <a:cs typeface="Century Gothic"/>
                <a:sym typeface="Century Gothic"/>
              </a:rPr>
              <a:t>For this particular project, we’ll be building objects based on data from the included Javascript file.</a:t>
            </a:r>
            <a:endParaRPr sz="54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745</Words>
  <Application>Microsoft Office PowerPoint</Application>
  <PresentationFormat>Widescreen</PresentationFormat>
  <Paragraphs>74</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 Black</vt:lpstr>
      <vt:lpstr>Century Gothic</vt:lpstr>
      <vt:lpstr>Arial</vt:lpstr>
      <vt:lpstr>Eras Bold ITC</vt:lpstr>
      <vt:lpstr>Courier New</vt:lpstr>
      <vt:lpstr>Vapor Trail</vt:lpstr>
      <vt:lpstr>Custom Objects</vt:lpstr>
      <vt:lpstr>OBJECTS</vt:lpstr>
      <vt:lpstr>OBJECTS</vt:lpstr>
      <vt:lpstr>DATA GALLERY</vt:lpstr>
      <vt:lpstr>BACK END DATA</vt:lpstr>
      <vt:lpstr>CUSTOM OBJECTS</vt:lpstr>
      <vt:lpstr>CUSTOM OBJECTS</vt:lpstr>
      <vt:lpstr>CUSTOM OBJECTS</vt:lpstr>
      <vt:lpstr>BUILDING THE OBJECTS</vt:lpstr>
      <vt:lpstr>BUILDING THE OBJECTS</vt:lpstr>
      <vt:lpstr>BUILDING THE OBJECTS</vt:lpstr>
      <vt:lpstr>BUILDING THE OBJECTS</vt:lpstr>
      <vt:lpstr>BUILDING THE OBJECTS</vt:lpstr>
      <vt:lpstr>BUILDING THE OBJECTS</vt:lpstr>
      <vt:lpstr>BUILDING THE OBJECTS</vt:lpstr>
      <vt:lpstr>BUILDING THE OBJECTS</vt:lpstr>
      <vt:lpstr>BUILDING THE OBJECTS</vt:lpstr>
      <vt:lpstr>BUILDING THE OBJECTS</vt:lpstr>
      <vt:lpstr>THE THUMBNAILS</vt:lpstr>
      <vt:lpstr>THE THUMBNAILS</vt:lpstr>
      <vt:lpstr>THE THUMBNAILS</vt:lpstr>
      <vt:lpstr>THE THUMBNAILS</vt:lpstr>
      <vt:lpstr>SELECT A DRAGON</vt:lpstr>
      <vt:lpstr>SELECT A DRAGON</vt:lpstr>
      <vt:lpstr>SELECT A DRAGON</vt:lpstr>
      <vt:lpstr>SELECT A DRAGON</vt:lpstr>
      <vt:lpstr>SELECT A DRAGON</vt:lpstr>
      <vt:lpstr>DISPLAY</vt:lpstr>
      <vt:lpstr>DISPLAY</vt:lpstr>
      <vt:lpstr>DISPLAY</vt:lpstr>
      <vt:lpstr>SEAUENCE</vt:lpstr>
      <vt:lpstr>MODEL-VIEW-CONTROLLER (MVC)</vt:lpstr>
      <vt:lpstr>ABSTRACTION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 Objects</dc:title>
  <cp:lastModifiedBy>ITurner</cp:lastModifiedBy>
  <cp:revision>4</cp:revision>
  <dcterms:modified xsi:type="dcterms:W3CDTF">2018-02-02T16:39:12Z</dcterms:modified>
</cp:coreProperties>
</file>