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72" r:id="rId4"/>
    <p:sldId id="260" r:id="rId5"/>
    <p:sldId id="258" r:id="rId6"/>
    <p:sldId id="270" r:id="rId7"/>
    <p:sldId id="292" r:id="rId8"/>
    <p:sldId id="271" r:id="rId9"/>
    <p:sldId id="273" r:id="rId10"/>
    <p:sldId id="265" r:id="rId11"/>
    <p:sldId id="274" r:id="rId12"/>
    <p:sldId id="275" r:id="rId13"/>
    <p:sldId id="276" r:id="rId14"/>
    <p:sldId id="281" r:id="rId15"/>
    <p:sldId id="280" r:id="rId16"/>
    <p:sldId id="278" r:id="rId17"/>
    <p:sldId id="279" r:id="rId18"/>
    <p:sldId id="277" r:id="rId19"/>
    <p:sldId id="282" r:id="rId20"/>
    <p:sldId id="283" r:id="rId21"/>
    <p:sldId id="286" r:id="rId22"/>
    <p:sldId id="287" r:id="rId23"/>
    <p:sldId id="261" r:id="rId24"/>
    <p:sldId id="285" r:id="rId25"/>
    <p:sldId id="288" r:id="rId26"/>
    <p:sldId id="289" r:id="rId27"/>
    <p:sldId id="290" r:id="rId28"/>
    <p:sldId id="291" r:id="rId29"/>
    <p:sldId id="26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9618-264D-40B7-BFFC-7899F4CDF68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9826D-3D35-43DB-AC13-7FE6D50F14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30082" y="2072072"/>
            <a:ext cx="6328218" cy="1076325"/>
          </a:xfrm>
          <a:prstGeom prst="rect">
            <a:avLst/>
          </a:prstGeom>
          <a:noFill/>
        </p:spPr>
        <p:txBody>
          <a:bodyPr wrap="square" rtlCol="0">
            <a:spAutoFit/>
          </a:bodyPr>
          <a:lstStyle/>
          <a:p>
            <a:pPr algn="dist"/>
            <a:r>
              <a:rPr lang="zh-CN" altLang="en-US" sz="3200" b="1" dirty="0" smtClean="0">
                <a:latin typeface="微软雅黑" panose="020B0503020204020204" pitchFamily="34" charset="-122"/>
                <a:ea typeface="微软雅黑" panose="020B0503020204020204" pitchFamily="34" charset="-122"/>
              </a:rPr>
              <a:t>Reasoning Analytically About Password-Cracking Software</a:t>
            </a:r>
            <a:endParaRPr lang="zh-CN" altLang="en-US" sz="32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3611637" y="3411307"/>
            <a:ext cx="5016012" cy="384757"/>
            <a:chOff x="3611637" y="3411307"/>
            <a:chExt cx="5016012" cy="384757"/>
          </a:xfrm>
        </p:grpSpPr>
        <p:cxnSp>
          <p:nvCxnSpPr>
            <p:cNvPr id="9" name="直接连接符 8"/>
            <p:cNvCxnSpPr/>
            <p:nvPr/>
          </p:nvCxnSpPr>
          <p:spPr>
            <a:xfrm>
              <a:off x="3611637" y="3411307"/>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611637" y="3796064"/>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101615" y="3411500"/>
            <a:ext cx="3905142" cy="39878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朕为你打下江山</a:t>
            </a:r>
            <a:endParaRPr lang="zh-CN" altLang="en-US" sz="2000" dirty="0">
              <a:latin typeface="微软雅黑" panose="020B0503020204020204" pitchFamily="34" charset="-122"/>
              <a:ea typeface="微软雅黑" panose="020B0503020204020204" pitchFamily="34" charset="-122"/>
            </a:endParaRPr>
          </a:p>
        </p:txBody>
      </p:sp>
      <p:sp>
        <p:nvSpPr>
          <p:cNvPr id="15" name="矩形 14"/>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1104900"/>
            <a:ext cx="10047605" cy="44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口令猜测顺序：</a:t>
            </a:r>
            <a:endParaRPr 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：以规则列表顺序优先，将规则列表中的每个规则应用于单词列表中的所有单词，然后继续执行下一个规则。</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攻击的有效性</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对规则列表的顺序特别敏感。</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：以单词列表顺序优先，对指定单词应用各种规则、再进行下一单词，可最小化磁盘</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I/O</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，且遵循依赖于硬件的批处理策略进一步提高性能。</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攻击的有效性对单词列表的顺序更加敏感。</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转换命令：</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规则由转换命令组合而成，</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支持</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52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个单独的转换命令，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支持</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55</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个单独的转换命令。它们公有的转换命令有</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32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考虑到大部分转换命令包含参数，仅包含</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个转换命令的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规则有</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15000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个，且规则数量与转换命令个数的关系呈幂律增长，包含</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个转换命令的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规则有数亿个。</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JtR</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hashcat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的口令猜测与转换命令异同</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1104900"/>
            <a:ext cx="10047605" cy="539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sz="2000" dirty="0" smtClean="0">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简单转换命令</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直接修改输入单词的某个方面，如转换输入大小写、插入或删除一个或一组字符、替换字符、重新排列字符。</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还尝试将单词变为复数、过去分词与现在分词形式。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拒绝转换命令</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限制不符合口令组成策略的猜测的产生。如已知口令至少包含</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6</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个字符，拒绝转换命令将包含</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5</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个或更少字符的猜测拒绝。</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记忆</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转换命令</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设置或查询记忆中的变量（字符串、位置、长度等），据此对输入进行复杂修改以避免多余猜测。本论文对记忆转换命令基本不支持。</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4.JtR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的规则预处理器</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的一个转换对一个单词仅生成</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0~1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个猜测，而</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允许将多个相似的规则命令紧凑地表示为单个规则，例如r $[0-9]将输入反转再添加一个数字，</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需要</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条规则或混合攻击。当然，这是因为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以规则列表顺序优先的缘故，而</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没有这个必要。</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转换命令分类</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2515" y="73279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将规则应用于每个单词列表条目以生成可能的大量猜测。要确定这些猜测中是否包含特定的目标口令，可以运行该工具存储这些猜测，但这在计算和存储角度上都很昂贵。为此，论文设计了带有签名的高效规则反演函数</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invert_rule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regex ← invert</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_</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rule(rule, pw)</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将规则</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rule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与目标口令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作为输入，输出正则表达式</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regex</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当正则表达式不包含</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或</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时，称为简单正则表达式。输出此类表达式的规则</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完全可逆</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例：s[3eE]cr[3eE]t，共匹配</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9</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个字符串。</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当正则表达式包含</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或</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时，称为复杂正则表达式，输出此类表达式的规则</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正则表达式可逆</a:t>
            </a:r>
            <a:endPar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若规则</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不可逆</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，不输出任何正则表达式。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一些完全可逆规则生成的正则表达式会枚举大量值。例如</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代替</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的规则处理目标口令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时生成正则表达式</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 @]{10}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，枚举了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2^10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个字符串。这种情况下，使用单词查找树而非枚举值来代表单词列表。</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但是，仍有如</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删除前</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个字符</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的规则使得单词查找树失效。论文用特定工具包找出此类规则，将其设置为不可逆。</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规则反演</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3279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大部分转换命令的规则反演非常简单。</a:t>
            </a:r>
            <a:endParaRPr 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sz="2000" b="1" dirty="0" smtClean="0">
                <a:latin typeface="Century Gothic" panose="020B0502020202020204" pitchFamily="34" charset="0"/>
                <a:ea typeface="微软雅黑" panose="020B0503020204020204" pitchFamily="34" charset="-122"/>
                <a:sym typeface="Century Gothic" panose="020B0502020202020204" pitchFamily="34" charset="0"/>
              </a:rPr>
              <a:t>添加规则</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例：在末尾附加字符</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d</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反演：若</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不以</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d</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结尾，输出空；否则输出与</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完全匹配且删除末尾</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d</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的表达式。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替换规则</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例：</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sXY</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，将所有</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X</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字符替换为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Y</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反演：用正则表达式[XY]替换 pw 中每次出现的 Y。</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截断字符串规则</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子字符串规则</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：正则表达式可逆，输出复杂正则表达式。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其他删除规则</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：不可逆，无法输出正则表达式。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记忆转换命令</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不可逆。</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规则反演（单个规则）</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3279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组合规则例：{sXY，将字符串轮转左移一位，然后用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Y</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替换</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X</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当</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aYbY</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时</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反演如下：</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反演</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sXY</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，获得</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a[XY]b[XY]</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a[XY]b[XY]</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反演</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，获得</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[XY]a[XY]b</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对于所有产生简单正则表达式的</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完全可逆转换命令的任意组合</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，可以实现规则反演。</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对于包含产生复杂正则表达式的正则表达式可逆转换命令的组合，即包含删除转换命令的组合，不予实现规则反演。这是因为包含复杂正则表达式时，输出表达式的复杂度会随着规则的组合指数级增长。</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规则反演（组合规则）</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3279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问题：对于给定的单词列表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与规则</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rule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，将产生多少多少猜测？</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对于此问题，若分析工具可以比实际执行爆破软件更快地计算猜测，则认为此规则是</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可计数的</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，否则认为此规则</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不可计数</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记忆转换命令一定是不可计数的。</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猜测计数将分为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个步骤：</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特征组提取：feat_grps ← extract_features(rlist)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预计算：aux_info ← precompute(feat_grps, wlist)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猜测计数输出：num ← guess_count(aux_info, rule)</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·extract_features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输入规则列表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，输出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feat_grps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，这是特征组数据结构，表示单词的哪些抽象特征（如长度、是否存在数字）与该</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中的规则作出的猜测计数有关。</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·precompute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输入</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feat_grps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和单词列表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，计算得到辅助信息</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aux_info</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。这些信息允许通过查表快速对具有属性组合的单词计数，而无需对单词列表多次遍历。</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最后，</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guess_count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利用预先计算的辅助信息输出在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上运行</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rule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的猜测计数。这个过程本身是快速的，其运行时间与单词列表大小无关。</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猜测计数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3279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问题：对于给定的单词列表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与规则</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rule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，将产生多少多少猜测？</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对于此问题，若分析工具可以比实际执行爆破软件更快地计算猜测，则认为此规则是</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可计数的</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，否则认为此规则</a:t>
            </a:r>
            <a:r>
              <a:rPr lang="zh-CN" altLang="en-US" sz="2000" b="1" dirty="0" smtClean="0">
                <a:latin typeface="Century Gothic" panose="020B0502020202020204" pitchFamily="34" charset="0"/>
                <a:ea typeface="微软雅黑" panose="020B0503020204020204" pitchFamily="34" charset="-122"/>
                <a:sym typeface="Century Gothic" panose="020B0502020202020204" pitchFamily="34" charset="0"/>
              </a:rPr>
              <a:t>不可计数</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。记忆转换命令一定是不可计数的。</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猜测计数将分为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个步骤：</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特征组提取：feat_grps ← extract_features(rlist)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预计算：aux_info ← precompute(feat_grps, wlist)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猜测计数输出：num ← guess_count(aux_info, rule)</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sz="2000" dirty="0" smtClean="0">
                <a:latin typeface="Century Gothic" panose="020B0502020202020204" pitchFamily="34" charset="0"/>
                <a:ea typeface="微软雅黑" panose="020B0503020204020204" pitchFamily="34" charset="-122"/>
                <a:sym typeface="Century Gothic" panose="020B0502020202020204" pitchFamily="34" charset="0"/>
              </a:rPr>
              <a:t>计算feat_grps和num速度都很快。计算aux_info需要几个小时的时间，并且可能</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很大，约</a:t>
            </a:r>
            <a:r>
              <a:rPr sz="2000" dirty="0" smtClean="0">
                <a:latin typeface="Century Gothic" panose="020B0502020202020204" pitchFamily="34" charset="0"/>
                <a:ea typeface="微软雅黑" panose="020B0503020204020204" pitchFamily="34" charset="-122"/>
                <a:sym typeface="Century Gothic" panose="020B0502020202020204" pitchFamily="34" charset="0"/>
              </a:rPr>
              <a:t>有1GB大小。</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但是，它仍然比运行</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更快、更小。</a:t>
            </a:r>
            <a:endParaRPr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猜测计数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各个转换命令的规则可逆、可计数性统计</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64135" y="1818640"/>
          <a:ext cx="5541645" cy="3840480"/>
        </p:xfrm>
        <a:graphic>
          <a:graphicData uri="http://schemas.openxmlformats.org/drawingml/2006/table">
            <a:tbl>
              <a:tblPr firstRow="1" bandRow="1">
                <a:tableStyleId>{5C22544A-7EE6-4342-B048-85BDC9FD1C3A}</a:tableStyleId>
              </a:tblPr>
              <a:tblGrid>
                <a:gridCol w="911225"/>
                <a:gridCol w="1146810"/>
                <a:gridCol w="1109345"/>
                <a:gridCol w="1397000"/>
                <a:gridCol w="977265"/>
              </a:tblGrid>
              <a:tr h="365760">
                <a:tc>
                  <a:txBody>
                    <a:bodyPr/>
                    <a:p>
                      <a:pPr>
                        <a:buNone/>
                      </a:pPr>
                      <a:r>
                        <a:rPr lang="zh-CN" altLang="en-US"/>
                        <a:t>变形</a:t>
                      </a:r>
                      <a:endParaRPr lang="zh-CN" altLang="en-US"/>
                    </a:p>
                  </a:txBody>
                  <a:tcPr/>
                </a:tc>
                <a:tc>
                  <a:txBody>
                    <a:bodyPr/>
                    <a:p>
                      <a:pPr>
                        <a:buNone/>
                      </a:pPr>
                      <a:r>
                        <a:rPr lang="zh-CN" altLang="en-US"/>
                        <a:t>完全可逆可计数</a:t>
                      </a:r>
                      <a:endParaRPr lang="zh-CN" altLang="en-US"/>
                    </a:p>
                  </a:txBody>
                  <a:tcPr/>
                </a:tc>
                <a:tc>
                  <a:txBody>
                    <a:bodyPr/>
                    <a:p>
                      <a:pPr>
                        <a:buNone/>
                      </a:pPr>
                      <a:r>
                        <a:rPr lang="zh-CN" altLang="en-US"/>
                        <a:t>完全可逆不可计数</a:t>
                      </a:r>
                      <a:endParaRPr lang="zh-CN" altLang="en-US"/>
                    </a:p>
                  </a:txBody>
                  <a:tcPr/>
                </a:tc>
                <a:tc>
                  <a:txBody>
                    <a:bodyPr/>
                    <a:p>
                      <a:pPr>
                        <a:buNone/>
                      </a:pPr>
                      <a:r>
                        <a:rPr lang="zh-CN" altLang="en-US"/>
                        <a:t>正则表达式可逆</a:t>
                      </a:r>
                      <a:endParaRPr lang="zh-CN" altLang="en-US"/>
                    </a:p>
                  </a:txBody>
                  <a:tcPr/>
                </a:tc>
                <a:tc>
                  <a:txBody>
                    <a:bodyPr/>
                    <a:p>
                      <a:pPr>
                        <a:buNone/>
                      </a:pPr>
                      <a:r>
                        <a:rPr lang="zh-CN" altLang="en-US"/>
                        <a:t>不可逆</a:t>
                      </a:r>
                      <a:endParaRPr lang="zh-CN" altLang="en-US"/>
                    </a:p>
                  </a:txBody>
                  <a:tcPr/>
                </a:tc>
              </a:tr>
              <a:tr h="640080">
                <a:tc>
                  <a:txBody>
                    <a:bodyPr/>
                    <a:p>
                      <a:pPr>
                        <a:buNone/>
                      </a:pPr>
                      <a:r>
                        <a:rPr lang="zh-CN" altLang="en-US"/>
                        <a:t>大小写转换</a:t>
                      </a:r>
                      <a:endParaRPr lang="zh-CN" altLang="en-US"/>
                    </a:p>
                  </a:txBody>
                  <a:tcPr/>
                </a:tc>
                <a:tc>
                  <a:txBody>
                    <a:bodyPr/>
                    <a:p>
                      <a:pPr algn="ctr">
                        <a:buNone/>
                      </a:pPr>
                      <a:r>
                        <a:rPr lang="en-US" altLang="zh-CN"/>
                        <a:t>8</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添加</a:t>
                      </a:r>
                      <a:r>
                        <a:rPr lang="en-US" altLang="zh-CN"/>
                        <a:t>/</a:t>
                      </a:r>
                      <a:r>
                        <a:rPr lang="zh-CN" altLang="en-US"/>
                        <a:t>删除</a:t>
                      </a:r>
                      <a:endParaRPr lang="zh-CN" altLang="en-US"/>
                    </a:p>
                  </a:txBody>
                  <a:tcPr/>
                </a:tc>
                <a:tc>
                  <a:txBody>
                    <a:bodyPr/>
                    <a:p>
                      <a:pPr algn="ctr">
                        <a:buNone/>
                      </a:pPr>
                      <a:r>
                        <a:rPr lang="en-US" altLang="zh-CN"/>
                        <a:t>8</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2</a:t>
                      </a:r>
                      <a:endParaRPr lang="en-US" altLang="zh-CN"/>
                    </a:p>
                  </a:txBody>
                  <a:tcPr anchor="ctr" anchorCtr="0"/>
                </a:tc>
              </a:tr>
              <a:tr h="365760">
                <a:tc>
                  <a:txBody>
                    <a:bodyPr/>
                    <a:p>
                      <a:pPr>
                        <a:buNone/>
                      </a:pPr>
                      <a:r>
                        <a:rPr lang="zh-CN" altLang="en-US"/>
                        <a:t>替换</a:t>
                      </a:r>
                      <a:endParaRPr lang="zh-CN" altLang="en-US"/>
                    </a:p>
                  </a:txBody>
                  <a:tcPr/>
                </a:tc>
                <a:tc>
                  <a:txBody>
                    <a:bodyPr/>
                    <a:p>
                      <a:pPr algn="ctr">
                        <a:buNone/>
                      </a:pPr>
                      <a:r>
                        <a:rPr lang="en-US" altLang="zh-CN"/>
                        <a:t>5</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重排序</a:t>
                      </a:r>
                      <a:endParaRPr lang="zh-CN" altLang="en-US"/>
                    </a:p>
                  </a:txBody>
                  <a:tcPr/>
                </a:tc>
                <a:tc>
                  <a:txBody>
                    <a:bodyPr/>
                    <a:p>
                      <a:pPr algn="ctr">
                        <a:buNone/>
                      </a:pPr>
                      <a:r>
                        <a:rPr lang="en-US" altLang="zh-CN"/>
                        <a:t>6</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语法</a:t>
                      </a:r>
                      <a:endParaRPr lang="zh-CN" altLang="en-US"/>
                    </a:p>
                  </a:txBody>
                  <a:tcPr/>
                </a:tc>
                <a:tc>
                  <a:txBody>
                    <a:bodyPr/>
                    <a:p>
                      <a:pPr algn="ctr">
                        <a:buNone/>
                      </a:pPr>
                      <a:r>
                        <a:rPr lang="en-US" altLang="zh-CN"/>
                        <a:t>3</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拒绝</a:t>
                      </a:r>
                      <a:endParaRPr lang="zh-CN" altLang="en-US"/>
                    </a:p>
                  </a:txBody>
                  <a:tcPr/>
                </a:tc>
                <a:tc>
                  <a:txBody>
                    <a:bodyPr/>
                    <a:p>
                      <a:pPr algn="ctr">
                        <a:buNone/>
                      </a:pPr>
                      <a:r>
                        <a:rPr lang="en-US" altLang="zh-CN"/>
                        <a:t>14</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记忆</a:t>
                      </a:r>
                      <a:endParaRPr lang="zh-CN" altLang="en-US"/>
                    </a:p>
                  </a:txBody>
                  <a:tcPr/>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4</a:t>
                      </a:r>
                      <a:endParaRPr lang="en-US" altLang="zh-CN"/>
                    </a:p>
                  </a:txBody>
                  <a:tcPr anchor="ctr" anchorCtr="0"/>
                </a:tc>
              </a:tr>
              <a:tr h="365760">
                <a:tc>
                  <a:txBody>
                    <a:bodyPr/>
                    <a:p>
                      <a:pPr>
                        <a:buNone/>
                      </a:pPr>
                      <a:r>
                        <a:rPr lang="zh-CN" altLang="en-US"/>
                        <a:t>总计</a:t>
                      </a:r>
                      <a:endParaRPr lang="zh-CN" altLang="en-US"/>
                    </a:p>
                  </a:txBody>
                  <a:tcPr/>
                </a:tc>
                <a:tc>
                  <a:txBody>
                    <a:bodyPr/>
                    <a:p>
                      <a:pPr algn="ctr">
                        <a:buNone/>
                      </a:pPr>
                      <a:r>
                        <a:rPr lang="en-US" altLang="zh-CN"/>
                        <a:t>44</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6</a:t>
                      </a:r>
                      <a:endParaRPr lang="en-US" altLang="zh-CN"/>
                    </a:p>
                  </a:txBody>
                  <a:tcPr anchor="ctr" anchorCtr="0"/>
                </a:tc>
              </a:tr>
            </a:tbl>
          </a:graphicData>
        </a:graphic>
      </p:graphicFrame>
      <p:graphicFrame>
        <p:nvGraphicFramePr>
          <p:cNvPr id="4" name="表格 3"/>
          <p:cNvGraphicFramePr/>
          <p:nvPr/>
        </p:nvGraphicFramePr>
        <p:xfrm>
          <a:off x="6263640" y="1818640"/>
          <a:ext cx="5567680" cy="3474720"/>
        </p:xfrm>
        <a:graphic>
          <a:graphicData uri="http://schemas.openxmlformats.org/drawingml/2006/table">
            <a:tbl>
              <a:tblPr firstRow="1" bandRow="1">
                <a:tableStyleId>{5C22544A-7EE6-4342-B048-85BDC9FD1C3A}</a:tableStyleId>
              </a:tblPr>
              <a:tblGrid>
                <a:gridCol w="878840"/>
                <a:gridCol w="1123315"/>
                <a:gridCol w="1159510"/>
                <a:gridCol w="1377950"/>
                <a:gridCol w="1028065"/>
              </a:tblGrid>
              <a:tr h="640080">
                <a:tc>
                  <a:txBody>
                    <a:bodyPr/>
                    <a:p>
                      <a:pPr>
                        <a:buNone/>
                      </a:pPr>
                      <a:r>
                        <a:rPr lang="zh-CN" altLang="en-US"/>
                        <a:t>变形</a:t>
                      </a:r>
                      <a:endParaRPr lang="zh-CN" altLang="en-US"/>
                    </a:p>
                  </a:txBody>
                  <a:tcPr/>
                </a:tc>
                <a:tc>
                  <a:txBody>
                    <a:bodyPr/>
                    <a:p>
                      <a:pPr>
                        <a:buNone/>
                      </a:pPr>
                      <a:r>
                        <a:rPr lang="zh-CN" altLang="en-US"/>
                        <a:t>完全可逆可计数</a:t>
                      </a:r>
                      <a:endParaRPr lang="zh-CN" altLang="en-US"/>
                    </a:p>
                  </a:txBody>
                  <a:tcPr/>
                </a:tc>
                <a:tc>
                  <a:txBody>
                    <a:bodyPr/>
                    <a:p>
                      <a:pPr>
                        <a:buNone/>
                      </a:pPr>
                      <a:r>
                        <a:rPr lang="zh-CN" altLang="en-US"/>
                        <a:t>完全可逆不可计数</a:t>
                      </a:r>
                      <a:endParaRPr lang="zh-CN" altLang="en-US"/>
                    </a:p>
                  </a:txBody>
                  <a:tcPr/>
                </a:tc>
                <a:tc>
                  <a:txBody>
                    <a:bodyPr/>
                    <a:p>
                      <a:pPr>
                        <a:buNone/>
                      </a:pPr>
                      <a:r>
                        <a:rPr lang="zh-CN" altLang="en-US"/>
                        <a:t>正则表达式可逆</a:t>
                      </a:r>
                      <a:endParaRPr lang="zh-CN" altLang="en-US"/>
                    </a:p>
                  </a:txBody>
                  <a:tcPr/>
                </a:tc>
                <a:tc>
                  <a:txBody>
                    <a:bodyPr/>
                    <a:p>
                      <a:pPr>
                        <a:buNone/>
                      </a:pPr>
                      <a:r>
                        <a:rPr lang="zh-CN" altLang="en-US"/>
                        <a:t>不可逆</a:t>
                      </a:r>
                      <a:endParaRPr lang="zh-CN" altLang="en-US"/>
                    </a:p>
                  </a:txBody>
                  <a:tcPr/>
                </a:tc>
              </a:tr>
              <a:tr h="365760">
                <a:tc>
                  <a:txBody>
                    <a:bodyPr/>
                    <a:p>
                      <a:pPr>
                        <a:buNone/>
                      </a:pPr>
                      <a:r>
                        <a:rPr lang="zh-CN" altLang="en-US"/>
                        <a:t>大小写转换</a:t>
                      </a:r>
                      <a:endParaRPr lang="zh-CN" altLang="en-US"/>
                    </a:p>
                  </a:txBody>
                  <a:tcPr/>
                </a:tc>
                <a:tc>
                  <a:txBody>
                    <a:bodyPr/>
                    <a:p>
                      <a:pPr algn="ctr">
                        <a:buNone/>
                      </a:pPr>
                      <a:r>
                        <a:rPr lang="en-US" altLang="zh-CN"/>
                        <a:t>6</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添加</a:t>
                      </a:r>
                      <a:r>
                        <a:rPr lang="en-US" altLang="zh-CN"/>
                        <a:t>/</a:t>
                      </a:r>
                      <a:r>
                        <a:rPr lang="zh-CN" altLang="en-US"/>
                        <a:t>删除</a:t>
                      </a:r>
                      <a:endParaRPr lang="zh-CN" altLang="en-US"/>
                    </a:p>
                  </a:txBody>
                  <a:tcPr/>
                </a:tc>
                <a:tc>
                  <a:txBody>
                    <a:bodyPr/>
                    <a:p>
                      <a:pPr algn="ctr">
                        <a:buNone/>
                      </a:pPr>
                      <a:r>
                        <a:rPr lang="en-US" altLang="zh-CN"/>
                        <a:t>7</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1</a:t>
                      </a:r>
                      <a:endParaRPr lang="en-US" altLang="zh-CN"/>
                    </a:p>
                  </a:txBody>
                  <a:tcPr anchor="ctr" anchorCtr="0"/>
                </a:tc>
              </a:tr>
              <a:tr h="365760">
                <a:tc>
                  <a:txBody>
                    <a:bodyPr/>
                    <a:p>
                      <a:pPr>
                        <a:buNone/>
                      </a:pPr>
                      <a:r>
                        <a:rPr lang="zh-CN" altLang="en-US"/>
                        <a:t>替换</a:t>
                      </a:r>
                      <a:endParaRPr lang="zh-CN" altLang="en-US"/>
                    </a:p>
                  </a:txBody>
                  <a:tcPr/>
                </a:tc>
                <a:tc>
                  <a:txBody>
                    <a:bodyPr/>
                    <a:p>
                      <a:pPr algn="ctr">
                        <a:buNone/>
                      </a:pPr>
                      <a:r>
                        <a:rPr lang="en-US" altLang="zh-CN"/>
                        <a:t>8</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重排序</a:t>
                      </a:r>
                      <a:endParaRPr lang="zh-CN" altLang="en-US"/>
                    </a:p>
                  </a:txBody>
                  <a:tcPr/>
                </a:tc>
                <a:tc>
                  <a:txBody>
                    <a:bodyPr/>
                    <a:p>
                      <a:pPr algn="ctr">
                        <a:buNone/>
                      </a:pPr>
                      <a:r>
                        <a:rPr lang="en-US" altLang="zh-CN"/>
                        <a:t>15</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拒绝</a:t>
                      </a:r>
                      <a:endParaRPr lang="zh-CN" altLang="en-US"/>
                    </a:p>
                  </a:txBody>
                  <a:tcPr/>
                </a:tc>
                <a:tc>
                  <a:txBody>
                    <a:bodyPr/>
                    <a:p>
                      <a:pPr algn="ctr">
                        <a:buNone/>
                      </a:pPr>
                      <a:r>
                        <a:rPr lang="en-US" altLang="zh-CN"/>
                        <a:t>9</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r>
              <a:tr h="365760">
                <a:tc>
                  <a:txBody>
                    <a:bodyPr/>
                    <a:p>
                      <a:pPr>
                        <a:buNone/>
                      </a:pPr>
                      <a:r>
                        <a:rPr lang="zh-CN" altLang="en-US"/>
                        <a:t>记忆</a:t>
                      </a:r>
                      <a:endParaRPr lang="zh-CN" altLang="en-US"/>
                    </a:p>
                  </a:txBody>
                  <a:tcPr/>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5</a:t>
                      </a:r>
                      <a:endParaRPr lang="en-US" altLang="zh-CN"/>
                    </a:p>
                  </a:txBody>
                  <a:tcPr anchor="ctr" anchorCtr="0"/>
                </a:tc>
              </a:tr>
              <a:tr h="365760">
                <a:tc>
                  <a:txBody>
                    <a:bodyPr/>
                    <a:p>
                      <a:pPr>
                        <a:buNone/>
                      </a:pPr>
                      <a:r>
                        <a:rPr lang="zh-CN" altLang="en-US"/>
                        <a:t>总计</a:t>
                      </a:r>
                      <a:endParaRPr lang="zh-CN" altLang="en-US"/>
                    </a:p>
                  </a:txBody>
                  <a:tcPr/>
                </a:tc>
                <a:tc>
                  <a:txBody>
                    <a:bodyPr/>
                    <a:p>
                      <a:pPr algn="ctr">
                        <a:buNone/>
                      </a:pPr>
                      <a:r>
                        <a:rPr lang="en-US" altLang="zh-CN"/>
                        <a:t>45</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en-US" altLang="zh-CN"/>
                        <a:t>6</a:t>
                      </a:r>
                      <a:endParaRPr lang="en-US" altLang="zh-CN"/>
                    </a:p>
                  </a:txBody>
                  <a:tcPr anchor="ctr" anchorCtr="0"/>
                </a:tc>
              </a:tr>
            </a:tbl>
          </a:graphicData>
        </a:graphic>
      </p:graphicFrame>
      <p:sp>
        <p:nvSpPr>
          <p:cNvPr id="5" name="出自【趣你的PPT】(微信:qunideppt)：最优质的PPT资源库"/>
          <p:cNvSpPr>
            <a:spLocks noChangeArrowheads="1"/>
          </p:cNvSpPr>
          <p:nvPr/>
        </p:nvSpPr>
        <p:spPr bwMode="auto">
          <a:xfrm>
            <a:off x="1590040" y="1203960"/>
            <a:ext cx="2248535" cy="6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r>
              <a:rPr lang="en-US" altLang="zh-CN" sz="2800" dirty="0" smtClean="0">
                <a:latin typeface="Century Gothic" panose="020B0502020202020204" pitchFamily="34" charset="0"/>
                <a:ea typeface="微软雅黑" panose="020B0503020204020204" pitchFamily="34" charset="-122"/>
                <a:sym typeface="Century Gothic" panose="020B0502020202020204" pitchFamily="34" charset="0"/>
              </a:rPr>
              <a:t>JtR</a:t>
            </a:r>
            <a:endParaRPr lang="en-US" altLang="zh-CN" sz="28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 name="出自【趣你的PPT】(微信:qunideppt)：最优质的PPT资源库"/>
          <p:cNvSpPr>
            <a:spLocks noChangeArrowheads="1"/>
          </p:cNvSpPr>
          <p:nvPr/>
        </p:nvSpPr>
        <p:spPr bwMode="auto">
          <a:xfrm>
            <a:off x="7822565" y="1203960"/>
            <a:ext cx="2248535" cy="6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r>
              <a:rPr lang="en-US" altLang="zh-CN" sz="2800" dirty="0" smtClean="0">
                <a:latin typeface="Century Gothic" panose="020B0502020202020204" pitchFamily="34" charset="0"/>
                <a:ea typeface="微软雅黑" panose="020B0503020204020204" pitchFamily="34" charset="-122"/>
                <a:sym typeface="Century Gothic" panose="020B0502020202020204" pitchFamily="34" charset="0"/>
              </a:rPr>
              <a:t>hashcat</a:t>
            </a:r>
            <a:endParaRPr lang="en-US" altLang="zh-CN" sz="2800" dirty="0">
              <a:latin typeface="Century Gothic" panose="020B0502020202020204" pitchFamily="34" charset="0"/>
              <a:ea typeface="微软雅黑" panose="020B0503020204020204" pitchFamily="34" charset="-122"/>
              <a:sym typeface="Century Gothic" panose="020B0502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4168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·feat_grps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的本质是特征组列表，对于每个特征组，都将在预计算该特征组中各个特征的排列组合计数。</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例如，当一个特征组包括单词长度、包含数字、包含特定字符，则在预计算过程中，将为该特征组的各个特征取值（如：给定长度的包含字母“ N”但没有数字的单词有多少个？）的排列组合，创建一个查找计数表。</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若将所有特征放入一个特征组中，则在预计算阶段，特征组中的各个特征的排列组合将会成倍增加，最后生成过大的无法存储的表格。</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若仅对每个规则生成一个特征组，则每个特征组都很小，一般只包含</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2~16</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个条目，而需要上千个特征组，填充每个表的速度很慢。</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论文采取的折中方案如下：先生成尽可能大的特征组，当特征组大小达到阈值大小</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，关闭该组生成另一个。在遍历规则时，若确保所需的特征组合都已经在某个特征组中，则无需修改。优先处理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流行</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特征，确保表频繁重用。该方案下，一般生成几十个特征组。</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猜测计数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特征组提取</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4168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对每个特征组生成多维数组，维度为特征组中的特征数量，每个维度对应一个特征。</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遍历单词，各个表中的单元格中若有与单词特征相一致的，则增加计数。</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例：</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特征：</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l∈{1,...,32}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，长度、</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hasdigit∈{0,1}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，是否含有数字、</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hasB∈{0,1}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，是否有字符</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B</a:t>
            </a:r>
            <a:endPar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输出数组：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A1[l][hasdigit][hasB]</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，各个单元格为特征组合相匹配的单词数。</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如</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A1[3][1][0]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为长度为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，有数字，不包含字符</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B</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的单词数。</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遍历单词列表，当出现匹配此特征的单词时，将该单元格计数加</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猜测计数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辅助预计算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1104900"/>
            <a:ext cx="10047605" cy="44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一直以来，口令强度指标以熵为度量标准。但是熵用于针对分布计算，而不能用于分布中的单个口令。尝试估计单个口令的熵往往不准确。</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·Bonneau 引入了部分猜测指标，该模型可以对攻击者进行建模，</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它假设攻击者会根据目标集合中的口令统计数据对攻击进行最优化。此方法虽有优势，但需要大量数据，且并不对实际的攻击进行建模。</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因此，许多研究人员通过实际运行或模拟攻击来进行口令强度建模，这种指标将口令的可猜解性参数化为猜测数：在猜解给定口令之前被猜测的口令数目。</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116195" cy="460375"/>
          </a:xfrm>
          <a:prstGeom prst="rect">
            <a:avLst/>
          </a:prstGeom>
          <a:noFill/>
        </p:spPr>
        <p:txBody>
          <a:bodyPr wrap="square" rtlCol="0">
            <a:spAutoFit/>
          </a:bodyPr>
          <a:lstStyle/>
          <a:p>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背景：口令强度指标</a:t>
            </a:r>
            <a:endPar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11455" y="4384040"/>
            <a:ext cx="6040755" cy="2466975"/>
          </a:xfrm>
          <a:prstGeom prst="rect">
            <a:avLst/>
          </a:prstGeom>
        </p:spPr>
      </p:pic>
      <p:sp>
        <p:nvSpPr>
          <p:cNvPr id="7" name="出自【趣你的PPT】(微信:qunideppt)：最优质的PPT资源库"/>
          <p:cNvSpPr>
            <a:spLocks noChangeArrowheads="1"/>
          </p:cNvSpPr>
          <p:nvPr/>
        </p:nvSpPr>
        <p:spPr bwMode="auto">
          <a:xfrm>
            <a:off x="739775" y="3464560"/>
            <a:ext cx="7468870" cy="6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r>
              <a:rPr lang="zh-CN" altLang="en-US" sz="2800" dirty="0">
                <a:latin typeface="Century Gothic" panose="020B0502020202020204" pitchFamily="34" charset="0"/>
                <a:ea typeface="微软雅黑" panose="020B0503020204020204" pitchFamily="34" charset="-122"/>
                <a:sym typeface="Century Gothic" panose="020B0502020202020204" pitchFamily="34" charset="0"/>
              </a:rPr>
              <a:t>使用的六大评估数据集</a:t>
            </a:r>
            <a:endParaRPr lang="zh-CN" altLang="en-US" sz="2800" dirty="0">
              <a:latin typeface="Century Gothic" panose="020B0502020202020204" pitchFamily="34" charset="0"/>
              <a:ea typeface="微软雅黑" panose="020B0503020204020204" pitchFamily="34" charset="-122"/>
              <a:sym typeface="Century Gothic" panose="020B0502020202020204" pitchFamily="34" charset="0"/>
            </a:endParaRPr>
          </a:p>
        </p:txBody>
      </p:sp>
      <p:pic>
        <p:nvPicPr>
          <p:cNvPr id="8" name="图片 7"/>
          <p:cNvPicPr>
            <a:picLocks noChangeAspect="1"/>
          </p:cNvPicPr>
          <p:nvPr/>
        </p:nvPicPr>
        <p:blipFill>
          <a:blip r:embed="rId2"/>
          <a:stretch>
            <a:fillRect/>
          </a:stretch>
        </p:blipFill>
        <p:spPr>
          <a:xfrm>
            <a:off x="134620" y="874395"/>
            <a:ext cx="8679815" cy="2492375"/>
          </a:xfrm>
          <a:prstGeom prst="rect">
            <a:avLst/>
          </a:prstGeom>
        </p:spPr>
      </p:pic>
      <p:sp>
        <p:nvSpPr>
          <p:cNvPr id="9" name="出自【趣你的PPT】(微信:qunideppt)：最优质的PPT资源库"/>
          <p:cNvSpPr>
            <a:spLocks noChangeArrowheads="1"/>
          </p:cNvSpPr>
          <p:nvPr/>
        </p:nvSpPr>
        <p:spPr bwMode="auto">
          <a:xfrm>
            <a:off x="5463540" y="6178550"/>
            <a:ext cx="7468870" cy="6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r>
              <a:rPr lang="zh-CN" altLang="en-US" sz="2800" dirty="0">
                <a:latin typeface="Century Gothic" panose="020B0502020202020204" pitchFamily="34" charset="0"/>
                <a:ea typeface="微软雅黑" panose="020B0503020204020204" pitchFamily="34" charset="-122"/>
                <a:sym typeface="Century Gothic" panose="020B0502020202020204" pitchFamily="34" charset="0"/>
              </a:rPr>
              <a:t>六大规则列表的可逆性</a:t>
            </a:r>
            <a:r>
              <a:rPr lang="en-US" altLang="zh-CN" sz="28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800" dirty="0">
                <a:latin typeface="Century Gothic" panose="020B0502020202020204" pitchFamily="34" charset="0"/>
                <a:ea typeface="微软雅黑" panose="020B0503020204020204" pitchFamily="34" charset="-122"/>
                <a:sym typeface="Century Gothic" panose="020B0502020202020204" pitchFamily="34" charset="0"/>
              </a:rPr>
              <a:t>可计数性分析</a:t>
            </a:r>
            <a:endParaRPr lang="zh-CN" altLang="en-US" sz="2800" dirty="0">
              <a:latin typeface="Century Gothic" panose="020B0502020202020204" pitchFamily="34" charset="0"/>
              <a:ea typeface="微软雅黑" panose="020B0503020204020204" pitchFamily="34" charset="-122"/>
              <a:sym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9600" y="1809750"/>
            <a:ext cx="10915650" cy="3238500"/>
          </a:xfrm>
          <a:prstGeom prst="rect">
            <a:avLst/>
          </a:prstGeom>
        </p:spPr>
      </p:pic>
      <p:sp>
        <p:nvSpPr>
          <p:cNvPr id="5" name="出自【趣你的PPT】(微信:qunideppt)：最优质的PPT资源库"/>
          <p:cNvSpPr>
            <a:spLocks noChangeArrowheads="1"/>
          </p:cNvSpPr>
          <p:nvPr/>
        </p:nvSpPr>
        <p:spPr bwMode="auto">
          <a:xfrm>
            <a:off x="1938020" y="883285"/>
            <a:ext cx="7468870" cy="6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r>
              <a:rPr lang="zh-CN" altLang="en-US" sz="2800" dirty="0" smtClean="0">
                <a:latin typeface="Century Gothic" panose="020B0502020202020204" pitchFamily="34" charset="0"/>
                <a:ea typeface="微软雅黑" panose="020B0503020204020204" pitchFamily="34" charset="-122"/>
                <a:sym typeface="Century Gothic" panose="020B0502020202020204" pitchFamily="34" charset="0"/>
              </a:rPr>
              <a:t>直接猜解与使用我们的分析方法的性能比较</a:t>
            </a:r>
            <a:endParaRPr lang="zh-CN" altLang="en-US" sz="2800" dirty="0">
              <a:latin typeface="Century Gothic" panose="020B0502020202020204" pitchFamily="34" charset="0"/>
              <a:ea typeface="微软雅黑" panose="020B0503020204020204" pitchFamily="34" charset="-122"/>
              <a:sym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单词与规则列表的排序与完整性优化</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04</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4168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以</a:t>
            </a:r>
            <a:r>
              <a:rPr lang="zh-CN" sz="2000" b="1" dirty="0" smtClean="0">
                <a:latin typeface="Century Gothic" panose="020B0502020202020204" pitchFamily="34" charset="0"/>
                <a:ea typeface="微软雅黑" panose="020B0503020204020204" pitchFamily="34" charset="-122"/>
                <a:sym typeface="Century Gothic" panose="020B0502020202020204" pitchFamily="34" charset="0"/>
              </a:rPr>
              <a:t>成功密度</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对规则列表重新排序。</a:t>
            </a:r>
            <a:endParaRPr 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成功密度指的是对某一规则在评估集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中与口令匹配的成功数与总数之比。</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为了避免多个规则间成功猜解的部分相互重叠，因此进行迭代地重排序。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假定攻击者先对单词列表的各个单词本身进行猜测，这通常总是最优的</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根据评估集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计算每个规则的成功密度，将成功密度最高的规则排在下一顺位。</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从</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中删除以该规则猜测的所有密码，重新计算所有剩余规则的成功密度。重复此过程直到所有规则顺序确定。</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若出现两个规则成功密度相等的情况，优先考虑到猜测成功时所需猜测总数较少的规则。</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规则列表排序优化</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20700" y="4345940"/>
            <a:ext cx="4552950" cy="2317750"/>
          </a:xfrm>
          <a:prstGeom prst="rect">
            <a:avLst/>
          </a:prstGeom>
        </p:spPr>
      </p:pic>
      <p:sp>
        <p:nvSpPr>
          <p:cNvPr id="5" name="出自【趣你的PPT】(微信:qunideppt)：最优质的PPT资源库"/>
          <p:cNvSpPr>
            <a:spLocks noChangeArrowheads="1"/>
          </p:cNvSpPr>
          <p:nvPr/>
        </p:nvSpPr>
        <p:spPr bwMode="auto">
          <a:xfrm>
            <a:off x="5576570" y="4401185"/>
            <a:ext cx="5091430" cy="6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黑线是在</a:t>
            </a:r>
            <a:r>
              <a:rPr lang="en-US" altLang="zh-CN"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下对《战地英雄》使用</a:t>
            </a:r>
            <a:r>
              <a:rPr lang="en-US" altLang="zh-CN" dirty="0" smtClean="0">
                <a:latin typeface="Century Gothic" panose="020B0502020202020204" pitchFamily="34" charset="0"/>
                <a:ea typeface="微软雅黑" panose="020B0503020204020204" pitchFamily="34" charset="-122"/>
                <a:sym typeface="Century Gothic" panose="020B0502020202020204" pitchFamily="34" charset="0"/>
              </a:rPr>
              <a:t>PGS</a:t>
            </a: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单词表和</a:t>
            </a:r>
            <a:r>
              <a:rPr lang="en-US" altLang="zh-CN" dirty="0" smtClean="0">
                <a:latin typeface="Century Gothic" panose="020B0502020202020204" pitchFamily="34" charset="0"/>
                <a:ea typeface="微软雅黑" panose="020B0503020204020204" pitchFamily="34" charset="-122"/>
                <a:sym typeface="Century Gothic" panose="020B0502020202020204" pitchFamily="34" charset="0"/>
              </a:rPr>
              <a:t>SpiderLab</a:t>
            </a: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规则列表按原始顺序的可猜解性。</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基于自身（战地英雄）重新排序。</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并根据其他五大评估集的每一个重新排序。</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每种排序都比原始排序有了改进。</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4168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单词列表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设为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wlistoriginal</a:t>
            </a:r>
            <a:endPar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对给定的评估集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中的每个口令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进行规则反演</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分为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部分，一个是</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wlistsuccess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，能够猜出至少一个</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，另一个</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wlistfailure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包含其他单词。</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以</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中可猜测口令数目的降序重新排列</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wlistsuccess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，然后附加</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wlistfailure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，还保持原始的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顺序。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评估结果：对</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6</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个评估集进行评估后，发现</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对一个评估集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的单词表重新排序会大大降低其他评估集的猜测性能，因此对于小型评估集不建议这样做。</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单词列表排序优化</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128395" y="76073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可能扩展的规则空间很大，论文随机或彻底地生成规则，并根据扩展的规则扩充了单词列表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。最后，论文对这部分规则和单词列表进行了重排序。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评估结果：</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规则列表完整性优化</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19100" y="2626360"/>
            <a:ext cx="6748145" cy="3432810"/>
          </a:xfrm>
          <a:prstGeom prst="rect">
            <a:avLst/>
          </a:prstGeom>
        </p:spPr>
      </p:pic>
      <p:sp>
        <p:nvSpPr>
          <p:cNvPr id="5" name="出自【趣你的PPT】(微信:qunideppt)：最优质的PPT资源库"/>
          <p:cNvSpPr>
            <a:spLocks noChangeArrowheads="1"/>
          </p:cNvSpPr>
          <p:nvPr/>
        </p:nvSpPr>
        <p:spPr bwMode="auto">
          <a:xfrm>
            <a:off x="7167245" y="3681730"/>
            <a:ext cx="5091430" cy="6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用</a:t>
            </a:r>
            <a:r>
              <a:rPr lang="en-US" altLang="zh-CN" dirty="0" smtClean="0">
                <a:latin typeface="Century Gothic" panose="020B0502020202020204" pitchFamily="34" charset="0"/>
                <a:ea typeface="微软雅黑" panose="020B0503020204020204" pitchFamily="34" charset="-122"/>
                <a:sym typeface="Century Gothic" panose="020B0502020202020204" pitchFamily="34" charset="0"/>
              </a:rPr>
              <a:t>PGS</a:t>
            </a: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单词列表和</a:t>
            </a:r>
            <a:r>
              <a:rPr lang="en-US" altLang="zh-CN" dirty="0" smtClean="0">
                <a:latin typeface="Century Gothic" panose="020B0502020202020204" pitchFamily="34" charset="0"/>
                <a:ea typeface="微软雅黑" panose="020B0503020204020204" pitchFamily="34" charset="-122"/>
                <a:sym typeface="Century Gothic" panose="020B0502020202020204" pitchFamily="34" charset="0"/>
              </a:rPr>
              <a:t>JtR SpiderLab</a:t>
            </a: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规则评估《战地英雄》口令的可猜解性。其中：</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淡色：原始顺序</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中色：根据其他集合对其进行重排序</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a:p>
            <a:pPr algn="l" eaLnBrk="0" fontAlgn="base" hangingPunct="0">
              <a:spcBef>
                <a:spcPct val="0"/>
              </a:spcBef>
              <a:spcAft>
                <a:spcPct val="0"/>
              </a:spcAft>
            </a:pPr>
            <a:r>
              <a:rPr lang="zh-CN" altLang="en-US" dirty="0" smtClean="0">
                <a:latin typeface="Century Gothic" panose="020B0502020202020204" pitchFamily="34" charset="0"/>
                <a:ea typeface="微软雅黑" panose="020B0503020204020204" pitchFamily="34" charset="-122"/>
                <a:sym typeface="Century Gothic" panose="020B0502020202020204" pitchFamily="34" charset="0"/>
              </a:rPr>
              <a:t>深色：规则扩展后重新排序</a:t>
            </a: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a:p>
            <a:pPr algn="l" eaLnBrk="0" fontAlgn="base" hangingPunct="0">
              <a:spcBef>
                <a:spcPct val="0"/>
              </a:spcBef>
              <a:spcAft>
                <a:spcPct val="0"/>
              </a:spcAft>
            </a:pPr>
            <a:endParaRPr lang="zh-CN" altLang="en-US"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4168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给定评估集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，单词列表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，重排序后的规则列表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使用规则反演来对每个口令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pw∈S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进行反演生成原像</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pi</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。每个不在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pi</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都是潜在的遗漏单词。</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为了确定可能泛化的原像，对每个不在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wlist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pi</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分配一个分数</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c∈[0,1]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。该分数与使用的规则在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中的位置成反比。用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rlist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中的第一个规则标识的原像得到分数</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c=1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，中间位置的规则标识的原像得到分数</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c=</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0.5</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。某一特定的口令只给某一特定的原像计分一次。</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针对集合</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中的所有口令执行一次此过程后，以分数总和降序对原像进行排序，超过阈值的晋升入单词列表。</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单词列表完整性优化</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741680"/>
            <a:ext cx="1004760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评估：</a:t>
            </a:r>
            <a:endParaRPr 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下表为对</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000webhost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、战地英雄、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Neopet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的前</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100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个分数最高的原像的手工归类。包括仅出现在特定站点的单词（</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bfheroes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）、与站点无关的有意义字符串和短字符串。</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从另外</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个评估集中随机取</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50000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个样本口令，使用它们生成了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PGS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中原本</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不存在的前一百万个高分单词。</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SpiderLab</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规则和缺少的单词进行攻击建模。</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此攻击造成</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1.7</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10^13</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个额外猜测，从</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25000</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个口令的评估集中猜出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221</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Clixsense</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口令，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157</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个战地英雄口令，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128</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Brazzers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口令，</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118</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个</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Geopets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口令。</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尽管成功密度较低，这些单词适合在攻击的最后阶段，高可能性的猜测用完后使用。</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这些额外猜出的口令使用原本的</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PGS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都不可能猜出。</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6011545" cy="460375"/>
          </a:xfrm>
          <a:prstGeom prst="rect">
            <a:avLst/>
          </a:prstGeom>
          <a:noFill/>
        </p:spPr>
        <p:txBody>
          <a:bodyPr wrap="square" rtlCol="0">
            <a:spAutoFit/>
          </a:bodyPr>
          <a:lstStyle/>
          <a:p>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单词列表完整性优化</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t="3816"/>
          <a:stretch>
            <a:fillRect/>
          </a:stretch>
        </p:blipFill>
        <p:spPr>
          <a:xfrm>
            <a:off x="929640" y="1986280"/>
            <a:ext cx="9344660" cy="187896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68707" y="2331340"/>
            <a:ext cx="5054586" cy="1200329"/>
          </a:xfrm>
          <a:prstGeom prst="rect">
            <a:avLst/>
          </a:prstGeom>
          <a:noFill/>
        </p:spPr>
        <p:txBody>
          <a:bodyPr wrap="square" rtlCol="0">
            <a:spAutoFit/>
          </a:bodyPr>
          <a:lstStyle/>
          <a:p>
            <a:pPr algn="dist"/>
            <a:r>
              <a:rPr lang="zh-CN" altLang="en-US" sz="7200" b="1" dirty="0" smtClean="0">
                <a:latin typeface="微软雅黑" panose="020B0503020204020204" pitchFamily="34" charset="-122"/>
                <a:ea typeface="微软雅黑" panose="020B0503020204020204" pitchFamily="34" charset="-122"/>
              </a:rPr>
              <a:t>谢谢观看</a:t>
            </a:r>
            <a:endParaRPr lang="zh-CN" altLang="en-US" sz="7200" b="1" dirty="0">
              <a:latin typeface="微软雅黑" panose="020B0503020204020204" pitchFamily="34" charset="-122"/>
              <a:ea typeface="微软雅黑" panose="020B0503020204020204" pitchFamily="34" charset="-122"/>
            </a:endParaRPr>
          </a:p>
        </p:txBody>
      </p:sp>
      <p:sp>
        <p:nvSpPr>
          <p:cNvPr id="8" name="矩形 7"/>
          <p:cNvSpPr/>
          <p:nvPr/>
        </p:nvSpPr>
        <p:spPr>
          <a:xfrm>
            <a:off x="4579790" y="3633195"/>
            <a:ext cx="3032420" cy="461665"/>
          </a:xfrm>
          <a:prstGeom prst="rect">
            <a:avLst/>
          </a:prstGeom>
        </p:spPr>
        <p:txBody>
          <a:bodyPr wrap="square">
            <a:spAutoFit/>
          </a:bodyPr>
          <a:lstStyle/>
          <a:p>
            <a:pPr algn="dist"/>
            <a:r>
              <a:rPr lang="en-US" altLang="zh-CN" sz="2400" dirty="0" smtClean="0"/>
              <a:t>THANK YOU!</a:t>
            </a:r>
            <a:endParaRPr lang="en-US" altLang="zh-CN" sz="2400" dirty="0">
              <a:latin typeface="Arial" panose="020B0604020202020204" pitchFamily="34" charset="0"/>
            </a:endParaRPr>
          </a:p>
        </p:txBody>
      </p:sp>
      <p:cxnSp>
        <p:nvCxnSpPr>
          <p:cNvPr id="9" name="直接连接符 8"/>
          <p:cNvCxnSpPr/>
          <p:nvPr/>
        </p:nvCxnSpPr>
        <p:spPr>
          <a:xfrm>
            <a:off x="3587994" y="3670575"/>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87994" y="4055332"/>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现有的口令猜解算法</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a:solidFill>
                  <a:prstClr val="white"/>
                </a:solidFill>
                <a:latin typeface="微软雅黑" panose="020B0503020204020204" pitchFamily="34" charset="-122"/>
                <a:ea typeface="微软雅黑" panose="020B0503020204020204" pitchFamily="34" charset="-122"/>
              </a:rPr>
              <a:t>01</a:t>
            </a:r>
            <a:endParaRPr lang="zh-CN" altLang="en-US" sz="5400" b="1">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65530" y="1104900"/>
            <a:ext cx="10047605" cy="44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依赖于大量泄露的口令数据。</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创建一个模型，为每个可能的口令分配一个概率。</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攻击者以概率降序合理地猜测口令。</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研究人员已经开发出合理的有效的算法估算概率映射：</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马尔科夫、神经网络、概率上下文无关语法</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一条口令的强度与在该模型中比它出现的概率更高的口令个数正相关。</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b="1" dirty="0">
                <a:latin typeface="Century Gothic" panose="020B0502020202020204" pitchFamily="34" charset="0"/>
                <a:ea typeface="微软雅黑" panose="020B0503020204020204" pitchFamily="34" charset="-122"/>
                <a:sym typeface="Century Gothic" panose="020B0502020202020204" pitchFamily="34" charset="0"/>
              </a:rPr>
              <a:t>缺点：</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生成候选口令的时间同样要包括在猜解口令的时间中。</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计算成本过高，现实的攻击者使用</a:t>
            </a: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和</a:t>
            </a: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等暴力口令猜解工具会更快。</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3306445" cy="460375"/>
          </a:xfrm>
          <a:prstGeom prst="rect">
            <a:avLst/>
          </a:prstGeom>
          <a:noFill/>
        </p:spPr>
        <p:txBody>
          <a:bodyPr wrap="square" rtlCol="0">
            <a:spAutoFit/>
          </a:bodyPr>
          <a:lstStyle/>
          <a:p>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概率性口令破解算法</a:t>
            </a:r>
            <a:endPar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65530" y="1104900"/>
            <a:ext cx="10047605" cy="44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攻击者往往实际使用的方法。</a:t>
            </a:r>
            <a:endPar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等工具。</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原理：</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不同的人倾向于在相同的单词后面附加不同的数字或符号。</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攻击者创建一个包含常见口令与自然语言内容的单词列表，与一个变形规则列表。</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变形规则例：将</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“s”</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替换为</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，添加一个数字</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整个攻击过程即将各个变形规则应用于各个单词生成用于猜测的口令，其顺序完全根据列表事先指定的顺序。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zh-CN" altLang="en-US" sz="2000" b="1" dirty="0">
                <a:latin typeface="Century Gothic" panose="020B0502020202020204" pitchFamily="34" charset="0"/>
                <a:ea typeface="微软雅黑" panose="020B0503020204020204" pitchFamily="34" charset="-122"/>
                <a:sym typeface="Century Gothic" panose="020B0502020202020204" pitchFamily="34" charset="0"/>
              </a:rPr>
              <a:t>问题：</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利用规则和单词的组合生成大量猜测同样在时间上需要昂贵的计算量。</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当停止攻击时，尚不知道有哪些未被猜测的密码将被生成用于猜测。</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攻击者不知道该使用何种规则列表和单词列表，也不知道如何对其排序。</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3306445" cy="460375"/>
          </a:xfrm>
          <a:prstGeom prst="rect">
            <a:avLst/>
          </a:prstGeom>
          <a:noFill/>
        </p:spPr>
        <p:txBody>
          <a:bodyPr wrap="square" rtlCol="0">
            <a:spAutoFit/>
          </a:bodyPr>
          <a:lstStyle/>
          <a:p>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单词列表变形攻击</a:t>
            </a:r>
            <a:endPar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本论文实现的工作</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a:solidFill>
                  <a:prstClr val="white"/>
                </a:solidFill>
                <a:latin typeface="微软雅黑" panose="020B0503020204020204" pitchFamily="34" charset="-122"/>
                <a:ea typeface="微软雅黑" panose="020B0503020204020204" pitchFamily="34" charset="-122"/>
              </a:rPr>
              <a:t>02</a:t>
            </a:r>
            <a:endParaRPr lang="zh-CN" altLang="en-US" sz="5400" b="1">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1104900"/>
            <a:ext cx="10047605" cy="44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在实际运行单词列表变形攻击前对其进行研究。</a:t>
            </a:r>
            <a:endParaRPr 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开发并利用工具对</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JtR</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hashcat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进行分析计算</a:t>
            </a: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是否会生成某一特定的猜测密码？每种规则会生成多少猜测？</a:t>
            </a:r>
            <a:endParaRPr 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猜测数计算器：对于一个特定配置，准确高效地计算多少口令将被猜测，并计算某个特定口令的强度。</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过去的马尔科夫模型、上下文概率无关语法、神经网络已经可以做到猜测数计算器，但本文的方法在计算性上高效，并能应用于被广泛使用的口令猜解工具上。</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规则反演模块：对于给定口令和规则，反演得到会被变形为该口令的单词集。</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猜测计数模块：不需运行攻击即可计算某一规则能够生成的猜测数。</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116195" cy="460375"/>
          </a:xfrm>
          <a:prstGeom prst="rect">
            <a:avLst/>
          </a:prstGeom>
          <a:noFill/>
        </p:spPr>
        <p:txBody>
          <a:bodyPr wrap="square" rtlCol="0">
            <a:spAutoFit/>
          </a:bodyPr>
          <a:lstStyle/>
          <a:p>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基于变形的口令猜解的建模分析方法</a:t>
            </a:r>
            <a:endPar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1071880" y="1104900"/>
            <a:ext cx="10047605" cy="44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t" anchorCtr="0"/>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sz="2000" dirty="0" smtClean="0">
                <a:latin typeface="Century Gothic" panose="020B0502020202020204" pitchFamily="34" charset="0"/>
                <a:ea typeface="微软雅黑" panose="020B0503020204020204" pitchFamily="34" charset="-122"/>
                <a:sym typeface="Century Gothic" panose="020B0502020202020204" pitchFamily="34" charset="0"/>
              </a:rPr>
              <a:t>单词列表变形攻击对于配置高度敏感。</a:t>
            </a:r>
            <a:endParaRPr lang="zh-CN"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配置：单词列表和规则列表包含的单词与规则、单词与规则的排序方式。</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smtClean="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rPr>
              <a:t>攻击者通过个人品味对列表与规则排序，有经验的攻击者会严密保护其个人列表。学术界的研究者的列表公开发布，但其表现远不如经验丰富的攻击者的列表。</a:t>
            </a:r>
            <a:endParaRPr lang="zh-CN" altLang="en-US" sz="2000" dirty="0" smtClean="0">
              <a:latin typeface="Century Gothic" panose="020B0502020202020204" pitchFamily="34" charset="0"/>
              <a:ea typeface="微软雅黑" panose="020B0503020204020204" pitchFamily="34" charset="-122"/>
              <a:sym typeface="Century Gothic" panose="020B0502020202020204" pitchFamily="34" charset="0"/>
            </a:endParaRPr>
          </a:p>
          <a:p>
            <a:pPr indent="0" algn="just" eaLnBrk="0" fontAlgn="base" hangingPunct="0">
              <a:lnSpc>
                <a:spcPct val="140000"/>
              </a:lnSpc>
              <a:spcBef>
                <a:spcPct val="0"/>
              </a:spcBef>
              <a:spcAft>
                <a:spcPct val="0"/>
              </a:spcAft>
              <a:buNone/>
            </a:pP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此论文</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设计、实施并评估了</a:t>
            </a:r>
            <a:r>
              <a:rPr lang="en-US" altLang="zh-CN" sz="2000" dirty="0">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2000" dirty="0">
                <a:latin typeface="Century Gothic" panose="020B0502020202020204" pitchFamily="34" charset="0"/>
                <a:ea typeface="微软雅黑" panose="020B0503020204020204" pitchFamily="34" charset="-122"/>
                <a:sym typeface="Century Gothic" panose="020B0502020202020204" pitchFamily="34" charset="0"/>
              </a:rPr>
              <a:t>种列表优化技术，它们同时优化单词与规则列表的顺序与完整性，使学术模型与现实口令的脆弱性保持一致。</a:t>
            </a:r>
            <a:endParaRPr lang="zh-CN" altLang="en-US" sz="20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116195" cy="460375"/>
          </a:xfrm>
          <a:prstGeom prst="rect">
            <a:avLst/>
          </a:prstGeom>
          <a:noFill/>
        </p:spPr>
        <p:txBody>
          <a:bodyPr wrap="square" rtlCol="0">
            <a:spAutoFit/>
          </a:bodyPr>
          <a:lstStyle/>
          <a:p>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rPr>
              <a:t>单词列表与变形规则配置工具</a:t>
            </a:r>
            <a:endPar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单词列表变形攻击的建模分析方法</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03</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953734"/>
      </a:accent1>
      <a:accent2>
        <a:srgbClr val="7F7F7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5995</Words>
  <Application>WPS 演示</Application>
  <PresentationFormat>宽屏</PresentationFormat>
  <Paragraphs>414</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Calibri</vt:lpstr>
      <vt:lpstr>Century Gothic</vt:lpstr>
      <vt:lpstr>Lato Light</vt:lpstr>
      <vt:lpstr>MS PGothic</vt:lpstr>
      <vt:lpstr>Yu Gothic UI</vt:lpstr>
      <vt:lpstr>Arial Unicode MS</vt:lpstr>
      <vt:lpstr>Calibri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試著說再見</cp:lastModifiedBy>
  <cp:revision>27</cp:revision>
  <dcterms:created xsi:type="dcterms:W3CDTF">2016-12-11T14:36:00Z</dcterms:created>
  <dcterms:modified xsi:type="dcterms:W3CDTF">2019-11-01T13:53:12Z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