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7D0A4-AC49-41DB-BFC8-6522C6742924}" v="72" dt="2019-10-30T16:30:42.8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1505"/>
  </p:normalViewPr>
  <p:slideViewPr>
    <p:cSldViewPr snapToGrid="0">
      <p:cViewPr varScale="1">
        <p:scale>
          <a:sx n="67" d="100"/>
          <a:sy n="67" d="100"/>
        </p:scale>
        <p:origin x="126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lin" userId="a9d262c8ea14bf99" providerId="LiveId" clId="{92814A1F-140D-4837-A2B0-6B622849122D}"/>
    <pc:docChg chg="undo custSel addSld modSld">
      <pc:chgData name="tony lin" userId="a9d262c8ea14bf99" providerId="LiveId" clId="{92814A1F-140D-4837-A2B0-6B622849122D}" dt="2019-10-31T01:42:13.823" v="907" actId="478"/>
      <pc:docMkLst>
        <pc:docMk/>
      </pc:docMkLst>
      <pc:sldChg chg="modNotesTx">
        <pc:chgData name="tony lin" userId="a9d262c8ea14bf99" providerId="LiveId" clId="{92814A1F-140D-4837-A2B0-6B622849122D}" dt="2019-10-31T00:56:38.135" v="383" actId="20577"/>
        <pc:sldMkLst>
          <pc:docMk/>
          <pc:sldMk cId="227280927" sldId="269"/>
        </pc:sldMkLst>
      </pc:sldChg>
      <pc:sldChg chg="addSp delSp modSp add modNotesTx">
        <pc:chgData name="tony lin" userId="a9d262c8ea14bf99" providerId="LiveId" clId="{92814A1F-140D-4837-A2B0-6B622849122D}" dt="2019-10-31T00:59:22.511" v="484" actId="478"/>
        <pc:sldMkLst>
          <pc:docMk/>
          <pc:sldMk cId="728408242" sldId="270"/>
        </pc:sldMkLst>
        <pc:spChg chg="add del mod">
          <ac:chgData name="tony lin" userId="a9d262c8ea14bf99" providerId="LiveId" clId="{92814A1F-140D-4837-A2B0-6B622849122D}" dt="2019-10-31T00:59:22.511" v="484" actId="478"/>
          <ac:spMkLst>
            <pc:docMk/>
            <pc:sldMk cId="728408242" sldId="270"/>
            <ac:spMk id="4" creationId="{B61DC2A2-C45D-8C47-8AF0-BCE834CD6A7B}"/>
          </ac:spMkLst>
        </pc:spChg>
        <pc:picChg chg="del">
          <ac:chgData name="tony lin" userId="a9d262c8ea14bf99" providerId="LiveId" clId="{92814A1F-140D-4837-A2B0-6B622849122D}" dt="2019-10-31T00:54:54.818" v="308" actId="478"/>
          <ac:picMkLst>
            <pc:docMk/>
            <pc:sldMk cId="728408242" sldId="270"/>
            <ac:picMk id="3" creationId="{ACF10C87-3EDB-49F0-991F-A28F1F68A963}"/>
          </ac:picMkLst>
        </pc:picChg>
        <pc:picChg chg="add mod">
          <ac:chgData name="tony lin" userId="a9d262c8ea14bf99" providerId="LiveId" clId="{92814A1F-140D-4837-A2B0-6B622849122D}" dt="2019-10-31T00:56:05.878" v="314" actId="1076"/>
          <ac:picMkLst>
            <pc:docMk/>
            <pc:sldMk cId="728408242" sldId="270"/>
            <ac:picMk id="6" creationId="{6B5F3BD5-2C84-4D9A-BD1A-BB2DA9EFBEC5}"/>
          </ac:picMkLst>
        </pc:picChg>
      </pc:sldChg>
      <pc:sldChg chg="delSp modSp add">
        <pc:chgData name="tony lin" userId="a9d262c8ea14bf99" providerId="LiveId" clId="{92814A1F-140D-4837-A2B0-6B622849122D}" dt="2019-10-31T01:42:13.823" v="907" actId="478"/>
        <pc:sldMkLst>
          <pc:docMk/>
          <pc:sldMk cId="1379456384" sldId="271"/>
        </pc:sldMkLst>
        <pc:spChg chg="mod">
          <ac:chgData name="tony lin" userId="a9d262c8ea14bf99" providerId="LiveId" clId="{92814A1F-140D-4837-A2B0-6B622849122D}" dt="2019-10-31T01:03:07.723" v="554" actId="20577"/>
          <ac:spMkLst>
            <pc:docMk/>
            <pc:sldMk cId="1379456384" sldId="271"/>
            <ac:spMk id="2" creationId="{84A53C23-79FC-44C5-978D-820FFF504685}"/>
          </ac:spMkLst>
        </pc:spChg>
        <pc:spChg chg="mod">
          <ac:chgData name="tony lin" userId="a9d262c8ea14bf99" providerId="LiveId" clId="{92814A1F-140D-4837-A2B0-6B622849122D}" dt="2019-10-31T01:42:12.101" v="906" actId="478"/>
          <ac:spMkLst>
            <pc:docMk/>
            <pc:sldMk cId="1379456384" sldId="271"/>
            <ac:spMk id="4" creationId="{B61DC2A2-C45D-8C47-8AF0-BCE834CD6A7B}"/>
          </ac:spMkLst>
        </pc:spChg>
        <pc:spChg chg="mod">
          <ac:chgData name="tony lin" userId="a9d262c8ea14bf99" providerId="LiveId" clId="{92814A1F-140D-4837-A2B0-6B622849122D}" dt="2019-10-31T01:21:16.143" v="845" actId="478"/>
          <ac:spMkLst>
            <pc:docMk/>
            <pc:sldMk cId="1379456384" sldId="271"/>
            <ac:spMk id="5" creationId="{31409547-3604-6F4C-A951-0570BEB1BCCF}"/>
          </ac:spMkLst>
        </pc:spChg>
        <pc:picChg chg="del">
          <ac:chgData name="tony lin" userId="a9d262c8ea14bf99" providerId="LiveId" clId="{92814A1F-140D-4837-A2B0-6B622849122D}" dt="2019-10-31T01:42:13.823" v="907" actId="478"/>
          <ac:picMkLst>
            <pc:docMk/>
            <pc:sldMk cId="1379456384" sldId="271"/>
            <ac:picMk id="6" creationId="{6B5F3BD5-2C84-4D9A-BD1A-BB2DA9EFBEC5}"/>
          </ac:picMkLst>
        </pc:picChg>
      </pc:sldChg>
    </pc:docChg>
  </pc:docChgLst>
  <pc:docChgLst>
    <pc:chgData name="tony lin" userId="a9d262c8ea14bf99" providerId="LiveId" clId="{B0E7D0A4-AC49-41DB-BFC8-6522C6742924}"/>
    <pc:docChg chg="custSel addSld modSld">
      <pc:chgData name="tony lin" userId="a9d262c8ea14bf99" providerId="LiveId" clId="{B0E7D0A4-AC49-41DB-BFC8-6522C6742924}" dt="2019-10-30T16:31:07.388" v="418" actId="1076"/>
      <pc:docMkLst>
        <pc:docMk/>
      </pc:docMkLst>
      <pc:sldChg chg="modSp">
        <pc:chgData name="tony lin" userId="a9d262c8ea14bf99" providerId="LiveId" clId="{B0E7D0A4-AC49-41DB-BFC8-6522C6742924}" dt="2019-10-30T15:10:02.156" v="7" actId="1076"/>
        <pc:sldMkLst>
          <pc:docMk/>
          <pc:sldMk cId="664138160" sldId="263"/>
        </pc:sldMkLst>
        <pc:spChg chg="mod">
          <ac:chgData name="tony lin" userId="a9d262c8ea14bf99" providerId="LiveId" clId="{B0E7D0A4-AC49-41DB-BFC8-6522C6742924}" dt="2019-10-30T15:10:02.156" v="7" actId="1076"/>
          <ac:spMkLst>
            <pc:docMk/>
            <pc:sldMk cId="664138160" sldId="263"/>
            <ac:spMk id="21" creationId="{6A1CA367-8393-5148-9690-A7FD6D11B60A}"/>
          </ac:spMkLst>
        </pc:spChg>
      </pc:sldChg>
      <pc:sldChg chg="addSp delSp modSp add">
        <pc:chgData name="tony lin" userId="a9d262c8ea14bf99" providerId="LiveId" clId="{B0E7D0A4-AC49-41DB-BFC8-6522C6742924}" dt="2019-10-30T16:31:07.388" v="418" actId="1076"/>
        <pc:sldMkLst>
          <pc:docMk/>
          <pc:sldMk cId="227280927" sldId="269"/>
        </pc:sldMkLst>
        <pc:spChg chg="mod">
          <ac:chgData name="tony lin" userId="a9d262c8ea14bf99" providerId="LiveId" clId="{B0E7D0A4-AC49-41DB-BFC8-6522C6742924}" dt="2019-10-30T16:31:07.388" v="418" actId="1076"/>
          <ac:spMkLst>
            <pc:docMk/>
            <pc:sldMk cId="227280927" sldId="269"/>
            <ac:spMk id="4" creationId="{B61DC2A2-C45D-8C47-8AF0-BCE834CD6A7B}"/>
          </ac:spMkLst>
        </pc:spChg>
        <pc:spChg chg="del">
          <ac:chgData name="tony lin" userId="a9d262c8ea14bf99" providerId="LiveId" clId="{B0E7D0A4-AC49-41DB-BFC8-6522C6742924}" dt="2019-10-30T16:30:41.387" v="409" actId="478"/>
          <ac:spMkLst>
            <pc:docMk/>
            <pc:sldMk cId="227280927" sldId="269"/>
            <ac:spMk id="8" creationId="{E4E237FD-4D41-3240-86EB-1F7DF9CE2166}"/>
          </ac:spMkLst>
        </pc:spChg>
        <pc:picChg chg="add mod">
          <ac:chgData name="tony lin" userId="a9d262c8ea14bf99" providerId="LiveId" clId="{B0E7D0A4-AC49-41DB-BFC8-6522C6742924}" dt="2019-10-30T16:30:49.457" v="413" actId="1076"/>
          <ac:picMkLst>
            <pc:docMk/>
            <pc:sldMk cId="227280927" sldId="269"/>
            <ac:picMk id="3" creationId="{ACF10C87-3EDB-49F0-991F-A28F1F68A963}"/>
          </ac:picMkLst>
        </pc:picChg>
        <pc:picChg chg="del mod">
          <ac:chgData name="tony lin" userId="a9d262c8ea14bf99" providerId="LiveId" clId="{B0E7D0A4-AC49-41DB-BFC8-6522C6742924}" dt="2019-10-30T16:27:57.312" v="10" actId="478"/>
          <ac:picMkLst>
            <pc:docMk/>
            <pc:sldMk cId="227280927" sldId="269"/>
            <ac:picMk id="6" creationId="{836BD032-93F8-1E41-9F37-2FF03796B7B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BCA8D-12F4-B344-AFBF-049813060054}" type="datetimeFigureOut">
              <a:rPr lang="en-US" smtClean="0"/>
              <a:t>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C3864B-CEE8-1446-9BB1-E5AB5372964B}" type="slidenum">
              <a:rPr lang="en-US" smtClean="0"/>
              <a:t>‹#›</a:t>
            </a:fld>
            <a:endParaRPr lang="en-US"/>
          </a:p>
        </p:txBody>
      </p:sp>
    </p:spTree>
    <p:extLst>
      <p:ext uri="{BB962C8B-B14F-4D97-AF65-F5344CB8AC3E}">
        <p14:creationId xmlns:p14="http://schemas.microsoft.com/office/powerpoint/2010/main" val="1712448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Hans" altLang="en-US" dirty="0"/>
              <a:t>因为密码的难以记忆等原因，用户经常在不同的网站中使用相类似的密码，而现在存在大量的密码泄漏的数据库。攻击者可能可以通过使用泄漏的密码对用户的其他网站的密码（尽管用户做了一些修改）进行猜解攻击。</a:t>
            </a:r>
            <a:endParaRPr lang="en-US" altLang="zh-Hans" dirty="0"/>
          </a:p>
          <a:p>
            <a:r>
              <a:rPr lang="zh-Hans" altLang="en-US" dirty="0"/>
              <a:t>本文提出的是基于密码泄漏的数据，使用神经网络模型，对某个密码和其相似性密码之间所需的变换数进行评测，从而对两个密码的相似性进行分析（作者最终提出了两个模型，一个是生成相似性密码模型，另一个是密码相似性评估模型）</a:t>
            </a:r>
            <a:endParaRPr lang="en-US" altLang="zh-Hans" dirty="0"/>
          </a:p>
        </p:txBody>
      </p:sp>
      <p:sp>
        <p:nvSpPr>
          <p:cNvPr id="4" name="Slide Number Placeholder 3"/>
          <p:cNvSpPr>
            <a:spLocks noGrp="1"/>
          </p:cNvSpPr>
          <p:nvPr>
            <p:ph type="sldNum" sz="quarter" idx="10"/>
          </p:nvPr>
        </p:nvSpPr>
        <p:spPr/>
        <p:txBody>
          <a:bodyPr/>
          <a:lstStyle/>
          <a:p>
            <a:fld id="{76C3864B-CEE8-1446-9BB1-E5AB5372964B}" type="slidenum">
              <a:rPr lang="en-US" smtClean="0"/>
              <a:t>2</a:t>
            </a:fld>
            <a:endParaRPr lang="en-US"/>
          </a:p>
        </p:txBody>
      </p:sp>
    </p:spTree>
    <p:extLst>
      <p:ext uri="{BB962C8B-B14F-4D97-AF65-F5344CB8AC3E}">
        <p14:creationId xmlns:p14="http://schemas.microsoft.com/office/powerpoint/2010/main" val="3975305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Hans" altLang="en-US" dirty="0"/>
              <a:t>采用 </a:t>
            </a:r>
            <a:r>
              <a:rPr lang="en-US" altLang="zh-Hans" dirty="0"/>
              <a:t>decoder-encoder </a:t>
            </a:r>
            <a:r>
              <a:rPr lang="zh-Hans" altLang="en-US" dirty="0"/>
              <a:t>架构对模型进行构建（使用两层 </a:t>
            </a:r>
            <a:r>
              <a:rPr lang="en-US" altLang="zh-Hans" dirty="0"/>
              <a:t>RNN</a:t>
            </a:r>
            <a:r>
              <a:rPr lang="zh-Hans" altLang="en-US" dirty="0"/>
              <a:t>，模型具体细节在附件中展示），简单来说，</a:t>
            </a:r>
            <a:r>
              <a:rPr lang="en-US" altLang="zh-Hans" dirty="0"/>
              <a:t>Encoder</a:t>
            </a:r>
            <a:r>
              <a:rPr lang="zh-Hans" altLang="en-US" dirty="0"/>
              <a:t> 使用 </a:t>
            </a:r>
            <a:r>
              <a:rPr lang="en-US" altLang="zh-Hans" dirty="0"/>
              <a:t>RNN</a:t>
            </a:r>
            <a:r>
              <a:rPr lang="zh-Hans" altLang="en-US" dirty="0"/>
              <a:t> 把密码嵌入到一个向量上，</a:t>
            </a:r>
            <a:r>
              <a:rPr lang="en-US" altLang="zh-Hans" dirty="0"/>
              <a:t>Decoder</a:t>
            </a:r>
            <a:r>
              <a:rPr lang="zh-Hans" altLang="en-US" dirty="0"/>
              <a:t> 中的 </a:t>
            </a:r>
            <a:r>
              <a:rPr lang="en-US" altLang="zh-Hans" dirty="0"/>
              <a:t>RNN</a:t>
            </a:r>
            <a:r>
              <a:rPr lang="zh-Hans" altLang="en-US" dirty="0"/>
              <a:t> 根据前一个时刻的 </a:t>
            </a:r>
            <a:r>
              <a:rPr lang="en-US" altLang="zh-Hans" dirty="0"/>
              <a:t>T</a:t>
            </a:r>
            <a:r>
              <a:rPr lang="zh-Hans" altLang="en-US" dirty="0"/>
              <a:t>（输出的变换）以及得到的新的嵌入矩阵来输出这个时刻的 </a:t>
            </a:r>
            <a:r>
              <a:rPr lang="en-US" altLang="zh-Hans" dirty="0"/>
              <a:t>T</a:t>
            </a:r>
            <a:r>
              <a:rPr lang="zh-Hans" altLang="en-US" dirty="0"/>
              <a:t>（输出的变换），并继续传导给下一个时刻，知道到达序列末尾。</a:t>
            </a:r>
            <a:endParaRPr lang="en-US" altLang="zh-Hans" dirty="0"/>
          </a:p>
          <a:p>
            <a:r>
              <a:rPr lang="zh-Hans" altLang="en-US" dirty="0"/>
              <a:t>在训练过程中，考虑到密码有大小写，因此如果遇到大写等情况，使用键盘按键进行表示，比如上面</a:t>
            </a:r>
            <a:endParaRPr lang="en-US" altLang="zh-Hans" dirty="0"/>
          </a:p>
          <a:p>
            <a:endParaRPr lang="en-US" altLang="zh-Hans" dirty="0"/>
          </a:p>
          <a:p>
            <a:r>
              <a:rPr lang="zh-Hans" altLang="en-US" dirty="0"/>
              <a:t>因为有些密码之间可能完全没有关联，因此设一个距离阈值，超出距离阈值的就不进行训练了</a:t>
            </a:r>
            <a:endParaRPr lang="en-US" altLang="zh-Hans" dirty="0"/>
          </a:p>
        </p:txBody>
      </p:sp>
      <p:sp>
        <p:nvSpPr>
          <p:cNvPr id="4" name="Slide Number Placeholder 3"/>
          <p:cNvSpPr>
            <a:spLocks noGrp="1"/>
          </p:cNvSpPr>
          <p:nvPr>
            <p:ph type="sldNum" sz="quarter" idx="10"/>
          </p:nvPr>
        </p:nvSpPr>
        <p:spPr/>
        <p:txBody>
          <a:bodyPr/>
          <a:lstStyle/>
          <a:p>
            <a:fld id="{76C3864B-CEE8-1446-9BB1-E5AB5372964B}" type="slidenum">
              <a:rPr lang="en-US" smtClean="0"/>
              <a:t>11</a:t>
            </a:fld>
            <a:endParaRPr lang="en-US"/>
          </a:p>
        </p:txBody>
      </p:sp>
    </p:spTree>
    <p:extLst>
      <p:ext uri="{BB962C8B-B14F-4D97-AF65-F5344CB8AC3E}">
        <p14:creationId xmlns:p14="http://schemas.microsoft.com/office/powerpoint/2010/main" val="1509748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Hans" dirty="0"/>
          </a:p>
        </p:txBody>
      </p:sp>
      <p:sp>
        <p:nvSpPr>
          <p:cNvPr id="4" name="Slide Number Placeholder 3"/>
          <p:cNvSpPr>
            <a:spLocks noGrp="1"/>
          </p:cNvSpPr>
          <p:nvPr>
            <p:ph type="sldNum" sz="quarter" idx="10"/>
          </p:nvPr>
        </p:nvSpPr>
        <p:spPr/>
        <p:txBody>
          <a:bodyPr/>
          <a:lstStyle/>
          <a:p>
            <a:fld id="{76C3864B-CEE8-1446-9BB1-E5AB5372964B}" type="slidenum">
              <a:rPr lang="en-US" smtClean="0"/>
              <a:t>12</a:t>
            </a:fld>
            <a:endParaRPr lang="en-US"/>
          </a:p>
        </p:txBody>
      </p:sp>
    </p:spTree>
    <p:extLst>
      <p:ext uri="{BB962C8B-B14F-4D97-AF65-F5344CB8AC3E}">
        <p14:creationId xmlns:p14="http://schemas.microsoft.com/office/powerpoint/2010/main" val="3254097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Hans" altLang="en-US" dirty="0"/>
              <a:t>左右两边是不同训练集合并下的效果</a:t>
            </a:r>
            <a:endParaRPr lang="en-US" altLang="zh-Hans" dirty="0"/>
          </a:p>
          <a:p>
            <a:r>
              <a:rPr lang="zh-Hans" altLang="en-US" dirty="0"/>
              <a:t>左边是仅使用 </a:t>
            </a:r>
            <a:r>
              <a:rPr lang="en-US" altLang="zh-Hans" dirty="0"/>
              <a:t>E-mail </a:t>
            </a:r>
            <a:r>
              <a:rPr lang="zh-Hans" altLang="en-US" dirty="0"/>
              <a:t>进行合并数据集，右边是使用混合</a:t>
            </a:r>
            <a:r>
              <a:rPr lang="zh-Hans" altLang="en-US"/>
              <a:t>方式合并数据集。</a:t>
            </a:r>
            <a:endParaRPr lang="en-US" altLang="zh-Hans" dirty="0"/>
          </a:p>
        </p:txBody>
      </p:sp>
      <p:sp>
        <p:nvSpPr>
          <p:cNvPr id="4" name="Slide Number Placeholder 3"/>
          <p:cNvSpPr>
            <a:spLocks noGrp="1"/>
          </p:cNvSpPr>
          <p:nvPr>
            <p:ph type="sldNum" sz="quarter" idx="10"/>
          </p:nvPr>
        </p:nvSpPr>
        <p:spPr/>
        <p:txBody>
          <a:bodyPr/>
          <a:lstStyle/>
          <a:p>
            <a:fld id="{76C3864B-CEE8-1446-9BB1-E5AB5372964B}" type="slidenum">
              <a:rPr lang="en-US" smtClean="0"/>
              <a:t>13</a:t>
            </a:fld>
            <a:endParaRPr lang="en-US"/>
          </a:p>
        </p:txBody>
      </p:sp>
    </p:spTree>
    <p:extLst>
      <p:ext uri="{BB962C8B-B14F-4D97-AF65-F5344CB8AC3E}">
        <p14:creationId xmlns:p14="http://schemas.microsoft.com/office/powerpoint/2010/main" val="2967353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Hans" dirty="0"/>
          </a:p>
        </p:txBody>
      </p:sp>
      <p:sp>
        <p:nvSpPr>
          <p:cNvPr id="4" name="Slide Number Placeholder 3"/>
          <p:cNvSpPr>
            <a:spLocks noGrp="1"/>
          </p:cNvSpPr>
          <p:nvPr>
            <p:ph type="sldNum" sz="quarter" idx="10"/>
          </p:nvPr>
        </p:nvSpPr>
        <p:spPr/>
        <p:txBody>
          <a:bodyPr/>
          <a:lstStyle/>
          <a:p>
            <a:fld id="{76C3864B-CEE8-1446-9BB1-E5AB5372964B}" type="slidenum">
              <a:rPr lang="en-US" smtClean="0"/>
              <a:t>14</a:t>
            </a:fld>
            <a:endParaRPr lang="en-US"/>
          </a:p>
        </p:txBody>
      </p:sp>
    </p:spTree>
    <p:extLst>
      <p:ext uri="{BB962C8B-B14F-4D97-AF65-F5344CB8AC3E}">
        <p14:creationId xmlns:p14="http://schemas.microsoft.com/office/powerpoint/2010/main" val="181303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a:t>
            </a:r>
            <a:r>
              <a:rPr lang="en-US" altLang="zh-CN" dirty="0"/>
              <a:t>22</a:t>
            </a:r>
            <a:r>
              <a:rPr lang="zh-CN" altLang="en-US" dirty="0"/>
              <a:t>个头铁用户不改密码</a:t>
            </a:r>
            <a:endParaRPr lang="en-US" altLang="zh-Hans" dirty="0"/>
          </a:p>
        </p:txBody>
      </p:sp>
      <p:sp>
        <p:nvSpPr>
          <p:cNvPr id="4" name="Slide Number Placeholder 3"/>
          <p:cNvSpPr>
            <a:spLocks noGrp="1"/>
          </p:cNvSpPr>
          <p:nvPr>
            <p:ph type="sldNum" sz="quarter" idx="10"/>
          </p:nvPr>
        </p:nvSpPr>
        <p:spPr/>
        <p:txBody>
          <a:bodyPr/>
          <a:lstStyle/>
          <a:p>
            <a:fld id="{76C3864B-CEE8-1446-9BB1-E5AB5372964B}" type="slidenum">
              <a:rPr lang="en-US" smtClean="0"/>
              <a:t>15</a:t>
            </a:fld>
            <a:endParaRPr lang="en-US"/>
          </a:p>
        </p:txBody>
      </p:sp>
    </p:spTree>
    <p:extLst>
      <p:ext uri="{BB962C8B-B14F-4D97-AF65-F5344CB8AC3E}">
        <p14:creationId xmlns:p14="http://schemas.microsoft.com/office/powerpoint/2010/main" val="3064712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a:t>
            </a:r>
            <a:r>
              <a:rPr lang="en-US" altLang="zh-CN" dirty="0"/>
              <a:t>22</a:t>
            </a:r>
            <a:r>
              <a:rPr lang="zh-CN" altLang="en-US" dirty="0"/>
              <a:t>个头铁用户不改密码</a:t>
            </a:r>
            <a:endParaRPr lang="en-US" altLang="zh-Hans" dirty="0"/>
          </a:p>
        </p:txBody>
      </p:sp>
      <p:sp>
        <p:nvSpPr>
          <p:cNvPr id="4" name="Slide Number Placeholder 3"/>
          <p:cNvSpPr>
            <a:spLocks noGrp="1"/>
          </p:cNvSpPr>
          <p:nvPr>
            <p:ph type="sldNum" sz="quarter" idx="10"/>
          </p:nvPr>
        </p:nvSpPr>
        <p:spPr/>
        <p:txBody>
          <a:bodyPr/>
          <a:lstStyle/>
          <a:p>
            <a:fld id="{76C3864B-CEE8-1446-9BB1-E5AB5372964B}" type="slidenum">
              <a:rPr lang="en-US" smtClean="0"/>
              <a:t>16</a:t>
            </a:fld>
            <a:endParaRPr lang="en-US"/>
          </a:p>
        </p:txBody>
      </p:sp>
    </p:spTree>
    <p:extLst>
      <p:ext uri="{BB962C8B-B14F-4D97-AF65-F5344CB8AC3E}">
        <p14:creationId xmlns:p14="http://schemas.microsoft.com/office/powerpoint/2010/main" val="618348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a:t>
            </a:r>
            <a:r>
              <a:rPr lang="en-US" altLang="zh-CN" dirty="0"/>
              <a:t>22</a:t>
            </a:r>
            <a:r>
              <a:rPr lang="zh-CN" altLang="en-US" dirty="0"/>
              <a:t>个头铁用户不改密码</a:t>
            </a:r>
            <a:endParaRPr lang="en-US" altLang="zh-Hans" dirty="0"/>
          </a:p>
        </p:txBody>
      </p:sp>
      <p:sp>
        <p:nvSpPr>
          <p:cNvPr id="4" name="Slide Number Placeholder 3"/>
          <p:cNvSpPr>
            <a:spLocks noGrp="1"/>
          </p:cNvSpPr>
          <p:nvPr>
            <p:ph type="sldNum" sz="quarter" idx="10"/>
          </p:nvPr>
        </p:nvSpPr>
        <p:spPr/>
        <p:txBody>
          <a:bodyPr/>
          <a:lstStyle/>
          <a:p>
            <a:fld id="{76C3864B-CEE8-1446-9BB1-E5AB5372964B}" type="slidenum">
              <a:rPr lang="en-US" smtClean="0"/>
              <a:t>17</a:t>
            </a:fld>
            <a:endParaRPr lang="en-US"/>
          </a:p>
        </p:txBody>
      </p:sp>
    </p:spTree>
    <p:extLst>
      <p:ext uri="{BB962C8B-B14F-4D97-AF65-F5344CB8AC3E}">
        <p14:creationId xmlns:p14="http://schemas.microsoft.com/office/powerpoint/2010/main" val="566714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Hans" altLang="en-US" dirty="0"/>
              <a:t>数值表示这些密码中有多少被当前策略认定为弱密码的</a:t>
            </a:r>
            <a:endParaRPr lang="en-US" altLang="zh-Hans" dirty="0"/>
          </a:p>
        </p:txBody>
      </p:sp>
      <p:sp>
        <p:nvSpPr>
          <p:cNvPr id="4" name="Slide Number Placeholder 3"/>
          <p:cNvSpPr>
            <a:spLocks noGrp="1"/>
          </p:cNvSpPr>
          <p:nvPr>
            <p:ph type="sldNum" sz="quarter" idx="10"/>
          </p:nvPr>
        </p:nvSpPr>
        <p:spPr/>
        <p:txBody>
          <a:bodyPr/>
          <a:lstStyle/>
          <a:p>
            <a:fld id="{76C3864B-CEE8-1446-9BB1-E5AB5372964B}" type="slidenum">
              <a:rPr lang="en-US" smtClean="0"/>
              <a:t>18</a:t>
            </a:fld>
            <a:endParaRPr lang="en-US"/>
          </a:p>
        </p:txBody>
      </p:sp>
    </p:spTree>
    <p:extLst>
      <p:ext uri="{BB962C8B-B14F-4D97-AF65-F5344CB8AC3E}">
        <p14:creationId xmlns:p14="http://schemas.microsoft.com/office/powerpoint/2010/main" val="449751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Hans" altLang="en-US" dirty="0"/>
              <a:t>数值表示这些密码中有多少被当前策略认定为弱密码的</a:t>
            </a:r>
            <a:endParaRPr lang="en-US" altLang="zh-Hans" dirty="0"/>
          </a:p>
        </p:txBody>
      </p:sp>
      <p:sp>
        <p:nvSpPr>
          <p:cNvPr id="4" name="Slide Number Placeholder 3"/>
          <p:cNvSpPr>
            <a:spLocks noGrp="1"/>
          </p:cNvSpPr>
          <p:nvPr>
            <p:ph type="sldNum" sz="quarter" idx="10"/>
          </p:nvPr>
        </p:nvSpPr>
        <p:spPr/>
        <p:txBody>
          <a:bodyPr/>
          <a:lstStyle/>
          <a:p>
            <a:fld id="{76C3864B-CEE8-1446-9BB1-E5AB5372964B}" type="slidenum">
              <a:rPr lang="en-US" smtClean="0"/>
              <a:t>19</a:t>
            </a:fld>
            <a:endParaRPr lang="en-US"/>
          </a:p>
        </p:txBody>
      </p:sp>
    </p:spTree>
    <p:extLst>
      <p:ext uri="{BB962C8B-B14F-4D97-AF65-F5344CB8AC3E}">
        <p14:creationId xmlns:p14="http://schemas.microsoft.com/office/powerpoint/2010/main" val="2594661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Hans" altLang="en-US" dirty="0"/>
              <a:t>之前的模型有的是不去考虑密码与使用用户之间的关系，因此之前的密码猜解技术是 </a:t>
            </a:r>
            <a:r>
              <a:rPr lang="en-US" altLang="zh-Hans" dirty="0"/>
              <a:t>untargeted</a:t>
            </a:r>
            <a:r>
              <a:rPr lang="zh-Hans" altLang="en-US" dirty="0"/>
              <a:t> 的。而有一些模型，即使用到了一些用户相关性的知识，但是那些方法在现在拥有大量泄漏的密码数据的情况下无法发挥出最好的效果。因此本文提出了一个新的密码猜解方法。</a:t>
            </a:r>
            <a:endParaRPr lang="en-US" dirty="0"/>
          </a:p>
        </p:txBody>
      </p:sp>
      <p:sp>
        <p:nvSpPr>
          <p:cNvPr id="4" name="Slide Number Placeholder 3"/>
          <p:cNvSpPr>
            <a:spLocks noGrp="1"/>
          </p:cNvSpPr>
          <p:nvPr>
            <p:ph type="sldNum" sz="quarter" idx="10"/>
          </p:nvPr>
        </p:nvSpPr>
        <p:spPr/>
        <p:txBody>
          <a:bodyPr/>
          <a:lstStyle/>
          <a:p>
            <a:fld id="{76C3864B-CEE8-1446-9BB1-E5AB5372964B}" type="slidenum">
              <a:rPr lang="en-US" smtClean="0"/>
              <a:t>3</a:t>
            </a:fld>
            <a:endParaRPr lang="en-US"/>
          </a:p>
        </p:txBody>
      </p:sp>
    </p:spTree>
    <p:extLst>
      <p:ext uri="{BB962C8B-B14F-4D97-AF65-F5344CB8AC3E}">
        <p14:creationId xmlns:p14="http://schemas.microsoft.com/office/powerpoint/2010/main" val="1275170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C3864B-CEE8-1446-9BB1-E5AB5372964B}" type="slidenum">
              <a:rPr lang="en-US" smtClean="0"/>
              <a:t>4</a:t>
            </a:fld>
            <a:endParaRPr lang="en-US"/>
          </a:p>
        </p:txBody>
      </p:sp>
    </p:spTree>
    <p:extLst>
      <p:ext uri="{BB962C8B-B14F-4D97-AF65-F5344CB8AC3E}">
        <p14:creationId xmlns:p14="http://schemas.microsoft.com/office/powerpoint/2010/main" val="80169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C3864B-CEE8-1446-9BB1-E5AB5372964B}" type="slidenum">
              <a:rPr lang="en-US" smtClean="0"/>
              <a:t>5</a:t>
            </a:fld>
            <a:endParaRPr lang="en-US"/>
          </a:p>
        </p:txBody>
      </p:sp>
    </p:spTree>
    <p:extLst>
      <p:ext uri="{BB962C8B-B14F-4D97-AF65-F5344CB8AC3E}">
        <p14:creationId xmlns:p14="http://schemas.microsoft.com/office/powerpoint/2010/main" val="4169814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Hans" altLang="en-US" dirty="0"/>
              <a:t>合并有三种方式：基于邮箱、基于用户名、混合模式（混合模式最好）。</a:t>
            </a:r>
            <a:r>
              <a:rPr lang="zh-CN" altLang="en-US" dirty="0"/>
              <a:t>首先基于邮件地址合并账户，然后看邮件地址的用户名部分相同的而且密码集合中有一个密码相同的，合并那两个邮件地址。</a:t>
            </a:r>
            <a:endParaRPr lang="en-US" dirty="0"/>
          </a:p>
        </p:txBody>
      </p:sp>
      <p:sp>
        <p:nvSpPr>
          <p:cNvPr id="4" name="Slide Number Placeholder 3"/>
          <p:cNvSpPr>
            <a:spLocks noGrp="1"/>
          </p:cNvSpPr>
          <p:nvPr>
            <p:ph type="sldNum" sz="quarter" idx="10"/>
          </p:nvPr>
        </p:nvSpPr>
        <p:spPr/>
        <p:txBody>
          <a:bodyPr/>
          <a:lstStyle/>
          <a:p>
            <a:fld id="{76C3864B-CEE8-1446-9BB1-E5AB5372964B}" type="slidenum">
              <a:rPr lang="en-US" smtClean="0"/>
              <a:t>6</a:t>
            </a:fld>
            <a:endParaRPr lang="en-US"/>
          </a:p>
        </p:txBody>
      </p:sp>
    </p:spTree>
    <p:extLst>
      <p:ext uri="{BB962C8B-B14F-4D97-AF65-F5344CB8AC3E}">
        <p14:creationId xmlns:p14="http://schemas.microsoft.com/office/powerpoint/2010/main" val="2300782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Hans" altLang="en-US" dirty="0"/>
              <a:t>模型的主要目的是求解这个公式</a:t>
            </a:r>
            <a:endParaRPr lang="en-US" altLang="zh-Hans" dirty="0"/>
          </a:p>
          <a:p>
            <a:r>
              <a:rPr lang="zh-Hans" altLang="en-US" dirty="0"/>
              <a:t>密码看作一系列字符的序列</a:t>
            </a:r>
            <a:endParaRPr lang="en-US" altLang="zh-Hans" dirty="0"/>
          </a:p>
          <a:p>
            <a:r>
              <a:rPr lang="zh-Hans" altLang="en-US" dirty="0"/>
              <a:t>可以看出来与传统的机器翻译任务非常相似，因此考虑直接将机器翻译模型移植过来，成为 </a:t>
            </a:r>
            <a:r>
              <a:rPr lang="en-US" altLang="zh-Hans" dirty="0"/>
              <a:t>pass2pass</a:t>
            </a:r>
            <a:r>
              <a:rPr lang="zh-Hans" altLang="en-US" dirty="0"/>
              <a:t> 模型，但是这个模型比之前的工作的性能提升不了多少</a:t>
            </a:r>
            <a:endParaRPr lang="en-US" dirty="0"/>
          </a:p>
        </p:txBody>
      </p:sp>
      <p:sp>
        <p:nvSpPr>
          <p:cNvPr id="4" name="Slide Number Placeholder 3"/>
          <p:cNvSpPr>
            <a:spLocks noGrp="1"/>
          </p:cNvSpPr>
          <p:nvPr>
            <p:ph type="sldNum" sz="quarter" idx="10"/>
          </p:nvPr>
        </p:nvSpPr>
        <p:spPr/>
        <p:txBody>
          <a:bodyPr/>
          <a:lstStyle/>
          <a:p>
            <a:fld id="{76C3864B-CEE8-1446-9BB1-E5AB5372964B}" type="slidenum">
              <a:rPr lang="en-US" smtClean="0"/>
              <a:t>7</a:t>
            </a:fld>
            <a:endParaRPr lang="en-US"/>
          </a:p>
        </p:txBody>
      </p:sp>
    </p:spTree>
    <p:extLst>
      <p:ext uri="{BB962C8B-B14F-4D97-AF65-F5344CB8AC3E}">
        <p14:creationId xmlns:p14="http://schemas.microsoft.com/office/powerpoint/2010/main" val="3343592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C3864B-CEE8-1446-9BB1-E5AB5372964B}" type="slidenum">
              <a:rPr lang="en-US" smtClean="0"/>
              <a:t>8</a:t>
            </a:fld>
            <a:endParaRPr lang="en-US"/>
          </a:p>
        </p:txBody>
      </p:sp>
    </p:spTree>
    <p:extLst>
      <p:ext uri="{BB962C8B-B14F-4D97-AF65-F5344CB8AC3E}">
        <p14:creationId xmlns:p14="http://schemas.microsoft.com/office/powerpoint/2010/main" val="170048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Hans" altLang="en-US" dirty="0"/>
              <a:t>基于上页 </a:t>
            </a:r>
            <a:r>
              <a:rPr lang="en-US" altLang="zh-Hans" dirty="0"/>
              <a:t>PPT</a:t>
            </a:r>
            <a:r>
              <a:rPr lang="zh-Hans" altLang="en-US" dirty="0"/>
              <a:t> 对密码变换序列的定义，模型的目标从求密码之间的条件概率变成求密码与所采用的变换之间的条件概率</a:t>
            </a:r>
            <a:endParaRPr lang="en-US" dirty="0"/>
          </a:p>
        </p:txBody>
      </p:sp>
      <p:sp>
        <p:nvSpPr>
          <p:cNvPr id="4" name="Slide Number Placeholder 3"/>
          <p:cNvSpPr>
            <a:spLocks noGrp="1"/>
          </p:cNvSpPr>
          <p:nvPr>
            <p:ph type="sldNum" sz="quarter" idx="10"/>
          </p:nvPr>
        </p:nvSpPr>
        <p:spPr/>
        <p:txBody>
          <a:bodyPr/>
          <a:lstStyle/>
          <a:p>
            <a:fld id="{76C3864B-CEE8-1446-9BB1-E5AB5372964B}" type="slidenum">
              <a:rPr lang="en-US" smtClean="0"/>
              <a:t>9</a:t>
            </a:fld>
            <a:endParaRPr lang="en-US"/>
          </a:p>
        </p:txBody>
      </p:sp>
    </p:spTree>
    <p:extLst>
      <p:ext uri="{BB962C8B-B14F-4D97-AF65-F5344CB8AC3E}">
        <p14:creationId xmlns:p14="http://schemas.microsoft.com/office/powerpoint/2010/main" val="973942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Hans" altLang="en-US" dirty="0"/>
              <a:t>基于上页 </a:t>
            </a:r>
            <a:r>
              <a:rPr lang="en-US" altLang="zh-Hans" dirty="0"/>
              <a:t>PPT</a:t>
            </a:r>
            <a:r>
              <a:rPr lang="zh-Hans" altLang="en-US" dirty="0"/>
              <a:t> 对密码变换序列的定义，模型的目标从求密码之间的条件概率变成求密码与所采用的变换之间的条件概率</a:t>
            </a:r>
            <a:endParaRPr lang="en-US" dirty="0"/>
          </a:p>
        </p:txBody>
      </p:sp>
      <p:sp>
        <p:nvSpPr>
          <p:cNvPr id="4" name="Slide Number Placeholder 3"/>
          <p:cNvSpPr>
            <a:spLocks noGrp="1"/>
          </p:cNvSpPr>
          <p:nvPr>
            <p:ph type="sldNum" sz="quarter" idx="10"/>
          </p:nvPr>
        </p:nvSpPr>
        <p:spPr/>
        <p:txBody>
          <a:bodyPr/>
          <a:lstStyle/>
          <a:p>
            <a:fld id="{76C3864B-CEE8-1446-9BB1-E5AB5372964B}" type="slidenum">
              <a:rPr lang="en-US" smtClean="0"/>
              <a:t>10</a:t>
            </a:fld>
            <a:endParaRPr lang="en-US"/>
          </a:p>
        </p:txBody>
      </p:sp>
    </p:spTree>
    <p:extLst>
      <p:ext uri="{BB962C8B-B14F-4D97-AF65-F5344CB8AC3E}">
        <p14:creationId xmlns:p14="http://schemas.microsoft.com/office/powerpoint/2010/main" val="67031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550ADB8-0D7D-4817-8627-8EBCC8722E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F057F29B-6C33-40F1-96B9-367935B5A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5BAE700F-0395-4293-9C50-034AA48101A9}"/>
              </a:ext>
            </a:extLst>
          </p:cNvPr>
          <p:cNvSpPr>
            <a:spLocks noGrp="1"/>
          </p:cNvSpPr>
          <p:nvPr>
            <p:ph type="dt" sz="half" idx="10"/>
          </p:nvPr>
        </p:nvSpPr>
        <p:spPr/>
        <p:txBody>
          <a:bodyPr/>
          <a:lstStyle/>
          <a:p>
            <a:fld id="{A7779E94-F9CB-4A97-B0F4-FAE2783C5C59}" type="datetimeFigureOut">
              <a:rPr lang="zh-CN" altLang="en-US" smtClean="0"/>
              <a:t>2019/11/1</a:t>
            </a:fld>
            <a:endParaRPr lang="zh-CN" altLang="en-US"/>
          </a:p>
        </p:txBody>
      </p:sp>
      <p:sp>
        <p:nvSpPr>
          <p:cNvPr id="5" name="页脚占位符 4">
            <a:extLst>
              <a:ext uri="{FF2B5EF4-FFF2-40B4-BE49-F238E27FC236}">
                <a16:creationId xmlns:a16="http://schemas.microsoft.com/office/drawing/2014/main" xmlns="" id="{37440273-779F-4906-982E-071AB1C8FF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4A26A22-A488-4089-BF4A-984E21312D4F}"/>
              </a:ext>
            </a:extLst>
          </p:cNvPr>
          <p:cNvSpPr>
            <a:spLocks noGrp="1"/>
          </p:cNvSpPr>
          <p:nvPr>
            <p:ph type="sldNum" sz="quarter" idx="12"/>
          </p:nvPr>
        </p:nvSpPr>
        <p:spPr/>
        <p:txBody>
          <a:body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1051310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38E998D-4549-476D-BAEE-C721B05C13E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AC2F2130-F905-4C37-9649-034A2744114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3E666F3-331A-463E-A140-4B91F8B4C782}"/>
              </a:ext>
            </a:extLst>
          </p:cNvPr>
          <p:cNvSpPr>
            <a:spLocks noGrp="1"/>
          </p:cNvSpPr>
          <p:nvPr>
            <p:ph type="dt" sz="half" idx="10"/>
          </p:nvPr>
        </p:nvSpPr>
        <p:spPr/>
        <p:txBody>
          <a:bodyPr/>
          <a:lstStyle/>
          <a:p>
            <a:fld id="{A7779E94-F9CB-4A97-B0F4-FAE2783C5C59}" type="datetimeFigureOut">
              <a:rPr lang="zh-CN" altLang="en-US" smtClean="0"/>
              <a:t>2019/11/1</a:t>
            </a:fld>
            <a:endParaRPr lang="zh-CN" altLang="en-US"/>
          </a:p>
        </p:txBody>
      </p:sp>
      <p:sp>
        <p:nvSpPr>
          <p:cNvPr id="5" name="页脚占位符 4">
            <a:extLst>
              <a:ext uri="{FF2B5EF4-FFF2-40B4-BE49-F238E27FC236}">
                <a16:creationId xmlns:a16="http://schemas.microsoft.com/office/drawing/2014/main" xmlns="" id="{F2CE6A54-A613-4E88-98DA-145E60AABF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0FF38DA-039B-44F4-AD46-03CCB59D8725}"/>
              </a:ext>
            </a:extLst>
          </p:cNvPr>
          <p:cNvSpPr>
            <a:spLocks noGrp="1"/>
          </p:cNvSpPr>
          <p:nvPr>
            <p:ph type="sldNum" sz="quarter" idx="12"/>
          </p:nvPr>
        </p:nvSpPr>
        <p:spPr/>
        <p:txBody>
          <a:body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2314364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4E6FCE14-4088-4663-A222-E2857C28591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95D37E0A-7F34-4271-98E1-93097F3226D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D619795F-2379-4844-A2AE-B3A6928BF0AE}"/>
              </a:ext>
            </a:extLst>
          </p:cNvPr>
          <p:cNvSpPr>
            <a:spLocks noGrp="1"/>
          </p:cNvSpPr>
          <p:nvPr>
            <p:ph type="dt" sz="half" idx="10"/>
          </p:nvPr>
        </p:nvSpPr>
        <p:spPr/>
        <p:txBody>
          <a:bodyPr/>
          <a:lstStyle/>
          <a:p>
            <a:fld id="{A7779E94-F9CB-4A97-B0F4-FAE2783C5C59}" type="datetimeFigureOut">
              <a:rPr lang="zh-CN" altLang="en-US" smtClean="0"/>
              <a:t>2019/11/1</a:t>
            </a:fld>
            <a:endParaRPr lang="zh-CN" altLang="en-US"/>
          </a:p>
        </p:txBody>
      </p:sp>
      <p:sp>
        <p:nvSpPr>
          <p:cNvPr id="5" name="页脚占位符 4">
            <a:extLst>
              <a:ext uri="{FF2B5EF4-FFF2-40B4-BE49-F238E27FC236}">
                <a16:creationId xmlns:a16="http://schemas.microsoft.com/office/drawing/2014/main" xmlns="" id="{D0904BB1-7937-42A0-8A60-0C6AFE1FBB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8C5F33D-67CC-49BD-975E-4C69A57F49C5}"/>
              </a:ext>
            </a:extLst>
          </p:cNvPr>
          <p:cNvSpPr>
            <a:spLocks noGrp="1"/>
          </p:cNvSpPr>
          <p:nvPr>
            <p:ph type="sldNum" sz="quarter" idx="12"/>
          </p:nvPr>
        </p:nvSpPr>
        <p:spPr/>
        <p:txBody>
          <a:body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1795040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93DC445-01C1-4690-AC9F-CC75A18479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C2899C85-96B7-4BF5-8C60-C8AEE2DE572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98D2D6AD-9E0D-44E7-BB65-DFEA0FE96E88}"/>
              </a:ext>
            </a:extLst>
          </p:cNvPr>
          <p:cNvSpPr>
            <a:spLocks noGrp="1"/>
          </p:cNvSpPr>
          <p:nvPr>
            <p:ph type="dt" sz="half" idx="10"/>
          </p:nvPr>
        </p:nvSpPr>
        <p:spPr/>
        <p:txBody>
          <a:bodyPr/>
          <a:lstStyle/>
          <a:p>
            <a:fld id="{A7779E94-F9CB-4A97-B0F4-FAE2783C5C59}" type="datetimeFigureOut">
              <a:rPr lang="zh-CN" altLang="en-US" smtClean="0"/>
              <a:t>2019/11/1</a:t>
            </a:fld>
            <a:endParaRPr lang="zh-CN" altLang="en-US"/>
          </a:p>
        </p:txBody>
      </p:sp>
      <p:sp>
        <p:nvSpPr>
          <p:cNvPr id="5" name="页脚占位符 4">
            <a:extLst>
              <a:ext uri="{FF2B5EF4-FFF2-40B4-BE49-F238E27FC236}">
                <a16:creationId xmlns:a16="http://schemas.microsoft.com/office/drawing/2014/main" xmlns="" id="{E0CBE6B3-EDB0-4D0B-9866-2D204D6908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44E569F-C065-4F67-AAC1-462C678962F2}"/>
              </a:ext>
            </a:extLst>
          </p:cNvPr>
          <p:cNvSpPr>
            <a:spLocks noGrp="1"/>
          </p:cNvSpPr>
          <p:nvPr>
            <p:ph type="sldNum" sz="quarter" idx="12"/>
          </p:nvPr>
        </p:nvSpPr>
        <p:spPr/>
        <p:txBody>
          <a:body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312665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A8438CE-38E0-4C4E-8109-DBD9837C5D7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5D677BD7-7564-48AB-89E3-04F28A322F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D6D300DD-4A7E-40FB-A96E-E633B96A5A17}"/>
              </a:ext>
            </a:extLst>
          </p:cNvPr>
          <p:cNvSpPr>
            <a:spLocks noGrp="1"/>
          </p:cNvSpPr>
          <p:nvPr>
            <p:ph type="dt" sz="half" idx="10"/>
          </p:nvPr>
        </p:nvSpPr>
        <p:spPr/>
        <p:txBody>
          <a:bodyPr/>
          <a:lstStyle/>
          <a:p>
            <a:fld id="{A7779E94-F9CB-4A97-B0F4-FAE2783C5C59}" type="datetimeFigureOut">
              <a:rPr lang="zh-CN" altLang="en-US" smtClean="0"/>
              <a:t>2019/11/1</a:t>
            </a:fld>
            <a:endParaRPr lang="zh-CN" altLang="en-US"/>
          </a:p>
        </p:txBody>
      </p:sp>
      <p:sp>
        <p:nvSpPr>
          <p:cNvPr id="5" name="页脚占位符 4">
            <a:extLst>
              <a:ext uri="{FF2B5EF4-FFF2-40B4-BE49-F238E27FC236}">
                <a16:creationId xmlns:a16="http://schemas.microsoft.com/office/drawing/2014/main" xmlns="" id="{721C2CF5-6D7B-41C5-B546-DE7FED9CC3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8B129EB-5338-4951-A64E-2C2B60B49D93}"/>
              </a:ext>
            </a:extLst>
          </p:cNvPr>
          <p:cNvSpPr>
            <a:spLocks noGrp="1"/>
          </p:cNvSpPr>
          <p:nvPr>
            <p:ph type="sldNum" sz="quarter" idx="12"/>
          </p:nvPr>
        </p:nvSpPr>
        <p:spPr/>
        <p:txBody>
          <a:body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257259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F166473-EAE8-45D2-8CD3-F1BAA7477E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6317A4CA-6C0E-4078-8519-7E8E609A37D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0C04CCB7-A6BA-490A-8276-4B47C80E621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F522C7AE-CD91-4982-B98B-F707D6D56CE4}"/>
              </a:ext>
            </a:extLst>
          </p:cNvPr>
          <p:cNvSpPr>
            <a:spLocks noGrp="1"/>
          </p:cNvSpPr>
          <p:nvPr>
            <p:ph type="dt" sz="half" idx="10"/>
          </p:nvPr>
        </p:nvSpPr>
        <p:spPr/>
        <p:txBody>
          <a:bodyPr/>
          <a:lstStyle/>
          <a:p>
            <a:fld id="{A7779E94-F9CB-4A97-B0F4-FAE2783C5C59}" type="datetimeFigureOut">
              <a:rPr lang="zh-CN" altLang="en-US" smtClean="0"/>
              <a:t>2019/11/1</a:t>
            </a:fld>
            <a:endParaRPr lang="zh-CN" altLang="en-US"/>
          </a:p>
        </p:txBody>
      </p:sp>
      <p:sp>
        <p:nvSpPr>
          <p:cNvPr id="6" name="页脚占位符 5">
            <a:extLst>
              <a:ext uri="{FF2B5EF4-FFF2-40B4-BE49-F238E27FC236}">
                <a16:creationId xmlns:a16="http://schemas.microsoft.com/office/drawing/2014/main" xmlns="" id="{31505D69-719C-403B-B8EE-F33C82E75D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0DD8C152-D641-4EB1-813C-5321793D6FA0}"/>
              </a:ext>
            </a:extLst>
          </p:cNvPr>
          <p:cNvSpPr>
            <a:spLocks noGrp="1"/>
          </p:cNvSpPr>
          <p:nvPr>
            <p:ph type="sldNum" sz="quarter" idx="12"/>
          </p:nvPr>
        </p:nvSpPr>
        <p:spPr/>
        <p:txBody>
          <a:body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2483574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90F9B8-7B16-4E1F-A795-B5B0D3611BC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8C34DCD-CD06-45EE-844B-EAE883E83D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442CC020-E299-45C7-B56F-3015AAF379C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935581F7-F97D-43A3-8A80-84570BA7AE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763649E3-86B4-42D8-943B-285590DBA5F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6CFE916D-5C62-4A1D-B043-8FDD4D52D550}"/>
              </a:ext>
            </a:extLst>
          </p:cNvPr>
          <p:cNvSpPr>
            <a:spLocks noGrp="1"/>
          </p:cNvSpPr>
          <p:nvPr>
            <p:ph type="dt" sz="half" idx="10"/>
          </p:nvPr>
        </p:nvSpPr>
        <p:spPr/>
        <p:txBody>
          <a:bodyPr/>
          <a:lstStyle/>
          <a:p>
            <a:fld id="{A7779E94-F9CB-4A97-B0F4-FAE2783C5C59}" type="datetimeFigureOut">
              <a:rPr lang="zh-CN" altLang="en-US" smtClean="0"/>
              <a:t>2019/11/1</a:t>
            </a:fld>
            <a:endParaRPr lang="zh-CN" altLang="en-US"/>
          </a:p>
        </p:txBody>
      </p:sp>
      <p:sp>
        <p:nvSpPr>
          <p:cNvPr id="8" name="页脚占位符 7">
            <a:extLst>
              <a:ext uri="{FF2B5EF4-FFF2-40B4-BE49-F238E27FC236}">
                <a16:creationId xmlns:a16="http://schemas.microsoft.com/office/drawing/2014/main" xmlns="" id="{602B39BF-B510-496C-BFFF-007B1F00F9F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6FBBEFCC-0903-4498-8994-D556AE78ED63}"/>
              </a:ext>
            </a:extLst>
          </p:cNvPr>
          <p:cNvSpPr>
            <a:spLocks noGrp="1"/>
          </p:cNvSpPr>
          <p:nvPr>
            <p:ph type="sldNum" sz="quarter" idx="12"/>
          </p:nvPr>
        </p:nvSpPr>
        <p:spPr/>
        <p:txBody>
          <a:body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357597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0A823CF-42A1-4C3B-8985-AC7F5FA250B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A8DD9D8D-75E4-4615-8947-B8396AAD020F}"/>
              </a:ext>
            </a:extLst>
          </p:cNvPr>
          <p:cNvSpPr>
            <a:spLocks noGrp="1"/>
          </p:cNvSpPr>
          <p:nvPr>
            <p:ph type="dt" sz="half" idx="10"/>
          </p:nvPr>
        </p:nvSpPr>
        <p:spPr/>
        <p:txBody>
          <a:bodyPr/>
          <a:lstStyle/>
          <a:p>
            <a:fld id="{A7779E94-F9CB-4A97-B0F4-FAE2783C5C59}" type="datetimeFigureOut">
              <a:rPr lang="zh-CN" altLang="en-US" smtClean="0"/>
              <a:t>2019/11/1</a:t>
            </a:fld>
            <a:endParaRPr lang="zh-CN" altLang="en-US"/>
          </a:p>
        </p:txBody>
      </p:sp>
      <p:sp>
        <p:nvSpPr>
          <p:cNvPr id="4" name="页脚占位符 3">
            <a:extLst>
              <a:ext uri="{FF2B5EF4-FFF2-40B4-BE49-F238E27FC236}">
                <a16:creationId xmlns:a16="http://schemas.microsoft.com/office/drawing/2014/main" xmlns="" id="{256E5590-FC92-423C-B4B9-F866DC0FAB6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A74EEC31-A8BE-4615-B26B-645DDB03174B}"/>
              </a:ext>
            </a:extLst>
          </p:cNvPr>
          <p:cNvSpPr>
            <a:spLocks noGrp="1"/>
          </p:cNvSpPr>
          <p:nvPr>
            <p:ph type="sldNum" sz="quarter" idx="12"/>
          </p:nvPr>
        </p:nvSpPr>
        <p:spPr/>
        <p:txBody>
          <a:body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785432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0225683D-B2E6-40F6-86D4-840711DCBD13}"/>
              </a:ext>
            </a:extLst>
          </p:cNvPr>
          <p:cNvSpPr>
            <a:spLocks noGrp="1"/>
          </p:cNvSpPr>
          <p:nvPr>
            <p:ph type="dt" sz="half" idx="10"/>
          </p:nvPr>
        </p:nvSpPr>
        <p:spPr/>
        <p:txBody>
          <a:bodyPr/>
          <a:lstStyle/>
          <a:p>
            <a:fld id="{A7779E94-F9CB-4A97-B0F4-FAE2783C5C59}" type="datetimeFigureOut">
              <a:rPr lang="zh-CN" altLang="en-US" smtClean="0"/>
              <a:t>2019/11/1</a:t>
            </a:fld>
            <a:endParaRPr lang="zh-CN" altLang="en-US"/>
          </a:p>
        </p:txBody>
      </p:sp>
      <p:sp>
        <p:nvSpPr>
          <p:cNvPr id="3" name="页脚占位符 2">
            <a:extLst>
              <a:ext uri="{FF2B5EF4-FFF2-40B4-BE49-F238E27FC236}">
                <a16:creationId xmlns:a16="http://schemas.microsoft.com/office/drawing/2014/main" xmlns="" id="{29DF6B15-FDDF-444A-B6D7-E8FF0FECC4D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05638E4B-CE16-4EF7-8699-0E1BA2899FB7}"/>
              </a:ext>
            </a:extLst>
          </p:cNvPr>
          <p:cNvSpPr>
            <a:spLocks noGrp="1"/>
          </p:cNvSpPr>
          <p:nvPr>
            <p:ph type="sldNum" sz="quarter" idx="12"/>
          </p:nvPr>
        </p:nvSpPr>
        <p:spPr/>
        <p:txBody>
          <a:body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414188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A4D6B22-38B4-486B-89CF-ED3CC2E9FFB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1C49BDED-6763-490D-BDE0-D3660F599F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0A0AA70C-0F90-4838-A4E8-1D1D45A40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CFCC353D-B73C-4EE6-BF6A-4EC4AEC3576C}"/>
              </a:ext>
            </a:extLst>
          </p:cNvPr>
          <p:cNvSpPr>
            <a:spLocks noGrp="1"/>
          </p:cNvSpPr>
          <p:nvPr>
            <p:ph type="dt" sz="half" idx="10"/>
          </p:nvPr>
        </p:nvSpPr>
        <p:spPr/>
        <p:txBody>
          <a:bodyPr/>
          <a:lstStyle/>
          <a:p>
            <a:fld id="{A7779E94-F9CB-4A97-B0F4-FAE2783C5C59}" type="datetimeFigureOut">
              <a:rPr lang="zh-CN" altLang="en-US" smtClean="0"/>
              <a:t>2019/11/1</a:t>
            </a:fld>
            <a:endParaRPr lang="zh-CN" altLang="en-US"/>
          </a:p>
        </p:txBody>
      </p:sp>
      <p:sp>
        <p:nvSpPr>
          <p:cNvPr id="6" name="页脚占位符 5">
            <a:extLst>
              <a:ext uri="{FF2B5EF4-FFF2-40B4-BE49-F238E27FC236}">
                <a16:creationId xmlns:a16="http://schemas.microsoft.com/office/drawing/2014/main" xmlns="" id="{8E5B2BCB-0FBA-405C-A7D9-9499D9C989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734EF03-FFDD-4479-ADD9-DC597A16E2F7}"/>
              </a:ext>
            </a:extLst>
          </p:cNvPr>
          <p:cNvSpPr>
            <a:spLocks noGrp="1"/>
          </p:cNvSpPr>
          <p:nvPr>
            <p:ph type="sldNum" sz="quarter" idx="12"/>
          </p:nvPr>
        </p:nvSpPr>
        <p:spPr/>
        <p:txBody>
          <a:body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134868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C7B948B-3DFB-4FE6-9822-D6DAE79053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A5A1E961-E7F7-4425-A493-3070CDEA7D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E31715FB-BF0E-4BE4-A04D-939F225358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E831191A-2FC6-4594-9B53-92E9201FC312}"/>
              </a:ext>
            </a:extLst>
          </p:cNvPr>
          <p:cNvSpPr>
            <a:spLocks noGrp="1"/>
          </p:cNvSpPr>
          <p:nvPr>
            <p:ph type="dt" sz="half" idx="10"/>
          </p:nvPr>
        </p:nvSpPr>
        <p:spPr/>
        <p:txBody>
          <a:bodyPr/>
          <a:lstStyle/>
          <a:p>
            <a:fld id="{A7779E94-F9CB-4A97-B0F4-FAE2783C5C59}" type="datetimeFigureOut">
              <a:rPr lang="zh-CN" altLang="en-US" smtClean="0"/>
              <a:t>2019/11/1</a:t>
            </a:fld>
            <a:endParaRPr lang="zh-CN" altLang="en-US"/>
          </a:p>
        </p:txBody>
      </p:sp>
      <p:sp>
        <p:nvSpPr>
          <p:cNvPr id="6" name="页脚占位符 5">
            <a:extLst>
              <a:ext uri="{FF2B5EF4-FFF2-40B4-BE49-F238E27FC236}">
                <a16:creationId xmlns:a16="http://schemas.microsoft.com/office/drawing/2014/main" xmlns="" id="{80C66EC6-68E2-4442-BAC3-DDB2115EF1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D666BF00-0D58-4674-B3EB-F2EB8B11BAB9}"/>
              </a:ext>
            </a:extLst>
          </p:cNvPr>
          <p:cNvSpPr>
            <a:spLocks noGrp="1"/>
          </p:cNvSpPr>
          <p:nvPr>
            <p:ph type="sldNum" sz="quarter" idx="12"/>
          </p:nvPr>
        </p:nvSpPr>
        <p:spPr/>
        <p:txBody>
          <a:body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3647005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3CECC492-4E6C-4291-A660-596E176A20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18985DC4-A5D2-4208-AEB3-D731F6FB05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52C9CFE6-7E2A-4EFD-976E-1681A62379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79E94-F9CB-4A97-B0F4-FAE2783C5C59}" type="datetimeFigureOut">
              <a:rPr lang="zh-CN" altLang="en-US" smtClean="0"/>
              <a:t>2019/11/1</a:t>
            </a:fld>
            <a:endParaRPr lang="zh-CN" altLang="en-US"/>
          </a:p>
        </p:txBody>
      </p:sp>
      <p:sp>
        <p:nvSpPr>
          <p:cNvPr id="5" name="页脚占位符 4">
            <a:extLst>
              <a:ext uri="{FF2B5EF4-FFF2-40B4-BE49-F238E27FC236}">
                <a16:creationId xmlns:a16="http://schemas.microsoft.com/office/drawing/2014/main" xmlns="" id="{89EE954B-21AD-4B72-B224-7F0FA96E17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07ABEA96-A565-461D-A59D-64AB4A926A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406683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xmlns="" id="{D893B16B-B36A-8D45-9957-06E3B841D429}"/>
              </a:ext>
            </a:extLst>
          </p:cNvPr>
          <p:cNvSpPr/>
          <p:nvPr/>
        </p:nvSpPr>
        <p:spPr>
          <a:xfrm>
            <a:off x="0" y="2385017"/>
            <a:ext cx="12192000" cy="156755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4000" dirty="0"/>
          </a:p>
        </p:txBody>
      </p:sp>
      <p:sp>
        <p:nvSpPr>
          <p:cNvPr id="3" name="TextBox 2">
            <a:extLst>
              <a:ext uri="{FF2B5EF4-FFF2-40B4-BE49-F238E27FC236}">
                <a16:creationId xmlns:a16="http://schemas.microsoft.com/office/drawing/2014/main" xmlns="" id="{4C90888C-62DC-C341-8E66-997486B629FE}"/>
              </a:ext>
            </a:extLst>
          </p:cNvPr>
          <p:cNvSpPr txBox="1"/>
          <p:nvPr/>
        </p:nvSpPr>
        <p:spPr>
          <a:xfrm>
            <a:off x="508038" y="2617060"/>
            <a:ext cx="10841429" cy="1200329"/>
          </a:xfrm>
          <a:prstGeom prst="rect">
            <a:avLst/>
          </a:prstGeom>
          <a:noFill/>
        </p:spPr>
        <p:txBody>
          <a:bodyPr wrap="none" rtlCol="0">
            <a:spAutoFit/>
          </a:bodyPr>
          <a:lstStyle/>
          <a:p>
            <a:r>
              <a:rPr lang="en-US" altLang="zh-CN" sz="3600" b="1" dirty="0">
                <a:solidFill>
                  <a:schemeClr val="bg1"/>
                </a:solidFill>
              </a:rPr>
              <a:t>Beyond Credential Stuffing:</a:t>
            </a:r>
            <a:br>
              <a:rPr lang="en-US" altLang="zh-CN" sz="3600" b="1" dirty="0">
                <a:solidFill>
                  <a:schemeClr val="bg1"/>
                </a:solidFill>
              </a:rPr>
            </a:br>
            <a:r>
              <a:rPr lang="en-US" altLang="zh-CN" sz="3600" b="1" dirty="0">
                <a:solidFill>
                  <a:schemeClr val="bg1"/>
                </a:solidFill>
              </a:rPr>
              <a:t>Password Similarity Models using </a:t>
            </a:r>
            <a:r>
              <a:rPr lang="en-US" altLang="zh-CN" sz="3600" b="1" dirty="0" err="1">
                <a:solidFill>
                  <a:schemeClr val="bg1"/>
                </a:solidFill>
              </a:rPr>
              <a:t>Nerual</a:t>
            </a:r>
            <a:r>
              <a:rPr lang="en-US" altLang="zh-CN" sz="3600" b="1" dirty="0">
                <a:solidFill>
                  <a:schemeClr val="bg1"/>
                </a:solidFill>
              </a:rPr>
              <a:t> Networks</a:t>
            </a:r>
            <a:endParaRPr lang="en-US" sz="3600" dirty="0">
              <a:solidFill>
                <a:schemeClr val="bg1"/>
              </a:solidFill>
            </a:endParaRPr>
          </a:p>
        </p:txBody>
      </p:sp>
    </p:spTree>
    <p:extLst>
      <p:ext uri="{BB962C8B-B14F-4D97-AF65-F5344CB8AC3E}">
        <p14:creationId xmlns:p14="http://schemas.microsoft.com/office/powerpoint/2010/main" val="3555419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 GENERATIVE MODELS OF PASSWORD SIMILARITY  </a:t>
            </a:r>
          </a:p>
        </p:txBody>
      </p:sp>
      <p:sp>
        <p:nvSpPr>
          <p:cNvPr id="5" name="TextBox 4">
            <a:extLst>
              <a:ext uri="{FF2B5EF4-FFF2-40B4-BE49-F238E27FC236}">
                <a16:creationId xmlns:a16="http://schemas.microsoft.com/office/drawing/2014/main" xmlns="" id="{31409547-3604-6F4C-A951-0570BEB1BCCF}"/>
              </a:ext>
            </a:extLst>
          </p:cNvPr>
          <p:cNvSpPr txBox="1"/>
          <p:nvPr/>
        </p:nvSpPr>
        <p:spPr>
          <a:xfrm>
            <a:off x="309716" y="1121900"/>
            <a:ext cx="902811" cy="523220"/>
          </a:xfrm>
          <a:prstGeom prst="rect">
            <a:avLst/>
          </a:prstGeom>
          <a:noFill/>
        </p:spPr>
        <p:txBody>
          <a:bodyPr wrap="none" rtlCol="0">
            <a:spAutoFit/>
          </a:bodyPr>
          <a:lstStyle/>
          <a:p>
            <a:r>
              <a:rPr lang="zh-Hans" altLang="en-US" sz="2800" b="1" dirty="0"/>
              <a:t>模型</a:t>
            </a:r>
            <a:endParaRPr lang="en-US" sz="2800" b="1" dirty="0"/>
          </a:p>
        </p:txBody>
      </p:sp>
      <p:sp>
        <p:nvSpPr>
          <p:cNvPr id="7" name="TextBox 6">
            <a:extLst>
              <a:ext uri="{FF2B5EF4-FFF2-40B4-BE49-F238E27FC236}">
                <a16:creationId xmlns:a16="http://schemas.microsoft.com/office/drawing/2014/main" xmlns="" id="{E6277948-608D-3248-9C9E-F522C441E192}"/>
              </a:ext>
            </a:extLst>
          </p:cNvPr>
          <p:cNvSpPr txBox="1"/>
          <p:nvPr/>
        </p:nvSpPr>
        <p:spPr>
          <a:xfrm>
            <a:off x="9028981" y="3522313"/>
            <a:ext cx="2188420" cy="369332"/>
          </a:xfrm>
          <a:prstGeom prst="rect">
            <a:avLst/>
          </a:prstGeom>
          <a:noFill/>
        </p:spPr>
        <p:txBody>
          <a:bodyPr wrap="none" rtlCol="0">
            <a:spAutoFit/>
          </a:bodyPr>
          <a:lstStyle/>
          <a:p>
            <a:r>
              <a:rPr lang="en-US" altLang="zh-Hans" dirty="0">
                <a:solidFill>
                  <a:schemeClr val="bg2">
                    <a:lumMod val="25000"/>
                  </a:schemeClr>
                </a:solidFill>
              </a:rPr>
              <a:t>* </a:t>
            </a:r>
            <a:r>
              <a:rPr lang="zh-Hans" altLang="en-US" dirty="0">
                <a:solidFill>
                  <a:schemeClr val="bg2">
                    <a:lumMod val="25000"/>
                  </a:schemeClr>
                </a:solidFill>
              </a:rPr>
              <a:t>公式来自论文截图</a:t>
            </a:r>
            <a:endParaRPr lang="en-US" dirty="0">
              <a:solidFill>
                <a:schemeClr val="bg2">
                  <a:lumMod val="25000"/>
                </a:schemeClr>
              </a:solidFill>
            </a:endParaRPr>
          </a:p>
        </p:txBody>
      </p:sp>
      <p:sp>
        <p:nvSpPr>
          <p:cNvPr id="8" name="TextBox 7">
            <a:extLst>
              <a:ext uri="{FF2B5EF4-FFF2-40B4-BE49-F238E27FC236}">
                <a16:creationId xmlns:a16="http://schemas.microsoft.com/office/drawing/2014/main" xmlns="" id="{A3CC2FD6-DD7B-7742-845F-7E783FFDC69C}"/>
              </a:ext>
            </a:extLst>
          </p:cNvPr>
          <p:cNvSpPr txBox="1"/>
          <p:nvPr/>
        </p:nvSpPr>
        <p:spPr>
          <a:xfrm>
            <a:off x="2925901" y="4624919"/>
            <a:ext cx="6340197" cy="1153393"/>
          </a:xfrm>
          <a:prstGeom prst="rect">
            <a:avLst/>
          </a:prstGeom>
          <a:noFill/>
        </p:spPr>
        <p:txBody>
          <a:bodyPr wrap="none" rtlCol="0">
            <a:spAutoFit/>
          </a:bodyPr>
          <a:lstStyle/>
          <a:p>
            <a:pPr>
              <a:lnSpc>
                <a:spcPct val="150000"/>
              </a:lnSpc>
            </a:pPr>
            <a:r>
              <a:rPr lang="zh-Hans" altLang="en-US" sz="2800" dirty="0"/>
              <a:t>模型最终目标是使得上面公式的值最大</a:t>
            </a:r>
            <a:endParaRPr lang="en-US" altLang="zh-Hans" sz="2800" dirty="0"/>
          </a:p>
          <a:p>
            <a:pPr>
              <a:lnSpc>
                <a:spcPct val="150000"/>
              </a:lnSpc>
            </a:pPr>
            <a:r>
              <a:rPr lang="zh-Hans" altLang="en-US" sz="2000" dirty="0"/>
              <a:t>（对于数据集中统一用户的不同密码，上述概率最大）</a:t>
            </a:r>
            <a:endParaRPr lang="en-US" sz="2000" dirty="0"/>
          </a:p>
        </p:txBody>
      </p:sp>
      <p:pic>
        <p:nvPicPr>
          <p:cNvPr id="3" name="Picture 2">
            <a:extLst>
              <a:ext uri="{FF2B5EF4-FFF2-40B4-BE49-F238E27FC236}">
                <a16:creationId xmlns:a16="http://schemas.microsoft.com/office/drawing/2014/main" xmlns="" id="{FC8A083E-B3DA-954C-9C57-513F884B5F95}"/>
              </a:ext>
            </a:extLst>
          </p:cNvPr>
          <p:cNvPicPr>
            <a:picLocks noChangeAspect="1"/>
          </p:cNvPicPr>
          <p:nvPr/>
        </p:nvPicPr>
        <p:blipFill>
          <a:blip r:embed="rId3"/>
          <a:stretch>
            <a:fillRect/>
          </a:stretch>
        </p:blipFill>
        <p:spPr>
          <a:xfrm>
            <a:off x="1664991" y="1941163"/>
            <a:ext cx="8458200" cy="1574800"/>
          </a:xfrm>
          <a:prstGeom prst="rect">
            <a:avLst/>
          </a:prstGeom>
        </p:spPr>
      </p:pic>
    </p:spTree>
    <p:extLst>
      <p:ext uri="{BB962C8B-B14F-4D97-AF65-F5344CB8AC3E}">
        <p14:creationId xmlns:p14="http://schemas.microsoft.com/office/powerpoint/2010/main" val="1309696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 GENERATIVE MODELS OF PASSWORD SIMILARITY  </a:t>
            </a:r>
          </a:p>
        </p:txBody>
      </p:sp>
      <p:sp>
        <p:nvSpPr>
          <p:cNvPr id="5" name="TextBox 4">
            <a:extLst>
              <a:ext uri="{FF2B5EF4-FFF2-40B4-BE49-F238E27FC236}">
                <a16:creationId xmlns:a16="http://schemas.microsoft.com/office/drawing/2014/main" xmlns="" id="{31409547-3604-6F4C-A951-0570BEB1BCCF}"/>
              </a:ext>
            </a:extLst>
          </p:cNvPr>
          <p:cNvSpPr txBox="1"/>
          <p:nvPr/>
        </p:nvSpPr>
        <p:spPr>
          <a:xfrm>
            <a:off x="309716" y="1121900"/>
            <a:ext cx="902811" cy="523220"/>
          </a:xfrm>
          <a:prstGeom prst="rect">
            <a:avLst/>
          </a:prstGeom>
          <a:noFill/>
        </p:spPr>
        <p:txBody>
          <a:bodyPr wrap="none" rtlCol="0">
            <a:spAutoFit/>
          </a:bodyPr>
          <a:lstStyle/>
          <a:p>
            <a:r>
              <a:rPr lang="zh-Hans" altLang="en-US" sz="2800" b="1" dirty="0"/>
              <a:t>模型</a:t>
            </a:r>
            <a:endParaRPr lang="en-US" sz="2800" b="1" dirty="0"/>
          </a:p>
        </p:txBody>
      </p:sp>
      <p:sp>
        <p:nvSpPr>
          <p:cNvPr id="4" name="TextBox 3">
            <a:extLst>
              <a:ext uri="{FF2B5EF4-FFF2-40B4-BE49-F238E27FC236}">
                <a16:creationId xmlns:a16="http://schemas.microsoft.com/office/drawing/2014/main" xmlns="" id="{B61DC2A2-C45D-8C47-8AF0-BCE834CD6A7B}"/>
              </a:ext>
            </a:extLst>
          </p:cNvPr>
          <p:cNvSpPr txBox="1"/>
          <p:nvPr/>
        </p:nvSpPr>
        <p:spPr>
          <a:xfrm>
            <a:off x="309716" y="1934813"/>
            <a:ext cx="4780476" cy="369332"/>
          </a:xfrm>
          <a:prstGeom prst="rect">
            <a:avLst/>
          </a:prstGeom>
          <a:noFill/>
        </p:spPr>
        <p:txBody>
          <a:bodyPr wrap="none" rtlCol="0">
            <a:spAutoFit/>
          </a:bodyPr>
          <a:lstStyle/>
          <a:p>
            <a:r>
              <a:rPr lang="zh-Hans" altLang="en-US" dirty="0"/>
              <a:t>类似于 </a:t>
            </a:r>
            <a:r>
              <a:rPr lang="en-US" altLang="zh-Hans" dirty="0"/>
              <a:t>seq2seq</a:t>
            </a:r>
            <a:r>
              <a:rPr lang="zh-Hans" altLang="en-US" dirty="0"/>
              <a:t>，基于 </a:t>
            </a:r>
            <a:r>
              <a:rPr lang="en-US" altLang="zh-Hans" dirty="0"/>
              <a:t>encoder-decoder </a:t>
            </a:r>
            <a:r>
              <a:rPr lang="zh-Hans" altLang="en-US" dirty="0"/>
              <a:t>架构</a:t>
            </a:r>
            <a:endParaRPr lang="en-US" dirty="0"/>
          </a:p>
        </p:txBody>
      </p:sp>
      <p:sp>
        <p:nvSpPr>
          <p:cNvPr id="6" name="TextBox 5">
            <a:extLst>
              <a:ext uri="{FF2B5EF4-FFF2-40B4-BE49-F238E27FC236}">
                <a16:creationId xmlns:a16="http://schemas.microsoft.com/office/drawing/2014/main" xmlns="" id="{1EC96383-8D6C-FA42-B436-875C89F1E6A4}"/>
              </a:ext>
            </a:extLst>
          </p:cNvPr>
          <p:cNvSpPr txBox="1"/>
          <p:nvPr/>
        </p:nvSpPr>
        <p:spPr>
          <a:xfrm>
            <a:off x="309716" y="2593838"/>
            <a:ext cx="3518912" cy="400110"/>
          </a:xfrm>
          <a:prstGeom prst="rect">
            <a:avLst/>
          </a:prstGeom>
          <a:noFill/>
        </p:spPr>
        <p:txBody>
          <a:bodyPr wrap="none" rtlCol="0">
            <a:spAutoFit/>
          </a:bodyPr>
          <a:lstStyle/>
          <a:p>
            <a:r>
              <a:rPr lang="zh-Hans" altLang="en-US" sz="2000" b="1" dirty="0"/>
              <a:t>对于密码的表示形式做微调：</a:t>
            </a:r>
            <a:endParaRPr lang="en-US" sz="2000" b="1" dirty="0"/>
          </a:p>
        </p:txBody>
      </p:sp>
      <p:sp>
        <p:nvSpPr>
          <p:cNvPr id="9" name="TextBox 8">
            <a:extLst>
              <a:ext uri="{FF2B5EF4-FFF2-40B4-BE49-F238E27FC236}">
                <a16:creationId xmlns:a16="http://schemas.microsoft.com/office/drawing/2014/main" xmlns="" id="{F73CA1BA-B2E1-2B42-AAD3-4F99BB08E23B}"/>
              </a:ext>
            </a:extLst>
          </p:cNvPr>
          <p:cNvSpPr txBox="1"/>
          <p:nvPr/>
        </p:nvSpPr>
        <p:spPr>
          <a:xfrm>
            <a:off x="943897" y="3283641"/>
            <a:ext cx="1439818" cy="369332"/>
          </a:xfrm>
          <a:prstGeom prst="rect">
            <a:avLst/>
          </a:prstGeom>
          <a:noFill/>
        </p:spPr>
        <p:txBody>
          <a:bodyPr wrap="none" rtlCol="0">
            <a:spAutoFit/>
          </a:bodyPr>
          <a:lstStyle/>
          <a:p>
            <a:r>
              <a:rPr lang="en-US" altLang="zh-Hans" dirty="0"/>
              <a:t>PASSWORD!</a:t>
            </a:r>
            <a:endParaRPr lang="en-US" dirty="0"/>
          </a:p>
        </p:txBody>
      </p:sp>
      <p:cxnSp>
        <p:nvCxnSpPr>
          <p:cNvPr id="11" name="Straight Arrow Connector 10">
            <a:extLst>
              <a:ext uri="{FF2B5EF4-FFF2-40B4-BE49-F238E27FC236}">
                <a16:creationId xmlns:a16="http://schemas.microsoft.com/office/drawing/2014/main" xmlns="" id="{6A0359E9-CE83-1C46-9D70-C53CC022E31C}"/>
              </a:ext>
            </a:extLst>
          </p:cNvPr>
          <p:cNvCxnSpPr/>
          <p:nvPr/>
        </p:nvCxnSpPr>
        <p:spPr>
          <a:xfrm>
            <a:off x="2317991" y="3453559"/>
            <a:ext cx="1206874" cy="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xmlns="" id="{9DCE7BED-DFBC-984F-912E-7A3B3FD53F72}"/>
              </a:ext>
            </a:extLst>
          </p:cNvPr>
          <p:cNvSpPr txBox="1"/>
          <p:nvPr/>
        </p:nvSpPr>
        <p:spPr>
          <a:xfrm>
            <a:off x="3524865" y="3291327"/>
            <a:ext cx="2064989" cy="369332"/>
          </a:xfrm>
          <a:prstGeom prst="rect">
            <a:avLst/>
          </a:prstGeom>
          <a:noFill/>
        </p:spPr>
        <p:txBody>
          <a:bodyPr wrap="none" rtlCol="0">
            <a:spAutoFit/>
          </a:bodyPr>
          <a:lstStyle/>
          <a:p>
            <a:r>
              <a:rPr lang="en-US" altLang="zh-Hans" dirty="0"/>
              <a:t>&lt;c&gt;password&lt;s&gt;1</a:t>
            </a:r>
            <a:endParaRPr lang="en-US" dirty="0"/>
          </a:p>
        </p:txBody>
      </p:sp>
      <p:sp>
        <p:nvSpPr>
          <p:cNvPr id="13" name="TextBox 12">
            <a:extLst>
              <a:ext uri="{FF2B5EF4-FFF2-40B4-BE49-F238E27FC236}">
                <a16:creationId xmlns:a16="http://schemas.microsoft.com/office/drawing/2014/main" xmlns="" id="{BCCDA8AD-D366-E94B-8E99-D8EC254EEFF6}"/>
              </a:ext>
            </a:extLst>
          </p:cNvPr>
          <p:cNvSpPr txBox="1"/>
          <p:nvPr/>
        </p:nvSpPr>
        <p:spPr>
          <a:xfrm>
            <a:off x="309716" y="3942666"/>
            <a:ext cx="6377067" cy="968727"/>
          </a:xfrm>
          <a:prstGeom prst="rect">
            <a:avLst/>
          </a:prstGeom>
          <a:noFill/>
        </p:spPr>
        <p:txBody>
          <a:bodyPr wrap="none" rtlCol="0">
            <a:spAutoFit/>
          </a:bodyPr>
          <a:lstStyle/>
          <a:p>
            <a:pPr>
              <a:lnSpc>
                <a:spcPct val="150000"/>
              </a:lnSpc>
            </a:pPr>
            <a:r>
              <a:rPr lang="zh-Hans" altLang="en-US" sz="2000" b="1" dirty="0"/>
              <a:t>对于一对密码，首先如上所示转换成键序列，</a:t>
            </a:r>
            <a:endParaRPr lang="en-US" altLang="zh-Hans" sz="2000" b="1" dirty="0"/>
          </a:p>
          <a:p>
            <a:pPr>
              <a:lnSpc>
                <a:spcPct val="150000"/>
              </a:lnSpc>
            </a:pPr>
            <a:r>
              <a:rPr lang="zh-Hans" altLang="en-US" sz="2000" b="1" dirty="0"/>
              <a:t>然后使用动态规划计算最小距离（拓展 </a:t>
            </a:r>
            <a:r>
              <a:rPr lang="en-US" altLang="zh-Hans" sz="2000" b="1" dirty="0"/>
              <a:t>Seminal</a:t>
            </a:r>
            <a:r>
              <a:rPr lang="zh-Hans" altLang="en-US" sz="2000" b="1" dirty="0"/>
              <a:t> 算法）</a:t>
            </a:r>
            <a:endParaRPr lang="en-US" sz="2000" b="1" dirty="0"/>
          </a:p>
        </p:txBody>
      </p:sp>
      <p:sp>
        <p:nvSpPr>
          <p:cNvPr id="14" name="TextBox 13">
            <a:extLst>
              <a:ext uri="{FF2B5EF4-FFF2-40B4-BE49-F238E27FC236}">
                <a16:creationId xmlns:a16="http://schemas.microsoft.com/office/drawing/2014/main" xmlns="" id="{F5291970-D768-E544-8CF0-F03CDCA1EA55}"/>
              </a:ext>
            </a:extLst>
          </p:cNvPr>
          <p:cNvSpPr txBox="1"/>
          <p:nvPr/>
        </p:nvSpPr>
        <p:spPr>
          <a:xfrm>
            <a:off x="309715" y="5205274"/>
            <a:ext cx="6596678" cy="507062"/>
          </a:xfrm>
          <a:prstGeom prst="rect">
            <a:avLst/>
          </a:prstGeom>
          <a:noFill/>
        </p:spPr>
        <p:txBody>
          <a:bodyPr wrap="none" rtlCol="0">
            <a:spAutoFit/>
          </a:bodyPr>
          <a:lstStyle/>
          <a:p>
            <a:pPr>
              <a:lnSpc>
                <a:spcPct val="150000"/>
              </a:lnSpc>
            </a:pPr>
            <a:r>
              <a:rPr lang="zh-Hans" altLang="en-US" sz="2000" b="1" dirty="0"/>
              <a:t>此外，在训练之前对密码进行过滤（设置一个距离阈值）</a:t>
            </a:r>
            <a:endParaRPr lang="en-US" sz="2000" b="1" dirty="0"/>
          </a:p>
        </p:txBody>
      </p:sp>
      <p:pic>
        <p:nvPicPr>
          <p:cNvPr id="15" name="Picture 14">
            <a:extLst>
              <a:ext uri="{FF2B5EF4-FFF2-40B4-BE49-F238E27FC236}">
                <a16:creationId xmlns:a16="http://schemas.microsoft.com/office/drawing/2014/main" xmlns="" id="{B0DB7818-38B4-4042-B086-97EBE93AE457}"/>
              </a:ext>
            </a:extLst>
          </p:cNvPr>
          <p:cNvPicPr>
            <a:picLocks noChangeAspect="1"/>
          </p:cNvPicPr>
          <p:nvPr/>
        </p:nvPicPr>
        <p:blipFill>
          <a:blip r:embed="rId3"/>
          <a:stretch>
            <a:fillRect/>
          </a:stretch>
        </p:blipFill>
        <p:spPr>
          <a:xfrm>
            <a:off x="7110079" y="1642634"/>
            <a:ext cx="4592355" cy="2752213"/>
          </a:xfrm>
          <a:prstGeom prst="rect">
            <a:avLst/>
          </a:prstGeom>
        </p:spPr>
      </p:pic>
      <p:sp>
        <p:nvSpPr>
          <p:cNvPr id="16" name="TextBox 15">
            <a:extLst>
              <a:ext uri="{FF2B5EF4-FFF2-40B4-BE49-F238E27FC236}">
                <a16:creationId xmlns:a16="http://schemas.microsoft.com/office/drawing/2014/main" xmlns="" id="{FD1BDCE2-5E97-5543-ABCF-B6BA2C42C090}"/>
              </a:ext>
            </a:extLst>
          </p:cNvPr>
          <p:cNvSpPr txBox="1"/>
          <p:nvPr/>
        </p:nvSpPr>
        <p:spPr>
          <a:xfrm>
            <a:off x="8863780" y="4542061"/>
            <a:ext cx="66396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9</a:t>
            </a:r>
          </a:p>
        </p:txBody>
      </p:sp>
    </p:spTree>
    <p:extLst>
      <p:ext uri="{BB962C8B-B14F-4D97-AF65-F5344CB8AC3E}">
        <p14:creationId xmlns:p14="http://schemas.microsoft.com/office/powerpoint/2010/main" val="1877360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TARGETED GUESSING ATTACK USING PASS2PATH </a:t>
            </a:r>
          </a:p>
        </p:txBody>
      </p:sp>
      <p:sp>
        <p:nvSpPr>
          <p:cNvPr id="5" name="TextBox 4">
            <a:extLst>
              <a:ext uri="{FF2B5EF4-FFF2-40B4-BE49-F238E27FC236}">
                <a16:creationId xmlns:a16="http://schemas.microsoft.com/office/drawing/2014/main" xmlns="" id="{31409547-3604-6F4C-A951-0570BEB1BCCF}"/>
              </a:ext>
            </a:extLst>
          </p:cNvPr>
          <p:cNvSpPr txBox="1"/>
          <p:nvPr/>
        </p:nvSpPr>
        <p:spPr>
          <a:xfrm>
            <a:off x="309716" y="1121900"/>
            <a:ext cx="1620957" cy="523220"/>
          </a:xfrm>
          <a:prstGeom prst="rect">
            <a:avLst/>
          </a:prstGeom>
          <a:noFill/>
        </p:spPr>
        <p:txBody>
          <a:bodyPr wrap="none" rtlCol="0">
            <a:spAutoFit/>
          </a:bodyPr>
          <a:lstStyle/>
          <a:p>
            <a:r>
              <a:rPr lang="zh-Hans" altLang="en-US" sz="2800" b="1" dirty="0"/>
              <a:t>密码猜测</a:t>
            </a:r>
            <a:endParaRPr lang="en-US" sz="2800" b="1" dirty="0"/>
          </a:p>
        </p:txBody>
      </p:sp>
      <p:sp>
        <p:nvSpPr>
          <p:cNvPr id="4" name="TextBox 3">
            <a:extLst>
              <a:ext uri="{FF2B5EF4-FFF2-40B4-BE49-F238E27FC236}">
                <a16:creationId xmlns:a16="http://schemas.microsoft.com/office/drawing/2014/main" xmlns="" id="{B61DC2A2-C45D-8C47-8AF0-BCE834CD6A7B}"/>
              </a:ext>
            </a:extLst>
          </p:cNvPr>
          <p:cNvSpPr txBox="1"/>
          <p:nvPr/>
        </p:nvSpPr>
        <p:spPr>
          <a:xfrm>
            <a:off x="309716" y="1934813"/>
            <a:ext cx="3836307" cy="369332"/>
          </a:xfrm>
          <a:prstGeom prst="rect">
            <a:avLst/>
          </a:prstGeom>
          <a:noFill/>
        </p:spPr>
        <p:txBody>
          <a:bodyPr wrap="none" rtlCol="0">
            <a:spAutoFit/>
          </a:bodyPr>
          <a:lstStyle/>
          <a:p>
            <a:r>
              <a:rPr lang="zh-Hans" altLang="en-US" dirty="0"/>
              <a:t>使用 </a:t>
            </a:r>
            <a:r>
              <a:rPr lang="en-US" altLang="zh-Hans" dirty="0"/>
              <a:t>pass2path </a:t>
            </a:r>
            <a:r>
              <a:rPr lang="zh-Hans" altLang="en-US" dirty="0"/>
              <a:t>模型对密码进行猜测</a:t>
            </a:r>
            <a:endParaRPr lang="en-US" dirty="0"/>
          </a:p>
        </p:txBody>
      </p:sp>
      <p:sp>
        <p:nvSpPr>
          <p:cNvPr id="3" name="TextBox 2">
            <a:extLst>
              <a:ext uri="{FF2B5EF4-FFF2-40B4-BE49-F238E27FC236}">
                <a16:creationId xmlns:a16="http://schemas.microsoft.com/office/drawing/2014/main" xmlns="" id="{E8F49E50-7D1D-3744-8B64-953476A432AE}"/>
              </a:ext>
            </a:extLst>
          </p:cNvPr>
          <p:cNvSpPr txBox="1"/>
          <p:nvPr/>
        </p:nvSpPr>
        <p:spPr>
          <a:xfrm>
            <a:off x="309716" y="2593838"/>
            <a:ext cx="7366119" cy="400110"/>
          </a:xfrm>
          <a:prstGeom prst="rect">
            <a:avLst/>
          </a:prstGeom>
          <a:noFill/>
        </p:spPr>
        <p:txBody>
          <a:bodyPr wrap="none" rtlCol="0">
            <a:spAutoFit/>
          </a:bodyPr>
          <a:lstStyle/>
          <a:p>
            <a:r>
              <a:rPr lang="zh-Hans" altLang="en-US" sz="2000" dirty="0"/>
              <a:t>给定一个密码，生成一系列的</a:t>
            </a:r>
            <a:r>
              <a:rPr lang="zh-Hans" altLang="en-US" sz="2000" b="1" dirty="0"/>
              <a:t>可能的密码</a:t>
            </a:r>
            <a:r>
              <a:rPr lang="zh-Hans" altLang="en-US" sz="2000" dirty="0"/>
              <a:t>以及该密码对应的</a:t>
            </a:r>
            <a:r>
              <a:rPr lang="zh-Hans" altLang="en-US" sz="2000" b="1" dirty="0"/>
              <a:t>概率</a:t>
            </a:r>
            <a:endParaRPr lang="en-US" sz="2000" b="1" dirty="0"/>
          </a:p>
        </p:txBody>
      </p:sp>
      <p:sp>
        <p:nvSpPr>
          <p:cNvPr id="7" name="TextBox 6">
            <a:extLst>
              <a:ext uri="{FF2B5EF4-FFF2-40B4-BE49-F238E27FC236}">
                <a16:creationId xmlns:a16="http://schemas.microsoft.com/office/drawing/2014/main" xmlns="" id="{DB931C9A-CBB3-2D44-88DB-3475D3410502}"/>
              </a:ext>
            </a:extLst>
          </p:cNvPr>
          <p:cNvSpPr txBox="1"/>
          <p:nvPr/>
        </p:nvSpPr>
        <p:spPr>
          <a:xfrm>
            <a:off x="309716" y="3278251"/>
            <a:ext cx="9306232"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Hans" altLang="en-US" sz="2000" dirty="0"/>
              <a:t>将密码转成矩阵，输入到 </a:t>
            </a:r>
            <a:r>
              <a:rPr lang="en-US" altLang="zh-Hans" sz="2000" dirty="0"/>
              <a:t>decoder</a:t>
            </a:r>
            <a:r>
              <a:rPr lang="zh-Hans" altLang="en-US" sz="2000" dirty="0"/>
              <a:t> 之后，在每一次迭代选择一个最有可能的转换，输入到下一个迭代中（但这样只能输出一个）</a:t>
            </a:r>
            <a:endParaRPr lang="en-US" altLang="zh-Hans" sz="2000" dirty="0"/>
          </a:p>
          <a:p>
            <a:pPr marL="285750" indent="-285750">
              <a:lnSpc>
                <a:spcPct val="150000"/>
              </a:lnSpc>
              <a:buFont typeface="Arial" panose="020B0604020202020204" pitchFamily="34" charset="0"/>
              <a:buChar char="•"/>
            </a:pPr>
            <a:r>
              <a:rPr lang="zh-Hans" altLang="en-US" sz="2000" dirty="0"/>
              <a:t>广度优先波束搜索技术，即每次迭代记录概率前几个，使用广度优先搜索，对这几个都进行进一步迭代，每一步迭代结果都取前几个</a:t>
            </a:r>
            <a:endParaRPr lang="en-US" sz="2000" b="1" dirty="0">
              <a:solidFill>
                <a:srgbClr val="C00000"/>
              </a:solidFill>
            </a:endParaRPr>
          </a:p>
        </p:txBody>
      </p:sp>
    </p:spTree>
    <p:extLst>
      <p:ext uri="{BB962C8B-B14F-4D97-AF65-F5344CB8AC3E}">
        <p14:creationId xmlns:p14="http://schemas.microsoft.com/office/powerpoint/2010/main" val="3287128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TARGETED GUESSING ATTACK USING PASS2PATH </a:t>
            </a:r>
          </a:p>
        </p:txBody>
      </p:sp>
      <p:sp>
        <p:nvSpPr>
          <p:cNvPr id="5" name="TextBox 4">
            <a:extLst>
              <a:ext uri="{FF2B5EF4-FFF2-40B4-BE49-F238E27FC236}">
                <a16:creationId xmlns:a16="http://schemas.microsoft.com/office/drawing/2014/main" xmlns="" id="{31409547-3604-6F4C-A951-0570BEB1BCCF}"/>
              </a:ext>
            </a:extLst>
          </p:cNvPr>
          <p:cNvSpPr txBox="1"/>
          <p:nvPr/>
        </p:nvSpPr>
        <p:spPr>
          <a:xfrm>
            <a:off x="309716" y="1121900"/>
            <a:ext cx="3167855" cy="523220"/>
          </a:xfrm>
          <a:prstGeom prst="rect">
            <a:avLst/>
          </a:prstGeom>
          <a:noFill/>
        </p:spPr>
        <p:txBody>
          <a:bodyPr wrap="none" rtlCol="0">
            <a:spAutoFit/>
          </a:bodyPr>
          <a:lstStyle/>
          <a:p>
            <a:r>
              <a:rPr lang="zh-Hans" altLang="en-US" sz="2800" b="1" dirty="0"/>
              <a:t>密码猜测攻击评估</a:t>
            </a:r>
            <a:endParaRPr lang="en-US" sz="2800" b="1" dirty="0"/>
          </a:p>
        </p:txBody>
      </p:sp>
      <p:sp>
        <p:nvSpPr>
          <p:cNvPr id="4" name="TextBox 3">
            <a:extLst>
              <a:ext uri="{FF2B5EF4-FFF2-40B4-BE49-F238E27FC236}">
                <a16:creationId xmlns:a16="http://schemas.microsoft.com/office/drawing/2014/main" xmlns="" id="{B61DC2A2-C45D-8C47-8AF0-BCE834CD6A7B}"/>
              </a:ext>
            </a:extLst>
          </p:cNvPr>
          <p:cNvSpPr txBox="1"/>
          <p:nvPr/>
        </p:nvSpPr>
        <p:spPr>
          <a:xfrm>
            <a:off x="309716" y="1934813"/>
            <a:ext cx="4339650" cy="369332"/>
          </a:xfrm>
          <a:prstGeom prst="rect">
            <a:avLst/>
          </a:prstGeom>
          <a:noFill/>
        </p:spPr>
        <p:txBody>
          <a:bodyPr wrap="none" rtlCol="0">
            <a:spAutoFit/>
          </a:bodyPr>
          <a:lstStyle/>
          <a:p>
            <a:r>
              <a:rPr lang="zh-Hans" altLang="en-US" dirty="0"/>
              <a:t>使用在线攻击（有一定的登录次数限制）</a:t>
            </a:r>
            <a:endParaRPr lang="en-US" dirty="0"/>
          </a:p>
        </p:txBody>
      </p:sp>
      <p:pic>
        <p:nvPicPr>
          <p:cNvPr id="6" name="Picture 5">
            <a:extLst>
              <a:ext uri="{FF2B5EF4-FFF2-40B4-BE49-F238E27FC236}">
                <a16:creationId xmlns:a16="http://schemas.microsoft.com/office/drawing/2014/main" xmlns="" id="{836BD032-93F8-1E41-9F37-2FF03796B7B6}"/>
              </a:ext>
            </a:extLst>
          </p:cNvPr>
          <p:cNvPicPr>
            <a:picLocks noChangeAspect="1"/>
          </p:cNvPicPr>
          <p:nvPr/>
        </p:nvPicPr>
        <p:blipFill>
          <a:blip r:embed="rId3"/>
          <a:stretch>
            <a:fillRect/>
          </a:stretch>
        </p:blipFill>
        <p:spPr>
          <a:xfrm>
            <a:off x="203200" y="2593838"/>
            <a:ext cx="11785600" cy="2349500"/>
          </a:xfrm>
          <a:prstGeom prst="rect">
            <a:avLst/>
          </a:prstGeom>
        </p:spPr>
      </p:pic>
      <p:sp>
        <p:nvSpPr>
          <p:cNvPr id="8" name="TextBox 7">
            <a:extLst>
              <a:ext uri="{FF2B5EF4-FFF2-40B4-BE49-F238E27FC236}">
                <a16:creationId xmlns:a16="http://schemas.microsoft.com/office/drawing/2014/main" xmlns="" id="{E4E237FD-4D41-3240-86EB-1F7DF9CE2166}"/>
              </a:ext>
            </a:extLst>
          </p:cNvPr>
          <p:cNvSpPr txBox="1"/>
          <p:nvPr/>
        </p:nvSpPr>
        <p:spPr>
          <a:xfrm>
            <a:off x="5764018" y="5233031"/>
            <a:ext cx="66396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3</a:t>
            </a:r>
          </a:p>
        </p:txBody>
      </p:sp>
    </p:spTree>
    <p:extLst>
      <p:ext uri="{BB962C8B-B14F-4D97-AF65-F5344CB8AC3E}">
        <p14:creationId xmlns:p14="http://schemas.microsoft.com/office/powerpoint/2010/main" val="39926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TARGETED GUESSING ATTACK USING PASS2PATH </a:t>
            </a:r>
          </a:p>
        </p:txBody>
      </p:sp>
      <p:sp>
        <p:nvSpPr>
          <p:cNvPr id="5" name="TextBox 4">
            <a:extLst>
              <a:ext uri="{FF2B5EF4-FFF2-40B4-BE49-F238E27FC236}">
                <a16:creationId xmlns:a16="http://schemas.microsoft.com/office/drawing/2014/main" xmlns="" id="{31409547-3604-6F4C-A951-0570BEB1BCCF}"/>
              </a:ext>
            </a:extLst>
          </p:cNvPr>
          <p:cNvSpPr txBox="1"/>
          <p:nvPr/>
        </p:nvSpPr>
        <p:spPr>
          <a:xfrm>
            <a:off x="309716" y="1121900"/>
            <a:ext cx="3167855" cy="523220"/>
          </a:xfrm>
          <a:prstGeom prst="rect">
            <a:avLst/>
          </a:prstGeom>
          <a:noFill/>
        </p:spPr>
        <p:txBody>
          <a:bodyPr wrap="none" rtlCol="0">
            <a:spAutoFit/>
          </a:bodyPr>
          <a:lstStyle/>
          <a:p>
            <a:r>
              <a:rPr lang="zh-Hans" altLang="en-US" sz="2800" b="1" dirty="0"/>
              <a:t>密码猜测攻击评估</a:t>
            </a:r>
            <a:endParaRPr lang="en-US" sz="2800" b="1" dirty="0"/>
          </a:p>
        </p:txBody>
      </p:sp>
      <p:sp>
        <p:nvSpPr>
          <p:cNvPr id="4" name="TextBox 3">
            <a:extLst>
              <a:ext uri="{FF2B5EF4-FFF2-40B4-BE49-F238E27FC236}">
                <a16:creationId xmlns:a16="http://schemas.microsoft.com/office/drawing/2014/main" xmlns="" id="{B61DC2A2-C45D-8C47-8AF0-BCE834CD6A7B}"/>
              </a:ext>
            </a:extLst>
          </p:cNvPr>
          <p:cNvSpPr txBox="1"/>
          <p:nvPr/>
        </p:nvSpPr>
        <p:spPr>
          <a:xfrm>
            <a:off x="584429" y="2742774"/>
            <a:ext cx="5786284" cy="2246769"/>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t>以多敌一</a:t>
            </a:r>
            <a:r>
              <a:rPr lang="zh-Hans" altLang="en-US" sz="2800" dirty="0"/>
              <a:t>（</a:t>
            </a:r>
            <a:r>
              <a:rPr lang="zh-CN" altLang="en-US" sz="2800" dirty="0"/>
              <a:t>多个泄露口令作为输入，攻击一个目标口令</a:t>
            </a:r>
            <a:r>
              <a:rPr lang="zh-Hans" altLang="en-US" sz="2800" dirty="0"/>
              <a:t>）</a:t>
            </a:r>
            <a:endParaRPr lang="en-US" altLang="zh-Hans" sz="2800" dirty="0"/>
          </a:p>
          <a:p>
            <a:pPr marL="285750" indent="-285750">
              <a:buFont typeface="Arial" panose="020B0604020202020204" pitchFamily="34" charset="0"/>
              <a:buChar char="•"/>
            </a:pPr>
            <a:r>
              <a:rPr lang="zh-CN" altLang="en-US" sz="2800" dirty="0"/>
              <a:t>以一敌多（一个泄露口令作为输入，攻击多个目标口令）</a:t>
            </a:r>
            <a:endParaRPr lang="en-US" altLang="zh-CN" sz="2800" dirty="0"/>
          </a:p>
          <a:p>
            <a:pPr marL="285750" indent="-285750">
              <a:buFont typeface="Arial" panose="020B0604020202020204" pitchFamily="34" charset="0"/>
              <a:buChar char="•"/>
            </a:pPr>
            <a:r>
              <a:rPr lang="zh-CN" altLang="en-US" sz="2800" dirty="0"/>
              <a:t>目标攻击和无目标攻击</a:t>
            </a:r>
            <a:endParaRPr lang="en-US" sz="2800" dirty="0"/>
          </a:p>
        </p:txBody>
      </p:sp>
      <p:pic>
        <p:nvPicPr>
          <p:cNvPr id="3" name="图片 2">
            <a:extLst>
              <a:ext uri="{FF2B5EF4-FFF2-40B4-BE49-F238E27FC236}">
                <a16:creationId xmlns:a16="http://schemas.microsoft.com/office/drawing/2014/main" xmlns="" id="{ACF10C87-3EDB-49F0-991F-A28F1F68A963}"/>
              </a:ext>
            </a:extLst>
          </p:cNvPr>
          <p:cNvPicPr>
            <a:picLocks noChangeAspect="1"/>
          </p:cNvPicPr>
          <p:nvPr/>
        </p:nvPicPr>
        <p:blipFill>
          <a:blip r:embed="rId3"/>
          <a:stretch>
            <a:fillRect/>
          </a:stretch>
        </p:blipFill>
        <p:spPr>
          <a:xfrm>
            <a:off x="6736079" y="1769930"/>
            <a:ext cx="5030950" cy="4192459"/>
          </a:xfrm>
          <a:prstGeom prst="rect">
            <a:avLst/>
          </a:prstGeom>
        </p:spPr>
      </p:pic>
    </p:spTree>
    <p:extLst>
      <p:ext uri="{BB962C8B-B14F-4D97-AF65-F5344CB8AC3E}">
        <p14:creationId xmlns:p14="http://schemas.microsoft.com/office/powerpoint/2010/main" val="227280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TARGETED ATTACK EFFICACY IN PRACTICE </a:t>
            </a:r>
          </a:p>
        </p:txBody>
      </p:sp>
      <p:sp>
        <p:nvSpPr>
          <p:cNvPr id="5" name="TextBox 4">
            <a:extLst>
              <a:ext uri="{FF2B5EF4-FFF2-40B4-BE49-F238E27FC236}">
                <a16:creationId xmlns:a16="http://schemas.microsoft.com/office/drawing/2014/main" xmlns="" id="{31409547-3604-6F4C-A951-0570BEB1BCCF}"/>
              </a:ext>
            </a:extLst>
          </p:cNvPr>
          <p:cNvSpPr txBox="1"/>
          <p:nvPr/>
        </p:nvSpPr>
        <p:spPr>
          <a:xfrm>
            <a:off x="309716" y="1121900"/>
            <a:ext cx="4493538" cy="523220"/>
          </a:xfrm>
          <a:prstGeom prst="rect">
            <a:avLst/>
          </a:prstGeom>
          <a:noFill/>
        </p:spPr>
        <p:txBody>
          <a:bodyPr wrap="none" rtlCol="0">
            <a:spAutoFit/>
          </a:bodyPr>
          <a:lstStyle/>
          <a:p>
            <a:r>
              <a:rPr lang="zh-Hans" altLang="en-US" sz="2800" b="1" dirty="0"/>
              <a:t>使用模型进行实际密码猜解</a:t>
            </a:r>
            <a:endParaRPr lang="en-US" sz="2800" b="1" dirty="0"/>
          </a:p>
        </p:txBody>
      </p:sp>
      <p:sp>
        <p:nvSpPr>
          <p:cNvPr id="4" name="TextBox 3">
            <a:extLst>
              <a:ext uri="{FF2B5EF4-FFF2-40B4-BE49-F238E27FC236}">
                <a16:creationId xmlns:a16="http://schemas.microsoft.com/office/drawing/2014/main" xmlns="" id="{B61DC2A2-C45D-8C47-8AF0-BCE834CD6A7B}"/>
              </a:ext>
            </a:extLst>
          </p:cNvPr>
          <p:cNvSpPr txBox="1"/>
          <p:nvPr/>
        </p:nvSpPr>
        <p:spPr>
          <a:xfrm>
            <a:off x="662978" y="2012003"/>
            <a:ext cx="10866043" cy="1815882"/>
          </a:xfrm>
          <a:prstGeom prst="rect">
            <a:avLst/>
          </a:prstGeom>
          <a:noFill/>
        </p:spPr>
        <p:txBody>
          <a:bodyPr wrap="square" rtlCol="0">
            <a:spAutoFit/>
          </a:bodyPr>
          <a:lstStyle/>
          <a:p>
            <a:r>
              <a:rPr lang="zh-CN" altLang="en-US" sz="2800" dirty="0"/>
              <a:t>真实环境测试（与康奈尔大学</a:t>
            </a:r>
            <a:r>
              <a:rPr lang="en-US" altLang="zh-CN" sz="2800" dirty="0"/>
              <a:t>IT</a:t>
            </a:r>
            <a:r>
              <a:rPr lang="zh-CN" altLang="en-US" sz="2800" dirty="0"/>
              <a:t>安全中心合作）</a:t>
            </a:r>
            <a:endParaRPr lang="en-US" altLang="zh-CN" sz="2800" dirty="0"/>
          </a:p>
          <a:p>
            <a:pPr marL="457200" indent="-457200">
              <a:buFont typeface="Arial" panose="020B0604020202020204" pitchFamily="34" charset="0"/>
              <a:buChar char="•"/>
            </a:pPr>
            <a:r>
              <a:rPr lang="zh-CN" altLang="en-US" sz="2800" dirty="0"/>
              <a:t>输入：数据集中的康奈尔大学泄露邮箱</a:t>
            </a:r>
            <a:endParaRPr lang="en-US" altLang="zh-CN" sz="2800" dirty="0"/>
          </a:p>
          <a:p>
            <a:pPr marL="457200" indent="-457200">
              <a:buFont typeface="Arial" panose="020B0604020202020204" pitchFamily="34" charset="0"/>
              <a:buChar char="•"/>
            </a:pPr>
            <a:r>
              <a:rPr lang="zh-CN" altLang="en-US" sz="2800" dirty="0"/>
              <a:t>目标：</a:t>
            </a:r>
            <a:r>
              <a:rPr lang="en-US" altLang="zh-CN" sz="2800" dirty="0"/>
              <a:t>2009</a:t>
            </a:r>
            <a:r>
              <a:rPr lang="zh-CN" altLang="en-US" sz="2800" dirty="0"/>
              <a:t>年来修改过密码的</a:t>
            </a:r>
            <a:r>
              <a:rPr lang="en-US" altLang="zh-CN" sz="2800" dirty="0"/>
              <a:t>15776</a:t>
            </a:r>
            <a:r>
              <a:rPr lang="zh-CN" altLang="en-US" sz="2800" dirty="0"/>
              <a:t>个用户</a:t>
            </a:r>
            <a:endParaRPr lang="en-US" altLang="zh-CN" sz="2800" dirty="0"/>
          </a:p>
          <a:p>
            <a:pPr marL="457200" indent="-457200">
              <a:buFont typeface="Arial" panose="020B0604020202020204" pitchFamily="34" charset="0"/>
              <a:buChar char="•"/>
            </a:pPr>
            <a:r>
              <a:rPr lang="zh-CN" altLang="en-US" sz="2800" dirty="0"/>
              <a:t>对比测试：与其他两个算法相比较</a:t>
            </a:r>
            <a:endParaRPr lang="en-US" altLang="zh-CN" sz="2800" dirty="0"/>
          </a:p>
        </p:txBody>
      </p:sp>
      <p:pic>
        <p:nvPicPr>
          <p:cNvPr id="6" name="图片 5">
            <a:extLst>
              <a:ext uri="{FF2B5EF4-FFF2-40B4-BE49-F238E27FC236}">
                <a16:creationId xmlns:a16="http://schemas.microsoft.com/office/drawing/2014/main" xmlns="" id="{6B5F3BD5-2C84-4D9A-BD1A-BB2DA9EFBEC5}"/>
              </a:ext>
            </a:extLst>
          </p:cNvPr>
          <p:cNvPicPr>
            <a:picLocks noChangeAspect="1"/>
          </p:cNvPicPr>
          <p:nvPr/>
        </p:nvPicPr>
        <p:blipFill>
          <a:blip r:embed="rId3"/>
          <a:stretch>
            <a:fillRect/>
          </a:stretch>
        </p:blipFill>
        <p:spPr>
          <a:xfrm>
            <a:off x="2023435" y="3827885"/>
            <a:ext cx="8145130" cy="2451577"/>
          </a:xfrm>
          <a:prstGeom prst="rect">
            <a:avLst/>
          </a:prstGeom>
        </p:spPr>
      </p:pic>
    </p:spTree>
    <p:extLst>
      <p:ext uri="{BB962C8B-B14F-4D97-AF65-F5344CB8AC3E}">
        <p14:creationId xmlns:p14="http://schemas.microsoft.com/office/powerpoint/2010/main" val="728408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DEFENDING AGAINST TARGET ATTACKS</a:t>
            </a:r>
          </a:p>
        </p:txBody>
      </p:sp>
      <p:sp>
        <p:nvSpPr>
          <p:cNvPr id="5" name="TextBox 4">
            <a:extLst>
              <a:ext uri="{FF2B5EF4-FFF2-40B4-BE49-F238E27FC236}">
                <a16:creationId xmlns:a16="http://schemas.microsoft.com/office/drawing/2014/main" xmlns="" id="{31409547-3604-6F4C-A951-0570BEB1BCCF}"/>
              </a:ext>
            </a:extLst>
          </p:cNvPr>
          <p:cNvSpPr txBox="1"/>
          <p:nvPr/>
        </p:nvSpPr>
        <p:spPr>
          <a:xfrm>
            <a:off x="309716" y="1121900"/>
            <a:ext cx="1980029" cy="523220"/>
          </a:xfrm>
          <a:prstGeom prst="rect">
            <a:avLst/>
          </a:prstGeom>
          <a:noFill/>
        </p:spPr>
        <p:txBody>
          <a:bodyPr wrap="none" rtlCol="0">
            <a:spAutoFit/>
          </a:bodyPr>
          <a:lstStyle/>
          <a:p>
            <a:r>
              <a:rPr lang="zh-Hans" altLang="en-US" sz="2800" b="1" dirty="0"/>
              <a:t>如何防御？</a:t>
            </a:r>
            <a:endParaRPr lang="en-US" sz="2800" b="1" dirty="0"/>
          </a:p>
        </p:txBody>
      </p:sp>
      <p:sp>
        <p:nvSpPr>
          <p:cNvPr id="4" name="TextBox 3">
            <a:extLst>
              <a:ext uri="{FF2B5EF4-FFF2-40B4-BE49-F238E27FC236}">
                <a16:creationId xmlns:a16="http://schemas.microsoft.com/office/drawing/2014/main" xmlns="" id="{B61DC2A2-C45D-8C47-8AF0-BCE834CD6A7B}"/>
              </a:ext>
            </a:extLst>
          </p:cNvPr>
          <p:cNvSpPr txBox="1"/>
          <p:nvPr/>
        </p:nvSpPr>
        <p:spPr>
          <a:xfrm>
            <a:off x="707223" y="1525306"/>
            <a:ext cx="11268467" cy="489364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Hans" altLang="en-US" sz="2800" dirty="0"/>
              <a:t>在登录失败阈值内通知用户更改密码</a:t>
            </a:r>
            <a:endParaRPr lang="en-US" altLang="zh-Hans" sz="2800" dirty="0"/>
          </a:p>
          <a:p>
            <a:pPr marL="914400" lvl="1" indent="-457200">
              <a:lnSpc>
                <a:spcPct val="150000"/>
              </a:lnSpc>
              <a:buFont typeface="Arial" panose="020B0604020202020204" pitchFamily="34" charset="0"/>
              <a:buChar char="•"/>
            </a:pPr>
            <a:r>
              <a:rPr lang="zh-Hans" altLang="en-US" sz="2400" dirty="0">
                <a:solidFill>
                  <a:srgbClr val="C00000"/>
                </a:solidFill>
              </a:rPr>
              <a:t>但是更改之后的密码可能仍会被猜测出来</a:t>
            </a:r>
            <a:endParaRPr lang="en-US" altLang="zh-Hans" sz="2400" dirty="0">
              <a:solidFill>
                <a:srgbClr val="C00000"/>
              </a:solidFill>
            </a:endParaRPr>
          </a:p>
          <a:p>
            <a:pPr marL="457200" indent="-457200">
              <a:lnSpc>
                <a:spcPct val="150000"/>
              </a:lnSpc>
              <a:buFont typeface="Arial" panose="020B0604020202020204" pitchFamily="34" charset="0"/>
              <a:buChar char="•"/>
            </a:pPr>
            <a:r>
              <a:rPr lang="zh-Hans" altLang="en-US" sz="2800" dirty="0"/>
              <a:t>测量密码强度</a:t>
            </a:r>
            <a:endParaRPr lang="en-US" altLang="zh-Hans" sz="2800" dirty="0"/>
          </a:p>
          <a:p>
            <a:pPr marL="914400" lvl="1" indent="-457200">
              <a:lnSpc>
                <a:spcPct val="150000"/>
              </a:lnSpc>
              <a:buFont typeface="Arial" panose="020B0604020202020204" pitchFamily="34" charset="0"/>
              <a:buChar char="•"/>
            </a:pPr>
            <a:r>
              <a:rPr lang="zh-Hans" altLang="en-US" sz="2800" dirty="0"/>
              <a:t>传统方法基于（香农）熵和启发式变量</a:t>
            </a:r>
            <a:endParaRPr lang="en-US" altLang="zh-Hans" sz="2800" dirty="0"/>
          </a:p>
          <a:p>
            <a:pPr marL="1371600" lvl="2" indent="-457200">
              <a:lnSpc>
                <a:spcPct val="150000"/>
              </a:lnSpc>
              <a:buFont typeface="Arial" panose="020B0604020202020204" pitchFamily="34" charset="0"/>
              <a:buChar char="•"/>
            </a:pPr>
            <a:r>
              <a:rPr lang="zh-Hans" altLang="en-US" sz="2400" dirty="0">
                <a:solidFill>
                  <a:srgbClr val="C00000"/>
                </a:solidFill>
              </a:rPr>
              <a:t>没有个人信息，所以不准确</a:t>
            </a:r>
            <a:endParaRPr lang="en-US" altLang="zh-Hans" sz="2400" dirty="0">
              <a:solidFill>
                <a:srgbClr val="C00000"/>
              </a:solidFill>
            </a:endParaRPr>
          </a:p>
          <a:p>
            <a:pPr marL="914400" lvl="1" indent="-457200">
              <a:lnSpc>
                <a:spcPct val="150000"/>
              </a:lnSpc>
              <a:buFont typeface="Arial" panose="020B0604020202020204" pitchFamily="34" charset="0"/>
              <a:buChar char="•"/>
            </a:pPr>
            <a:r>
              <a:rPr lang="zh-Hans" altLang="en-US" sz="2800" dirty="0"/>
              <a:t>个性化密码强度（</a:t>
            </a:r>
            <a:r>
              <a:rPr lang="en-US" altLang="zh-Hans" sz="2800" dirty="0"/>
              <a:t>Personalized</a:t>
            </a:r>
            <a:r>
              <a:rPr lang="zh-Hans" altLang="en-US" sz="2800" dirty="0"/>
              <a:t>）</a:t>
            </a:r>
            <a:endParaRPr lang="en-US" altLang="zh-Hans" sz="2800" dirty="0"/>
          </a:p>
          <a:p>
            <a:pPr marL="1371600" lvl="2" indent="-457200">
              <a:lnSpc>
                <a:spcPct val="150000"/>
              </a:lnSpc>
              <a:buFont typeface="Arial" panose="020B0604020202020204" pitchFamily="34" charset="0"/>
              <a:buChar char="•"/>
            </a:pPr>
            <a:r>
              <a:rPr lang="zh-Hans" altLang="en-US" sz="2400" dirty="0"/>
              <a:t>二分类器，如果目标猜解攻击很容易猜到密码，则输出 </a:t>
            </a:r>
            <a:r>
              <a:rPr lang="en-US" altLang="zh-Hans" sz="2400" dirty="0"/>
              <a:t>0</a:t>
            </a:r>
            <a:r>
              <a:rPr lang="zh-Hans" altLang="en-US" sz="2400" dirty="0"/>
              <a:t>，否则输出 </a:t>
            </a:r>
            <a:r>
              <a:rPr lang="en-US" altLang="zh-Hans" sz="2400" dirty="0"/>
              <a:t>1</a:t>
            </a:r>
          </a:p>
          <a:p>
            <a:pPr marL="1371600" lvl="2" indent="-457200">
              <a:lnSpc>
                <a:spcPct val="150000"/>
              </a:lnSpc>
              <a:buFont typeface="Arial" panose="020B0604020202020204" pitchFamily="34" charset="0"/>
              <a:buChar char="•"/>
            </a:pPr>
            <a:r>
              <a:rPr lang="zh-Hans" altLang="en-US" sz="2400" dirty="0"/>
              <a:t>使用嵌入模型，快速输出两个密码的相似性</a:t>
            </a:r>
            <a:endParaRPr lang="en-US" altLang="zh-Hans" sz="2400" dirty="0"/>
          </a:p>
        </p:txBody>
      </p:sp>
    </p:spTree>
    <p:extLst>
      <p:ext uri="{BB962C8B-B14F-4D97-AF65-F5344CB8AC3E}">
        <p14:creationId xmlns:p14="http://schemas.microsoft.com/office/powerpoint/2010/main" val="3048043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DEFENDING AGAINST TARGET ATTACKS</a:t>
            </a:r>
          </a:p>
        </p:txBody>
      </p:sp>
      <p:sp>
        <p:nvSpPr>
          <p:cNvPr id="5" name="TextBox 4">
            <a:extLst>
              <a:ext uri="{FF2B5EF4-FFF2-40B4-BE49-F238E27FC236}">
                <a16:creationId xmlns:a16="http://schemas.microsoft.com/office/drawing/2014/main" xmlns="" id="{31409547-3604-6F4C-A951-0570BEB1BCCF}"/>
              </a:ext>
            </a:extLst>
          </p:cNvPr>
          <p:cNvSpPr txBox="1"/>
          <p:nvPr/>
        </p:nvSpPr>
        <p:spPr>
          <a:xfrm>
            <a:off x="309716" y="1121900"/>
            <a:ext cx="3449983" cy="523220"/>
          </a:xfrm>
          <a:prstGeom prst="rect">
            <a:avLst/>
          </a:prstGeom>
          <a:noFill/>
        </p:spPr>
        <p:txBody>
          <a:bodyPr wrap="none" rtlCol="0">
            <a:spAutoFit/>
          </a:bodyPr>
          <a:lstStyle/>
          <a:p>
            <a:r>
              <a:rPr lang="zh-Hans" altLang="en-US" sz="2800" b="1" dirty="0"/>
              <a:t>嵌入模型计算相似性</a:t>
            </a:r>
            <a:endParaRPr lang="en-US" sz="2800" b="1" dirty="0"/>
          </a:p>
        </p:txBody>
      </p:sp>
      <p:sp>
        <p:nvSpPr>
          <p:cNvPr id="4" name="TextBox 3">
            <a:extLst>
              <a:ext uri="{FF2B5EF4-FFF2-40B4-BE49-F238E27FC236}">
                <a16:creationId xmlns:a16="http://schemas.microsoft.com/office/drawing/2014/main" xmlns="" id="{B61DC2A2-C45D-8C47-8AF0-BCE834CD6A7B}"/>
              </a:ext>
            </a:extLst>
          </p:cNvPr>
          <p:cNvSpPr txBox="1"/>
          <p:nvPr/>
        </p:nvSpPr>
        <p:spPr>
          <a:xfrm>
            <a:off x="707223" y="1525306"/>
            <a:ext cx="11268467" cy="4524315"/>
          </a:xfrm>
          <a:prstGeom prst="rect">
            <a:avLst/>
          </a:prstGeom>
          <a:noFill/>
        </p:spPr>
        <p:txBody>
          <a:bodyPr wrap="square" rtlCol="0">
            <a:spAutoFit/>
          </a:bodyPr>
          <a:lstStyle/>
          <a:p>
            <a:pPr marL="457200" indent="-457200">
              <a:lnSpc>
                <a:spcPct val="150000"/>
              </a:lnSpc>
              <a:buFont typeface="+mj-lt"/>
              <a:buAutoNum type="arabicPeriod"/>
            </a:pPr>
            <a:r>
              <a:rPr lang="zh-Hans" altLang="en-US" sz="2400" dirty="0"/>
              <a:t>将密码拆分成为 </a:t>
            </a:r>
            <a:r>
              <a:rPr lang="en-US" altLang="zh-Hans" sz="2400" dirty="0"/>
              <a:t>n-gram </a:t>
            </a:r>
            <a:r>
              <a:rPr lang="zh-Hans" altLang="en-US" sz="2400" dirty="0"/>
              <a:t>表示形式（</a:t>
            </a:r>
            <a:r>
              <a:rPr lang="en-US" altLang="zh-Hans" sz="2400" dirty="0"/>
              <a:t>n</a:t>
            </a:r>
            <a:r>
              <a:rPr lang="zh-Hans" altLang="en-US" sz="2400" dirty="0"/>
              <a:t> 的值不固定）</a:t>
            </a:r>
            <a:endParaRPr lang="en-US" altLang="zh-Hans" sz="2400" dirty="0"/>
          </a:p>
          <a:p>
            <a:pPr marL="457200" indent="-457200">
              <a:lnSpc>
                <a:spcPct val="150000"/>
              </a:lnSpc>
              <a:buFont typeface="+mj-lt"/>
              <a:buAutoNum type="arabicPeriod"/>
            </a:pPr>
            <a:r>
              <a:rPr lang="zh-Hans" altLang="en-US" sz="2400" dirty="0"/>
              <a:t>使用下列得分计算公式计算两个密码的相似性</a:t>
            </a:r>
            <a:endParaRPr lang="en-US" altLang="zh-Hans" sz="2400" dirty="0"/>
          </a:p>
          <a:p>
            <a:pPr marL="457200" indent="-457200">
              <a:lnSpc>
                <a:spcPct val="150000"/>
              </a:lnSpc>
              <a:buFont typeface="+mj-lt"/>
              <a:buAutoNum type="arabicPeriod"/>
            </a:pPr>
            <a:endParaRPr lang="en-US" altLang="zh-Hans" sz="2400" dirty="0"/>
          </a:p>
          <a:p>
            <a:pPr marL="457200" indent="-457200">
              <a:lnSpc>
                <a:spcPct val="150000"/>
              </a:lnSpc>
              <a:buFont typeface="+mj-lt"/>
              <a:buAutoNum type="arabicPeriod"/>
            </a:pPr>
            <a:endParaRPr lang="en-US" altLang="zh-Hans" sz="2400" dirty="0"/>
          </a:p>
          <a:p>
            <a:pPr marL="457200" indent="-457200">
              <a:lnSpc>
                <a:spcPct val="150000"/>
              </a:lnSpc>
              <a:buFont typeface="+mj-lt"/>
              <a:buAutoNum type="arabicPeriod"/>
            </a:pPr>
            <a:endParaRPr lang="en-US" altLang="zh-Hans" sz="2400" dirty="0"/>
          </a:p>
          <a:p>
            <a:pPr marL="457200" indent="-457200">
              <a:lnSpc>
                <a:spcPct val="150000"/>
              </a:lnSpc>
              <a:buFont typeface="+mj-lt"/>
              <a:buAutoNum type="arabicPeriod"/>
            </a:pPr>
            <a:endParaRPr lang="en-US" altLang="zh-Hans" sz="2400" dirty="0"/>
          </a:p>
          <a:p>
            <a:pPr marL="457200" indent="-457200">
              <a:lnSpc>
                <a:spcPct val="150000"/>
              </a:lnSpc>
              <a:buFont typeface="+mj-lt"/>
              <a:buAutoNum type="arabicPeriod"/>
            </a:pPr>
            <a:endParaRPr lang="en-US" altLang="zh-Hans" sz="2400" dirty="0"/>
          </a:p>
          <a:p>
            <a:pPr marL="457200" indent="-457200">
              <a:lnSpc>
                <a:spcPct val="150000"/>
              </a:lnSpc>
              <a:buFont typeface="+mj-lt"/>
              <a:buAutoNum type="arabicPeriod"/>
            </a:pPr>
            <a:r>
              <a:rPr lang="zh-Hans" altLang="en-US" sz="2400" dirty="0"/>
              <a:t>设定阈值，当分数大于该阈值时输出 </a:t>
            </a:r>
            <a:r>
              <a:rPr lang="en-US" altLang="zh-Hans" sz="2400" dirty="0"/>
              <a:t>0</a:t>
            </a:r>
            <a:r>
              <a:rPr lang="zh-Hans" altLang="en-US" sz="2400" dirty="0"/>
              <a:t>，否则输出 </a:t>
            </a:r>
            <a:r>
              <a:rPr lang="en-US" altLang="zh-Hans" sz="2400" dirty="0"/>
              <a:t>1</a:t>
            </a:r>
            <a:r>
              <a:rPr lang="zh-Hans" altLang="en-US" sz="2400" dirty="0"/>
              <a:t>。</a:t>
            </a:r>
            <a:endParaRPr lang="en-US" altLang="zh-Hans" sz="2400" dirty="0"/>
          </a:p>
        </p:txBody>
      </p:sp>
      <p:pic>
        <p:nvPicPr>
          <p:cNvPr id="3" name="Picture 2">
            <a:extLst>
              <a:ext uri="{FF2B5EF4-FFF2-40B4-BE49-F238E27FC236}">
                <a16:creationId xmlns:a16="http://schemas.microsoft.com/office/drawing/2014/main" xmlns="" id="{E9FA4D6E-FB49-AF46-96A1-99C42F5D1228}"/>
              </a:ext>
            </a:extLst>
          </p:cNvPr>
          <p:cNvPicPr>
            <a:picLocks noChangeAspect="1"/>
          </p:cNvPicPr>
          <p:nvPr/>
        </p:nvPicPr>
        <p:blipFill>
          <a:blip r:embed="rId3"/>
          <a:stretch>
            <a:fillRect/>
          </a:stretch>
        </p:blipFill>
        <p:spPr>
          <a:xfrm>
            <a:off x="1799303" y="2669337"/>
            <a:ext cx="8593394" cy="1676205"/>
          </a:xfrm>
          <a:prstGeom prst="rect">
            <a:avLst/>
          </a:prstGeom>
        </p:spPr>
      </p:pic>
      <p:sp>
        <p:nvSpPr>
          <p:cNvPr id="6" name="TextBox 5">
            <a:extLst>
              <a:ext uri="{FF2B5EF4-FFF2-40B4-BE49-F238E27FC236}">
                <a16:creationId xmlns:a16="http://schemas.microsoft.com/office/drawing/2014/main" xmlns="" id="{80FF8645-635F-C14E-BD2E-EEBC917DC90E}"/>
              </a:ext>
            </a:extLst>
          </p:cNvPr>
          <p:cNvSpPr txBox="1"/>
          <p:nvPr/>
        </p:nvSpPr>
        <p:spPr>
          <a:xfrm>
            <a:off x="1799303" y="4345542"/>
            <a:ext cx="5721438" cy="966931"/>
          </a:xfrm>
          <a:prstGeom prst="rect">
            <a:avLst/>
          </a:prstGeom>
          <a:noFill/>
        </p:spPr>
        <p:txBody>
          <a:bodyPr wrap="none" rtlCol="0">
            <a:spAutoFit/>
          </a:bodyPr>
          <a:lstStyle/>
          <a:p>
            <a:pPr>
              <a:lnSpc>
                <a:spcPct val="150000"/>
              </a:lnSpc>
            </a:pPr>
            <a:r>
              <a:rPr lang="zh-Hans" altLang="en-US" sz="2000" dirty="0"/>
              <a:t>其中，</a:t>
            </a:r>
            <a:r>
              <a:rPr lang="en-US" altLang="zh-Hans" sz="2000" dirty="0" err="1">
                <a:latin typeface="Times New Roman" panose="02020603050405020304" pitchFamily="18" charset="0"/>
                <a:cs typeface="Times New Roman" panose="02020603050405020304" pitchFamily="18" charset="0"/>
              </a:rPr>
              <a:t>z</a:t>
            </a:r>
            <a:r>
              <a:rPr lang="en-US" altLang="zh-Hans" sz="2000" baseline="-25000" dirty="0" err="1">
                <a:latin typeface="Times New Roman" panose="02020603050405020304" pitchFamily="18" charset="0"/>
                <a:cs typeface="Times New Roman" panose="02020603050405020304" pitchFamily="18" charset="0"/>
              </a:rPr>
              <a:t>w</a:t>
            </a:r>
            <a:r>
              <a:rPr lang="zh-Hans" altLang="en-US" sz="2000" dirty="0"/>
              <a:t> 是 </a:t>
            </a:r>
            <a:r>
              <a:rPr lang="en-US" altLang="zh-Hans" sz="2000" dirty="0">
                <a:latin typeface="Times New Roman" panose="02020603050405020304" pitchFamily="18" charset="0"/>
                <a:cs typeface="Times New Roman" panose="02020603050405020304" pitchFamily="18" charset="0"/>
              </a:rPr>
              <a:t>n-gram</a:t>
            </a:r>
            <a:r>
              <a:rPr lang="zh-Hans" altLang="en-US" sz="2000" dirty="0"/>
              <a:t> 单元集合，</a:t>
            </a:r>
            <a:endParaRPr lang="en-US" altLang="zh-Hans" sz="2000" dirty="0"/>
          </a:p>
          <a:p>
            <a:pPr>
              <a:lnSpc>
                <a:spcPct val="150000"/>
              </a:lnSpc>
            </a:pPr>
            <a:r>
              <a:rPr lang="en-US" altLang="zh-Hans" sz="2000" dirty="0" err="1">
                <a:latin typeface="Times New Roman" panose="02020603050405020304" pitchFamily="18" charset="0"/>
                <a:cs typeface="Times New Roman" panose="02020603050405020304" pitchFamily="18" charset="0"/>
              </a:rPr>
              <a:t>u</a:t>
            </a:r>
            <a:r>
              <a:rPr lang="en-US" altLang="zh-Hans" sz="2000" baseline="-25000" dirty="0" err="1">
                <a:latin typeface="Times New Roman" panose="02020603050405020304" pitchFamily="18" charset="0"/>
                <a:cs typeface="Times New Roman" panose="02020603050405020304" pitchFamily="18" charset="0"/>
              </a:rPr>
              <a:t>g</a:t>
            </a:r>
            <a:r>
              <a:rPr lang="en-US" altLang="zh-Hans" sz="2000" dirty="0"/>
              <a:t> </a:t>
            </a:r>
            <a:r>
              <a:rPr lang="zh-Hans" altLang="en-US" sz="2000" dirty="0"/>
              <a:t>是 </a:t>
            </a:r>
            <a:r>
              <a:rPr lang="en-US" altLang="zh-Hans" sz="2000" dirty="0">
                <a:latin typeface="Times New Roman" panose="02020603050405020304" pitchFamily="18" charset="0"/>
                <a:cs typeface="Times New Roman" panose="02020603050405020304" pitchFamily="18" charset="0"/>
              </a:rPr>
              <a:t>g</a:t>
            </a:r>
            <a:r>
              <a:rPr lang="en-US" altLang="zh-Hans" sz="2000" dirty="0"/>
              <a:t> </a:t>
            </a:r>
            <a:r>
              <a:rPr lang="zh-Hans" altLang="en-US" sz="2000" dirty="0"/>
              <a:t>在所有 </a:t>
            </a:r>
            <a:r>
              <a:rPr lang="en-US" altLang="zh-Hans" sz="2000" dirty="0">
                <a:latin typeface="Times New Roman" panose="02020603050405020304" pitchFamily="18" charset="0"/>
                <a:cs typeface="Times New Roman" panose="02020603050405020304" pitchFamily="18" charset="0"/>
              </a:rPr>
              <a:t>n-gram</a:t>
            </a:r>
            <a:r>
              <a:rPr lang="en-US" altLang="zh-Hans" sz="2000" dirty="0"/>
              <a:t> </a:t>
            </a:r>
            <a:r>
              <a:rPr lang="zh-Hans" altLang="en-US" sz="2000" dirty="0"/>
              <a:t>单元集合中的向量嵌入表示</a:t>
            </a:r>
            <a:endParaRPr lang="en-US" sz="2000" dirty="0"/>
          </a:p>
        </p:txBody>
      </p:sp>
    </p:spTree>
    <p:extLst>
      <p:ext uri="{BB962C8B-B14F-4D97-AF65-F5344CB8AC3E}">
        <p14:creationId xmlns:p14="http://schemas.microsoft.com/office/powerpoint/2010/main" val="271172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PPSM EVALUATION </a:t>
            </a:r>
          </a:p>
        </p:txBody>
      </p:sp>
      <p:sp>
        <p:nvSpPr>
          <p:cNvPr id="5" name="TextBox 4">
            <a:extLst>
              <a:ext uri="{FF2B5EF4-FFF2-40B4-BE49-F238E27FC236}">
                <a16:creationId xmlns:a16="http://schemas.microsoft.com/office/drawing/2014/main" xmlns="" id="{31409547-3604-6F4C-A951-0570BEB1BCCF}"/>
              </a:ext>
            </a:extLst>
          </p:cNvPr>
          <p:cNvSpPr txBox="1"/>
          <p:nvPr/>
        </p:nvSpPr>
        <p:spPr>
          <a:xfrm>
            <a:off x="309716" y="1121900"/>
            <a:ext cx="1811714" cy="523220"/>
          </a:xfrm>
          <a:prstGeom prst="rect">
            <a:avLst/>
          </a:prstGeom>
          <a:noFill/>
        </p:spPr>
        <p:txBody>
          <a:bodyPr wrap="none" rtlCol="0">
            <a:spAutoFit/>
          </a:bodyPr>
          <a:lstStyle/>
          <a:p>
            <a:r>
              <a:rPr lang="en-US" sz="2800" b="1" dirty="0" err="1"/>
              <a:t>vec-ppsm</a:t>
            </a:r>
            <a:endParaRPr lang="en-US" sz="2800" b="1" dirty="0"/>
          </a:p>
        </p:txBody>
      </p:sp>
      <p:sp>
        <p:nvSpPr>
          <p:cNvPr id="7" name="TextBox 6">
            <a:extLst>
              <a:ext uri="{FF2B5EF4-FFF2-40B4-BE49-F238E27FC236}">
                <a16:creationId xmlns:a16="http://schemas.microsoft.com/office/drawing/2014/main" xmlns="" id="{B81629EE-381A-8E4B-B9CE-39F0FD631B69}"/>
              </a:ext>
            </a:extLst>
          </p:cNvPr>
          <p:cNvSpPr txBox="1"/>
          <p:nvPr/>
        </p:nvSpPr>
        <p:spPr>
          <a:xfrm>
            <a:off x="309716" y="1934813"/>
            <a:ext cx="5147563" cy="1569660"/>
          </a:xfrm>
          <a:prstGeom prst="rect">
            <a:avLst/>
          </a:prstGeom>
          <a:noFill/>
        </p:spPr>
        <p:txBody>
          <a:bodyPr wrap="none" rtlCol="0">
            <a:spAutoFit/>
          </a:bodyPr>
          <a:lstStyle/>
          <a:p>
            <a:pPr>
              <a:lnSpc>
                <a:spcPct val="150000"/>
              </a:lnSpc>
            </a:pPr>
            <a:r>
              <a:rPr lang="zh-Hans" altLang="en-US" sz="2400" b="1" dirty="0"/>
              <a:t>由两个组件组成：</a:t>
            </a:r>
            <a:endParaRPr lang="en-US" altLang="zh-Hans" sz="2400" b="1" dirty="0"/>
          </a:p>
          <a:p>
            <a:pPr marL="342900" indent="-342900">
              <a:lnSpc>
                <a:spcPct val="150000"/>
              </a:lnSpc>
              <a:buAutoNum type="arabicPeriod"/>
            </a:pPr>
            <a:r>
              <a:rPr lang="zh-Hans" altLang="en-US" sz="2000" dirty="0"/>
              <a:t>针对性攻击密码评估，采用上一节的模型</a:t>
            </a:r>
            <a:endParaRPr lang="en-US" altLang="zh-Hans" sz="2000" dirty="0"/>
          </a:p>
          <a:p>
            <a:pPr marL="342900" indent="-342900">
              <a:lnSpc>
                <a:spcPct val="150000"/>
              </a:lnSpc>
              <a:buAutoNum type="arabicPeriod"/>
            </a:pPr>
            <a:r>
              <a:rPr lang="zh-Hans" altLang="en-US" sz="2000" dirty="0"/>
              <a:t>非针对性攻击密码评估，采用</a:t>
            </a:r>
            <a:r>
              <a:rPr lang="en-US" altLang="zh-Hans" sz="2000" dirty="0" err="1"/>
              <a:t>zxcvbn</a:t>
            </a:r>
            <a:endParaRPr lang="en-US" altLang="zh-Hans" sz="2000" dirty="0"/>
          </a:p>
        </p:txBody>
      </p:sp>
      <p:sp>
        <p:nvSpPr>
          <p:cNvPr id="8" name="TextBox 7">
            <a:extLst>
              <a:ext uri="{FF2B5EF4-FFF2-40B4-BE49-F238E27FC236}">
                <a16:creationId xmlns:a16="http://schemas.microsoft.com/office/drawing/2014/main" xmlns="" id="{0FE8EF7F-2A46-494D-8E16-153661EAF2DB}"/>
              </a:ext>
            </a:extLst>
          </p:cNvPr>
          <p:cNvSpPr txBox="1"/>
          <p:nvPr/>
        </p:nvSpPr>
        <p:spPr>
          <a:xfrm>
            <a:off x="309716" y="3603663"/>
            <a:ext cx="5868914" cy="400110"/>
          </a:xfrm>
          <a:prstGeom prst="rect">
            <a:avLst/>
          </a:prstGeom>
          <a:noFill/>
        </p:spPr>
        <p:txBody>
          <a:bodyPr wrap="none" rtlCol="0">
            <a:spAutoFit/>
          </a:bodyPr>
          <a:lstStyle/>
          <a:p>
            <a:r>
              <a:rPr lang="zh-Hans" altLang="en-US" sz="2000" b="1" dirty="0"/>
              <a:t>采用 </a:t>
            </a:r>
            <a:r>
              <a:rPr lang="en-US" altLang="zh-Hans" sz="2000" b="1" dirty="0"/>
              <a:t>pass2path</a:t>
            </a:r>
            <a:r>
              <a:rPr lang="zh-Hans" altLang="en-US" sz="2000" b="1" dirty="0"/>
              <a:t> 模型的猜测次数来评估密码的强度</a:t>
            </a:r>
            <a:endParaRPr lang="en-US" sz="2000" b="1" dirty="0"/>
          </a:p>
        </p:txBody>
      </p:sp>
      <p:pic>
        <p:nvPicPr>
          <p:cNvPr id="9" name="Picture 8">
            <a:extLst>
              <a:ext uri="{FF2B5EF4-FFF2-40B4-BE49-F238E27FC236}">
                <a16:creationId xmlns:a16="http://schemas.microsoft.com/office/drawing/2014/main" xmlns="" id="{0C578A7F-8BDF-244F-A1DA-91554468E5A3}"/>
              </a:ext>
            </a:extLst>
          </p:cNvPr>
          <p:cNvPicPr>
            <a:picLocks noChangeAspect="1"/>
          </p:cNvPicPr>
          <p:nvPr/>
        </p:nvPicPr>
        <p:blipFill>
          <a:blip r:embed="rId3"/>
          <a:stretch>
            <a:fillRect/>
          </a:stretch>
        </p:blipFill>
        <p:spPr>
          <a:xfrm>
            <a:off x="2499851" y="4003773"/>
            <a:ext cx="7192297" cy="1907734"/>
          </a:xfrm>
          <a:prstGeom prst="rect">
            <a:avLst/>
          </a:prstGeom>
        </p:spPr>
      </p:pic>
      <p:sp>
        <p:nvSpPr>
          <p:cNvPr id="10" name="TextBox 9">
            <a:extLst>
              <a:ext uri="{FF2B5EF4-FFF2-40B4-BE49-F238E27FC236}">
                <a16:creationId xmlns:a16="http://schemas.microsoft.com/office/drawing/2014/main" xmlns="" id="{A9F4CE73-21A0-5944-9C89-36E2F8886740}"/>
              </a:ext>
            </a:extLst>
          </p:cNvPr>
          <p:cNvSpPr txBox="1"/>
          <p:nvPr/>
        </p:nvSpPr>
        <p:spPr>
          <a:xfrm>
            <a:off x="5602113" y="5942285"/>
            <a:ext cx="98777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8</a:t>
            </a:r>
          </a:p>
        </p:txBody>
      </p:sp>
    </p:spTree>
    <p:extLst>
      <p:ext uri="{BB962C8B-B14F-4D97-AF65-F5344CB8AC3E}">
        <p14:creationId xmlns:p14="http://schemas.microsoft.com/office/powerpoint/2010/main" val="2686629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CONCLUSION </a:t>
            </a:r>
          </a:p>
        </p:txBody>
      </p:sp>
      <p:sp>
        <p:nvSpPr>
          <p:cNvPr id="3" name="TextBox 2">
            <a:extLst>
              <a:ext uri="{FF2B5EF4-FFF2-40B4-BE49-F238E27FC236}">
                <a16:creationId xmlns:a16="http://schemas.microsoft.com/office/drawing/2014/main" xmlns="" id="{E71C9B55-7888-CD47-B819-CAFA8696E723}"/>
              </a:ext>
            </a:extLst>
          </p:cNvPr>
          <p:cNvSpPr txBox="1"/>
          <p:nvPr/>
        </p:nvSpPr>
        <p:spPr>
          <a:xfrm>
            <a:off x="1866316" y="2684207"/>
            <a:ext cx="8459367" cy="1698029"/>
          </a:xfrm>
          <a:prstGeom prst="rect">
            <a:avLst/>
          </a:prstGeom>
          <a:noFill/>
        </p:spPr>
        <p:txBody>
          <a:bodyPr wrap="none" rtlCol="0">
            <a:spAutoFit/>
          </a:bodyPr>
          <a:lstStyle/>
          <a:p>
            <a:pPr marL="342900" indent="-342900">
              <a:lnSpc>
                <a:spcPct val="150000"/>
              </a:lnSpc>
              <a:buAutoNum type="arabicPeriod"/>
            </a:pPr>
            <a:r>
              <a:rPr lang="zh-Hans" altLang="en-US" sz="2400" dirty="0"/>
              <a:t>提出了针对性的攻击以及对应的防御策略</a:t>
            </a:r>
            <a:endParaRPr lang="en-US" altLang="zh-Hans" sz="2400" dirty="0"/>
          </a:p>
          <a:p>
            <a:pPr marL="342900" indent="-342900">
              <a:lnSpc>
                <a:spcPct val="150000"/>
              </a:lnSpc>
              <a:buAutoNum type="arabicPeriod"/>
            </a:pPr>
            <a:r>
              <a:rPr lang="zh-Hans" altLang="en-US" sz="2400" dirty="0"/>
              <a:t>提出生成模型，来根据用户泄漏密码进行定向猜解</a:t>
            </a:r>
            <a:endParaRPr lang="en-US" altLang="zh-Hans" sz="2400" dirty="0"/>
          </a:p>
          <a:p>
            <a:pPr marL="342900" indent="-342900">
              <a:lnSpc>
                <a:spcPct val="150000"/>
              </a:lnSpc>
              <a:buAutoNum type="arabicPeriod"/>
            </a:pPr>
            <a:r>
              <a:rPr lang="en-US" altLang="zh-Hans" sz="2400" dirty="0"/>
              <a:t>PPSM</a:t>
            </a:r>
            <a:r>
              <a:rPr lang="zh-Hans" altLang="en-US" sz="2400" dirty="0"/>
              <a:t> 来评估用户密码的强度，从而进行针对性猜解的防御</a:t>
            </a:r>
            <a:endParaRPr lang="en-US" sz="2400" dirty="0"/>
          </a:p>
        </p:txBody>
      </p:sp>
    </p:spTree>
    <p:extLst>
      <p:ext uri="{BB962C8B-B14F-4D97-AF65-F5344CB8AC3E}">
        <p14:creationId xmlns:p14="http://schemas.microsoft.com/office/powerpoint/2010/main" val="3853126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a:t> </a:t>
            </a:r>
            <a:r>
              <a:rPr lang="en-US" altLang="zh-Hans" sz="4000" smtClean="0"/>
              <a:t>In</a:t>
            </a:r>
            <a:r>
              <a:rPr lang="en-US" altLang="zh-CN" sz="4000" smtClean="0"/>
              <a:t>t</a:t>
            </a:r>
            <a:r>
              <a:rPr lang="en-US" altLang="zh-Hans" sz="4000" smtClean="0"/>
              <a:t>roduction</a:t>
            </a:r>
            <a:endParaRPr lang="zh-CN" altLang="en-US" sz="4000" dirty="0"/>
          </a:p>
        </p:txBody>
      </p:sp>
      <p:sp>
        <p:nvSpPr>
          <p:cNvPr id="3" name="文本框 2">
            <a:extLst>
              <a:ext uri="{FF2B5EF4-FFF2-40B4-BE49-F238E27FC236}">
                <a16:creationId xmlns:a16="http://schemas.microsoft.com/office/drawing/2014/main" xmlns="" id="{DC27D334-88C7-4B21-BB11-467409E59892}"/>
              </a:ext>
            </a:extLst>
          </p:cNvPr>
          <p:cNvSpPr txBox="1"/>
          <p:nvPr/>
        </p:nvSpPr>
        <p:spPr>
          <a:xfrm>
            <a:off x="738027" y="1814054"/>
            <a:ext cx="10715946" cy="3331810"/>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zh-Hans" altLang="en-US" sz="3600" dirty="0"/>
              <a:t>用户密码重用</a:t>
            </a:r>
            <a:r>
              <a:rPr lang="en-US" altLang="zh-Hans" sz="3600" dirty="0"/>
              <a:t>/</a:t>
            </a:r>
            <a:r>
              <a:rPr lang="zh-Hans" altLang="en-US" sz="3600" dirty="0"/>
              <a:t>相似问题</a:t>
            </a:r>
            <a:r>
              <a:rPr lang="en-US" altLang="zh-CN" sz="3600" dirty="0"/>
              <a:t>	</a:t>
            </a:r>
          </a:p>
          <a:p>
            <a:pPr marL="571500" indent="-571500">
              <a:lnSpc>
                <a:spcPct val="150000"/>
              </a:lnSpc>
              <a:buFont typeface="Arial" panose="020B0604020202020204" pitchFamily="34" charset="0"/>
              <a:buChar char="•"/>
            </a:pPr>
            <a:r>
              <a:rPr lang="zh-Hans" altLang="en-US" sz="3600" dirty="0"/>
              <a:t>密码泄漏</a:t>
            </a:r>
            <a:endParaRPr lang="en-US" altLang="zh-CN" sz="3600" dirty="0"/>
          </a:p>
          <a:p>
            <a:pPr marL="571500" indent="-571500">
              <a:lnSpc>
                <a:spcPct val="150000"/>
              </a:lnSpc>
              <a:buFont typeface="Arial" panose="020B0604020202020204" pitchFamily="34" charset="0"/>
              <a:buChar char="•"/>
            </a:pPr>
            <a:r>
              <a:rPr lang="zh-Hans" altLang="en-US" sz="3600" dirty="0"/>
              <a:t>自动化密码爆破攻击</a:t>
            </a:r>
            <a:endParaRPr lang="en-US" altLang="zh-Hans" sz="3600" dirty="0"/>
          </a:p>
          <a:p>
            <a:pPr marL="571500" indent="-571500">
              <a:lnSpc>
                <a:spcPct val="150000"/>
              </a:lnSpc>
              <a:buFont typeface="Arial" panose="020B0604020202020204" pitchFamily="34" charset="0"/>
              <a:buChar char="•"/>
            </a:pPr>
            <a:r>
              <a:rPr lang="zh-Hans" altLang="en-US" sz="3600" dirty="0"/>
              <a:t>结合密码泄漏对密码进行评价（基于数据驱动）</a:t>
            </a:r>
            <a:endParaRPr lang="en-US" altLang="zh-Hans" sz="3600" dirty="0"/>
          </a:p>
        </p:txBody>
      </p:sp>
    </p:spTree>
    <p:extLst>
      <p:ext uri="{BB962C8B-B14F-4D97-AF65-F5344CB8AC3E}">
        <p14:creationId xmlns:p14="http://schemas.microsoft.com/office/powerpoint/2010/main" val="824130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 Background</a:t>
            </a:r>
            <a:endParaRPr lang="zh-CN" altLang="en-US" sz="4000" dirty="0"/>
          </a:p>
        </p:txBody>
      </p:sp>
      <p:sp>
        <p:nvSpPr>
          <p:cNvPr id="3" name="文本框 2">
            <a:extLst>
              <a:ext uri="{FF2B5EF4-FFF2-40B4-BE49-F238E27FC236}">
                <a16:creationId xmlns:a16="http://schemas.microsoft.com/office/drawing/2014/main" xmlns="" id="{DC27D334-88C7-4B21-BB11-467409E59892}"/>
              </a:ext>
            </a:extLst>
          </p:cNvPr>
          <p:cNvSpPr txBox="1"/>
          <p:nvPr/>
        </p:nvSpPr>
        <p:spPr>
          <a:xfrm>
            <a:off x="705492" y="1684963"/>
            <a:ext cx="10715946" cy="4247317"/>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zh-Hans" altLang="en-US" sz="3600" dirty="0"/>
              <a:t>之前的模型</a:t>
            </a:r>
            <a:endParaRPr lang="en-US" altLang="zh-Hans" sz="3600" dirty="0"/>
          </a:p>
          <a:p>
            <a:pPr marL="1028700" lvl="1" indent="-571500">
              <a:lnSpc>
                <a:spcPct val="150000"/>
              </a:lnSpc>
              <a:buFont typeface="Arial" panose="020B0604020202020204" pitchFamily="34" charset="0"/>
              <a:buChar char="•"/>
            </a:pPr>
            <a:r>
              <a:rPr lang="en-US" altLang="zh-Hans" sz="3600" dirty="0"/>
              <a:t>NLP</a:t>
            </a:r>
            <a:r>
              <a:rPr lang="zh-Hans" altLang="en-US" sz="3600" dirty="0"/>
              <a:t>、</a:t>
            </a:r>
            <a:r>
              <a:rPr lang="en-US" altLang="zh-Hans" sz="3600" dirty="0"/>
              <a:t>Markov</a:t>
            </a:r>
            <a:r>
              <a:rPr lang="zh-Hans" altLang="en-US" sz="3600" dirty="0"/>
              <a:t>、</a:t>
            </a:r>
            <a:r>
              <a:rPr lang="en-US" altLang="zh-Hans" sz="3600" dirty="0"/>
              <a:t>RNN</a:t>
            </a:r>
            <a:r>
              <a:rPr lang="zh-Hans" altLang="en-US" sz="3600" dirty="0"/>
              <a:t>、</a:t>
            </a:r>
            <a:r>
              <a:rPr lang="en-US" altLang="zh-Hans" sz="3600" dirty="0"/>
              <a:t>GAN</a:t>
            </a:r>
            <a:r>
              <a:rPr lang="zh-Hans" altLang="en-US" sz="3600" dirty="0"/>
              <a:t> 等</a:t>
            </a:r>
            <a:endParaRPr lang="en-US" altLang="zh-Hans" sz="3600" dirty="0"/>
          </a:p>
          <a:p>
            <a:pPr marL="571500" indent="-571500">
              <a:lnSpc>
                <a:spcPct val="150000"/>
              </a:lnSpc>
              <a:buFont typeface="Arial" panose="020B0604020202020204" pitchFamily="34" charset="0"/>
              <a:buChar char="•"/>
            </a:pPr>
            <a:r>
              <a:rPr lang="zh-Hans" altLang="en-US" sz="3600" dirty="0"/>
              <a:t>密码猜解攻击</a:t>
            </a:r>
            <a:endParaRPr lang="en-US" altLang="zh-Hans" sz="3600" dirty="0"/>
          </a:p>
          <a:p>
            <a:pPr marL="1028700" lvl="1" indent="-571500">
              <a:lnSpc>
                <a:spcPct val="150000"/>
              </a:lnSpc>
              <a:buFont typeface="Arial" panose="020B0604020202020204" pitchFamily="34" charset="0"/>
              <a:buChar char="•"/>
            </a:pPr>
            <a:r>
              <a:rPr lang="zh-Hans" altLang="en-US" sz="3600" dirty="0"/>
              <a:t>离线、在线</a:t>
            </a:r>
            <a:endParaRPr lang="en-US" altLang="zh-Hans" sz="3600" dirty="0"/>
          </a:p>
          <a:p>
            <a:pPr marL="571500" indent="-571500">
              <a:lnSpc>
                <a:spcPct val="150000"/>
              </a:lnSpc>
              <a:buFont typeface="Arial" panose="020B0604020202020204" pitchFamily="34" charset="0"/>
              <a:buChar char="•"/>
            </a:pPr>
            <a:r>
              <a:rPr lang="zh-Hans" altLang="en-US" sz="3600" dirty="0"/>
              <a:t>之前技术的一些问题</a:t>
            </a:r>
            <a:endParaRPr lang="en-US" altLang="zh-Hans" sz="3600" dirty="0"/>
          </a:p>
        </p:txBody>
      </p:sp>
    </p:spTree>
    <p:extLst>
      <p:ext uri="{BB962C8B-B14F-4D97-AF65-F5344CB8AC3E}">
        <p14:creationId xmlns:p14="http://schemas.microsoft.com/office/powerpoint/2010/main" val="195280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 PRELIMINARIES </a:t>
            </a:r>
          </a:p>
        </p:txBody>
      </p:sp>
      <p:sp>
        <p:nvSpPr>
          <p:cNvPr id="4" name="TextBox 3">
            <a:extLst>
              <a:ext uri="{FF2B5EF4-FFF2-40B4-BE49-F238E27FC236}">
                <a16:creationId xmlns:a16="http://schemas.microsoft.com/office/drawing/2014/main" xmlns="" id="{D019EC1E-F6A5-154C-B2B6-CF1DE5B456B5}"/>
              </a:ext>
            </a:extLst>
          </p:cNvPr>
          <p:cNvSpPr txBox="1"/>
          <p:nvPr/>
        </p:nvSpPr>
        <p:spPr>
          <a:xfrm>
            <a:off x="294968" y="1076632"/>
            <a:ext cx="5650906" cy="369332"/>
          </a:xfrm>
          <a:prstGeom prst="rect">
            <a:avLst/>
          </a:prstGeom>
          <a:noFill/>
        </p:spPr>
        <p:txBody>
          <a:bodyPr wrap="none" rtlCol="0">
            <a:spAutoFit/>
          </a:bodyPr>
          <a:lstStyle/>
          <a:p>
            <a:r>
              <a:rPr lang="zh-Hans" altLang="en-US" dirty="0"/>
              <a:t>* 仅关注密码本身，而不去关注该密码用到的网站情况</a:t>
            </a:r>
            <a:endParaRPr lang="en-US" dirty="0"/>
          </a:p>
        </p:txBody>
      </p:sp>
      <p:sp>
        <p:nvSpPr>
          <p:cNvPr id="5" name="TextBox 4">
            <a:extLst>
              <a:ext uri="{FF2B5EF4-FFF2-40B4-BE49-F238E27FC236}">
                <a16:creationId xmlns:a16="http://schemas.microsoft.com/office/drawing/2014/main" xmlns="" id="{31409547-3604-6F4C-A951-0570BEB1BCCF}"/>
              </a:ext>
            </a:extLst>
          </p:cNvPr>
          <p:cNvSpPr txBox="1"/>
          <p:nvPr/>
        </p:nvSpPr>
        <p:spPr>
          <a:xfrm>
            <a:off x="294968" y="1690389"/>
            <a:ext cx="1620957" cy="523220"/>
          </a:xfrm>
          <a:prstGeom prst="rect">
            <a:avLst/>
          </a:prstGeom>
          <a:noFill/>
        </p:spPr>
        <p:txBody>
          <a:bodyPr wrap="none" rtlCol="0">
            <a:spAutoFit/>
          </a:bodyPr>
          <a:lstStyle/>
          <a:p>
            <a:r>
              <a:rPr lang="zh-Hans" altLang="en-US" sz="2800" b="1" dirty="0"/>
              <a:t>符号定义</a:t>
            </a:r>
            <a:endParaRPr lang="en-US" sz="2800" b="1"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E2962A43-683F-F94A-B7B4-28DFBAFABBE2}"/>
                  </a:ext>
                </a:extLst>
              </p:cNvPr>
              <p:cNvSpPr txBox="1"/>
              <p:nvPr/>
            </p:nvSpPr>
            <p:spPr>
              <a:xfrm>
                <a:off x="4263622" y="2565649"/>
                <a:ext cx="40235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8" name="TextBox 7">
                <a:extLst>
                  <a:ext uri="{FF2B5EF4-FFF2-40B4-BE49-F238E27FC236}">
                    <a16:creationId xmlns:a16="http://schemas.microsoft.com/office/drawing/2014/main" id="{E2962A43-683F-F94A-B7B4-28DFBAFABBE2}"/>
                  </a:ext>
                </a:extLst>
              </p:cNvPr>
              <p:cNvSpPr txBox="1">
                <a:spLocks noRot="1" noChangeAspect="1" noMove="1" noResize="1" noEditPoints="1" noAdjustHandles="1" noChangeArrowheads="1" noChangeShapeType="1" noTextEdit="1"/>
              </p:cNvSpPr>
              <p:nvPr/>
            </p:nvSpPr>
            <p:spPr>
              <a:xfrm>
                <a:off x="4263622" y="2565649"/>
                <a:ext cx="402354" cy="492443"/>
              </a:xfrm>
              <a:prstGeom prst="rect">
                <a:avLst/>
              </a:prstGeom>
              <a:blipFill>
                <a:blip r:embed="rId3"/>
                <a:stretch>
                  <a:fillRect l="-35484" r="-32258" b="-3000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xmlns="" id="{D5F2709C-0C97-0845-BFBF-2E36518135AC}"/>
              </a:ext>
            </a:extLst>
          </p:cNvPr>
          <p:cNvSpPr txBox="1"/>
          <p:nvPr/>
        </p:nvSpPr>
        <p:spPr>
          <a:xfrm>
            <a:off x="6078610" y="2611815"/>
            <a:ext cx="1723549" cy="400110"/>
          </a:xfrm>
          <a:prstGeom prst="rect">
            <a:avLst/>
          </a:prstGeom>
          <a:noFill/>
        </p:spPr>
        <p:txBody>
          <a:bodyPr wrap="none" rtlCol="0">
            <a:spAutoFit/>
          </a:bodyPr>
          <a:lstStyle/>
          <a:p>
            <a:r>
              <a:rPr lang="zh-Hans" altLang="en-US" sz="2000" dirty="0"/>
              <a:t>允许的字符集</a:t>
            </a:r>
            <a:endParaRPr lang="en-US" sz="2000" dirty="0"/>
          </a:p>
        </p:txBody>
      </p:sp>
      <p:sp>
        <p:nvSpPr>
          <p:cNvPr id="10" name="TextBox 9">
            <a:extLst>
              <a:ext uri="{FF2B5EF4-FFF2-40B4-BE49-F238E27FC236}">
                <a16:creationId xmlns:a16="http://schemas.microsoft.com/office/drawing/2014/main" xmlns="" id="{A7859955-429B-D74A-8A68-C92A64773783}"/>
              </a:ext>
            </a:extLst>
          </p:cNvPr>
          <p:cNvSpPr txBox="1"/>
          <p:nvPr/>
        </p:nvSpPr>
        <p:spPr>
          <a:xfrm>
            <a:off x="4263622" y="3225572"/>
            <a:ext cx="282450" cy="584775"/>
          </a:xfrm>
          <a:prstGeom prst="rect">
            <a:avLst/>
          </a:prstGeom>
          <a:noFill/>
        </p:spPr>
        <p:txBody>
          <a:bodyPr wrap="none" rtlCol="0">
            <a:spAutoFit/>
          </a:bodyPr>
          <a:lstStyle/>
          <a:p>
            <a:r>
              <a:rPr lang="en-US" altLang="zh-Hans" sz="3200" dirty="0">
                <a:latin typeface="Monotype Corsiva" panose="03010101010201010101" pitchFamily="66" charset="0"/>
                <a:cs typeface="Apple Chancery" panose="03020702040506060504" pitchFamily="66" charset="-79"/>
              </a:rPr>
              <a:t>l</a:t>
            </a:r>
            <a:endParaRPr lang="en-US" dirty="0">
              <a:latin typeface="Monotype Corsiva" panose="03010101010201010101" pitchFamily="66" charset="0"/>
              <a:cs typeface="Apple Chancery" panose="03020702040506060504" pitchFamily="66" charset="-79"/>
            </a:endParaRPr>
          </a:p>
        </p:txBody>
      </p:sp>
      <p:sp>
        <p:nvSpPr>
          <p:cNvPr id="11" name="TextBox 10">
            <a:extLst>
              <a:ext uri="{FF2B5EF4-FFF2-40B4-BE49-F238E27FC236}">
                <a16:creationId xmlns:a16="http://schemas.microsoft.com/office/drawing/2014/main" xmlns="" id="{3D622CE7-A74C-8E4F-A085-75B028E7A876}"/>
              </a:ext>
            </a:extLst>
          </p:cNvPr>
          <p:cNvSpPr txBox="1"/>
          <p:nvPr/>
        </p:nvSpPr>
        <p:spPr>
          <a:xfrm>
            <a:off x="5776811" y="3225572"/>
            <a:ext cx="2281394" cy="400110"/>
          </a:xfrm>
          <a:prstGeom prst="rect">
            <a:avLst/>
          </a:prstGeom>
          <a:noFill/>
        </p:spPr>
        <p:txBody>
          <a:bodyPr wrap="none" rtlCol="0">
            <a:spAutoFit/>
          </a:bodyPr>
          <a:lstStyle/>
          <a:p>
            <a:r>
              <a:rPr lang="zh-Hans" altLang="en-US" sz="2000" dirty="0"/>
              <a:t>允许的最长字符数</a:t>
            </a:r>
            <a:endParaRPr lang="en-US" sz="2000" dirty="0"/>
          </a:p>
        </p:txBody>
      </p:sp>
      <p:sp>
        <p:nvSpPr>
          <p:cNvPr id="12" name="TextBox 11">
            <a:extLst>
              <a:ext uri="{FF2B5EF4-FFF2-40B4-BE49-F238E27FC236}">
                <a16:creationId xmlns:a16="http://schemas.microsoft.com/office/drawing/2014/main" xmlns="" id="{E5888B84-3376-6C40-AF69-21B30CC05596}"/>
              </a:ext>
            </a:extLst>
          </p:cNvPr>
          <p:cNvSpPr txBox="1"/>
          <p:nvPr/>
        </p:nvSpPr>
        <p:spPr>
          <a:xfrm>
            <a:off x="4263622" y="3798696"/>
            <a:ext cx="405880" cy="584775"/>
          </a:xfrm>
          <a:prstGeom prst="rect">
            <a:avLst/>
          </a:prstGeom>
          <a:noFill/>
        </p:spPr>
        <p:txBody>
          <a:bodyPr wrap="none" rtlCol="0">
            <a:spAutoFit/>
          </a:bodyPr>
          <a:lstStyle/>
          <a:p>
            <a:r>
              <a:rPr lang="en-US" altLang="zh-Hans" sz="3200" dirty="0">
                <a:latin typeface="Monotype Corsiva" panose="03010101010201010101" pitchFamily="66" charset="0"/>
                <a:cs typeface="Apple Chancery" panose="03020702040506060504" pitchFamily="66" charset="-79"/>
              </a:rPr>
              <a:t>P</a:t>
            </a:r>
            <a:endParaRPr lang="en-US" dirty="0">
              <a:latin typeface="Monotype Corsiva" panose="03010101010201010101" pitchFamily="66" charset="0"/>
              <a:cs typeface="Apple Chancery" panose="03020702040506060504" pitchFamily="66" charset="-79"/>
            </a:endParaRPr>
          </a:p>
        </p:txBody>
      </p:sp>
      <p:sp>
        <p:nvSpPr>
          <p:cNvPr id="13" name="TextBox 12">
            <a:extLst>
              <a:ext uri="{FF2B5EF4-FFF2-40B4-BE49-F238E27FC236}">
                <a16:creationId xmlns:a16="http://schemas.microsoft.com/office/drawing/2014/main" xmlns="" id="{76AB22C9-E155-3448-AECD-9BA32A5A505E}"/>
              </a:ext>
            </a:extLst>
          </p:cNvPr>
          <p:cNvSpPr txBox="1"/>
          <p:nvPr/>
        </p:nvSpPr>
        <p:spPr>
          <a:xfrm>
            <a:off x="5585082" y="3825737"/>
            <a:ext cx="2749471" cy="400110"/>
          </a:xfrm>
          <a:prstGeom prst="rect">
            <a:avLst/>
          </a:prstGeom>
          <a:noFill/>
        </p:spPr>
        <p:txBody>
          <a:bodyPr wrap="none" rtlCol="0">
            <a:spAutoFit/>
          </a:bodyPr>
          <a:lstStyle/>
          <a:p>
            <a:r>
              <a:rPr lang="zh-Hans" altLang="en-US" sz="2000" dirty="0"/>
              <a:t>用户选择某密码的概率</a:t>
            </a:r>
            <a:endParaRPr lang="en-US" sz="2000" dirty="0"/>
          </a:p>
        </p:txBody>
      </p:sp>
      <p:sp>
        <p:nvSpPr>
          <p:cNvPr id="14" name="TextBox 13">
            <a:extLst>
              <a:ext uri="{FF2B5EF4-FFF2-40B4-BE49-F238E27FC236}">
                <a16:creationId xmlns:a16="http://schemas.microsoft.com/office/drawing/2014/main" xmlns="" id="{31EA7F80-F419-034E-A60F-E4504DB50B22}"/>
              </a:ext>
            </a:extLst>
          </p:cNvPr>
          <p:cNvSpPr txBox="1"/>
          <p:nvPr/>
        </p:nvSpPr>
        <p:spPr>
          <a:xfrm>
            <a:off x="4263622" y="4425902"/>
            <a:ext cx="545342" cy="584775"/>
          </a:xfrm>
          <a:prstGeom prst="rect">
            <a:avLst/>
          </a:prstGeom>
          <a:noFill/>
        </p:spPr>
        <p:txBody>
          <a:bodyPr wrap="none" rtlCol="0">
            <a:spAutoFit/>
          </a:bodyPr>
          <a:lstStyle/>
          <a:p>
            <a:r>
              <a:rPr lang="en-US" altLang="zh-Hans" sz="3200" dirty="0">
                <a:latin typeface="Monotype Corsiva" panose="03010101010201010101" pitchFamily="66" charset="0"/>
                <a:cs typeface="Apple Chancery" panose="03020702040506060504" pitchFamily="66" charset="-79"/>
              </a:rPr>
              <a:t>W</a:t>
            </a:r>
            <a:endParaRPr lang="en-US" dirty="0">
              <a:latin typeface="Monotype Corsiva" panose="03010101010201010101" pitchFamily="66" charset="0"/>
              <a:cs typeface="Apple Chancery" panose="03020702040506060504" pitchFamily="66" charset="-79"/>
            </a:endParaRPr>
          </a:p>
        </p:txBody>
      </p:sp>
      <p:sp>
        <p:nvSpPr>
          <p:cNvPr id="15" name="TextBox 14">
            <a:extLst>
              <a:ext uri="{FF2B5EF4-FFF2-40B4-BE49-F238E27FC236}">
                <a16:creationId xmlns:a16="http://schemas.microsoft.com/office/drawing/2014/main" xmlns="" id="{40D712BE-59B6-FF4A-B723-4F11085F50D3}"/>
              </a:ext>
            </a:extLst>
          </p:cNvPr>
          <p:cNvSpPr txBox="1"/>
          <p:nvPr/>
        </p:nvSpPr>
        <p:spPr>
          <a:xfrm>
            <a:off x="5585082" y="4425902"/>
            <a:ext cx="2749471" cy="400110"/>
          </a:xfrm>
          <a:prstGeom prst="rect">
            <a:avLst/>
          </a:prstGeom>
          <a:noFill/>
        </p:spPr>
        <p:txBody>
          <a:bodyPr wrap="none" rtlCol="0">
            <a:spAutoFit/>
          </a:bodyPr>
          <a:lstStyle/>
          <a:p>
            <a:r>
              <a:rPr lang="zh-Hans" altLang="en-US" sz="2000" dirty="0"/>
              <a:t>用户选择的密码的集合</a:t>
            </a:r>
            <a:endParaRPr lang="en-US" sz="2000" dirty="0"/>
          </a:p>
        </p:txBody>
      </p:sp>
      <p:sp>
        <p:nvSpPr>
          <p:cNvPr id="16" name="TextBox 15">
            <a:extLst>
              <a:ext uri="{FF2B5EF4-FFF2-40B4-BE49-F238E27FC236}">
                <a16:creationId xmlns:a16="http://schemas.microsoft.com/office/drawing/2014/main" xmlns="" id="{FAE8D452-1A3D-AD4A-92A8-8CF7943F8342}"/>
              </a:ext>
            </a:extLst>
          </p:cNvPr>
          <p:cNvSpPr txBox="1"/>
          <p:nvPr/>
        </p:nvSpPr>
        <p:spPr>
          <a:xfrm>
            <a:off x="5215232" y="5065563"/>
            <a:ext cx="1766830" cy="584775"/>
          </a:xfrm>
          <a:prstGeom prst="rect">
            <a:avLst/>
          </a:prstGeom>
          <a:noFill/>
        </p:spPr>
        <p:txBody>
          <a:bodyPr wrap="none" rtlCol="0">
            <a:spAutoFit/>
          </a:bodyPr>
          <a:lstStyle/>
          <a:p>
            <a:r>
              <a:rPr lang="en-US" altLang="zh-Hans" sz="3200" dirty="0">
                <a:latin typeface="Monotype Corsiva" panose="03010101010201010101" pitchFamily="66" charset="0"/>
              </a:rPr>
              <a:t>P(w | w^)</a:t>
            </a:r>
            <a:endParaRPr lang="en-US" sz="3200" dirty="0">
              <a:latin typeface="Monotype Corsiva" panose="03010101010201010101" pitchFamily="66" charset="0"/>
            </a:endParaRPr>
          </a:p>
        </p:txBody>
      </p:sp>
      <p:sp>
        <p:nvSpPr>
          <p:cNvPr id="17" name="Rectangle 16">
            <a:extLst>
              <a:ext uri="{FF2B5EF4-FFF2-40B4-BE49-F238E27FC236}">
                <a16:creationId xmlns:a16="http://schemas.microsoft.com/office/drawing/2014/main" xmlns="" id="{CA56DEDC-7EDA-0E43-B15C-147629FF0757}"/>
              </a:ext>
            </a:extLst>
          </p:cNvPr>
          <p:cNvSpPr/>
          <p:nvPr/>
        </p:nvSpPr>
        <p:spPr>
          <a:xfrm>
            <a:off x="7133696" y="5281006"/>
            <a:ext cx="1912703" cy="338554"/>
          </a:xfrm>
          <a:prstGeom prst="rect">
            <a:avLst/>
          </a:prstGeom>
        </p:spPr>
        <p:txBody>
          <a:bodyPr wrap="none">
            <a:spAutoFit/>
          </a:bodyPr>
          <a:lstStyle/>
          <a:p>
            <a:r>
              <a:rPr lang="en-US" altLang="zh-Hans" sz="1600" b="1" dirty="0">
                <a:latin typeface="Monotype Corsiva" panose="03010101010201010101" pitchFamily="66" charset="0"/>
              </a:rPr>
              <a:t>w^ </a:t>
            </a:r>
            <a:r>
              <a:rPr lang="zh-Hans" altLang="en-US" sz="1600" b="1" dirty="0">
                <a:latin typeface="Monotype Corsiva" panose="03010101010201010101" pitchFamily="66" charset="0"/>
              </a:rPr>
              <a:t>代表泄漏的密码</a:t>
            </a:r>
            <a:endParaRPr lang="en-US" sz="1600" b="1" dirty="0"/>
          </a:p>
        </p:txBody>
      </p:sp>
    </p:spTree>
    <p:extLst>
      <p:ext uri="{BB962C8B-B14F-4D97-AF65-F5344CB8AC3E}">
        <p14:creationId xmlns:p14="http://schemas.microsoft.com/office/powerpoint/2010/main" val="152325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 PRELIMINARIES </a:t>
            </a:r>
          </a:p>
        </p:txBody>
      </p:sp>
      <p:sp>
        <p:nvSpPr>
          <p:cNvPr id="4" name="TextBox 3">
            <a:extLst>
              <a:ext uri="{FF2B5EF4-FFF2-40B4-BE49-F238E27FC236}">
                <a16:creationId xmlns:a16="http://schemas.microsoft.com/office/drawing/2014/main" xmlns="" id="{D019EC1E-F6A5-154C-B2B6-CF1DE5B456B5}"/>
              </a:ext>
            </a:extLst>
          </p:cNvPr>
          <p:cNvSpPr txBox="1"/>
          <p:nvPr/>
        </p:nvSpPr>
        <p:spPr>
          <a:xfrm>
            <a:off x="294968" y="1076632"/>
            <a:ext cx="5650906" cy="369332"/>
          </a:xfrm>
          <a:prstGeom prst="rect">
            <a:avLst/>
          </a:prstGeom>
          <a:noFill/>
        </p:spPr>
        <p:txBody>
          <a:bodyPr wrap="none" rtlCol="0">
            <a:spAutoFit/>
          </a:bodyPr>
          <a:lstStyle/>
          <a:p>
            <a:r>
              <a:rPr lang="zh-Hans" altLang="en-US" dirty="0"/>
              <a:t>* 仅关注密码本身，而不去关注该密码用到的网站情况</a:t>
            </a:r>
            <a:endParaRPr lang="en-US" dirty="0"/>
          </a:p>
        </p:txBody>
      </p:sp>
      <p:sp>
        <p:nvSpPr>
          <p:cNvPr id="5" name="TextBox 4">
            <a:extLst>
              <a:ext uri="{FF2B5EF4-FFF2-40B4-BE49-F238E27FC236}">
                <a16:creationId xmlns:a16="http://schemas.microsoft.com/office/drawing/2014/main" xmlns="" id="{31409547-3604-6F4C-A951-0570BEB1BCCF}"/>
              </a:ext>
            </a:extLst>
          </p:cNvPr>
          <p:cNvSpPr txBox="1"/>
          <p:nvPr/>
        </p:nvSpPr>
        <p:spPr>
          <a:xfrm>
            <a:off x="294968" y="1690389"/>
            <a:ext cx="1620957" cy="523220"/>
          </a:xfrm>
          <a:prstGeom prst="rect">
            <a:avLst/>
          </a:prstGeom>
          <a:noFill/>
        </p:spPr>
        <p:txBody>
          <a:bodyPr wrap="none" rtlCol="0">
            <a:spAutoFit/>
          </a:bodyPr>
          <a:lstStyle/>
          <a:p>
            <a:r>
              <a:rPr lang="zh-Hans" altLang="en-US" sz="2800" b="1" dirty="0"/>
              <a:t>两种模型</a:t>
            </a:r>
            <a:endParaRPr lang="en-US" sz="2800" b="1" dirty="0"/>
          </a:p>
        </p:txBody>
      </p:sp>
      <p:sp>
        <p:nvSpPr>
          <p:cNvPr id="3" name="TextBox 2">
            <a:extLst>
              <a:ext uri="{FF2B5EF4-FFF2-40B4-BE49-F238E27FC236}">
                <a16:creationId xmlns:a16="http://schemas.microsoft.com/office/drawing/2014/main" xmlns="" id="{22EFD3DB-3CC6-6D4E-8231-B0664479DC36}"/>
              </a:ext>
            </a:extLst>
          </p:cNvPr>
          <p:cNvSpPr txBox="1"/>
          <p:nvPr/>
        </p:nvSpPr>
        <p:spPr>
          <a:xfrm>
            <a:off x="1105446" y="2458034"/>
            <a:ext cx="6064481" cy="3046988"/>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zh-Hans" altLang="en-US" sz="2800" dirty="0"/>
              <a:t>密码生成模型</a:t>
            </a:r>
            <a:endParaRPr lang="en-US" altLang="zh-Hans" sz="2800" dirty="0"/>
          </a:p>
          <a:p>
            <a:pPr marL="742950" lvl="1" indent="-285750">
              <a:lnSpc>
                <a:spcPct val="200000"/>
              </a:lnSpc>
              <a:buFont typeface="Arial" panose="020B0604020202020204" pitchFamily="34" charset="0"/>
              <a:buChar char="•"/>
            </a:pPr>
            <a:r>
              <a:rPr lang="zh-Hans" altLang="en-US" sz="2000" dirty="0"/>
              <a:t>给定一个泄漏密码，生成所有可能相似的密码</a:t>
            </a:r>
            <a:endParaRPr lang="en-US" altLang="zh-Hans" sz="2000" dirty="0"/>
          </a:p>
          <a:p>
            <a:pPr marL="285750" indent="-285750">
              <a:lnSpc>
                <a:spcPct val="200000"/>
              </a:lnSpc>
              <a:buFont typeface="Arial" panose="020B0604020202020204" pitchFamily="34" charset="0"/>
              <a:buChar char="•"/>
            </a:pPr>
            <a:r>
              <a:rPr lang="zh-Hans" altLang="en-US" sz="2800" dirty="0"/>
              <a:t>密码相似度比较模型</a:t>
            </a:r>
            <a:endParaRPr lang="en-US" altLang="zh-Hans" sz="2800" dirty="0"/>
          </a:p>
          <a:p>
            <a:pPr marL="742950" lvl="1" indent="-285750">
              <a:lnSpc>
                <a:spcPct val="200000"/>
              </a:lnSpc>
              <a:buFont typeface="Arial" panose="020B0604020202020204" pitchFamily="34" charset="0"/>
              <a:buChar char="•"/>
            </a:pPr>
            <a:r>
              <a:rPr lang="zh-Hans" altLang="en-US" sz="2000" dirty="0"/>
              <a:t>给定两个密码，求相似度</a:t>
            </a:r>
            <a:endParaRPr lang="en-US" sz="2000" dirty="0"/>
          </a:p>
        </p:txBody>
      </p:sp>
    </p:spTree>
    <p:extLst>
      <p:ext uri="{BB962C8B-B14F-4D97-AF65-F5344CB8AC3E}">
        <p14:creationId xmlns:p14="http://schemas.microsoft.com/office/powerpoint/2010/main" val="345556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 PRELIMINARIES </a:t>
            </a:r>
          </a:p>
        </p:txBody>
      </p:sp>
      <p:sp>
        <p:nvSpPr>
          <p:cNvPr id="4" name="TextBox 3">
            <a:extLst>
              <a:ext uri="{FF2B5EF4-FFF2-40B4-BE49-F238E27FC236}">
                <a16:creationId xmlns:a16="http://schemas.microsoft.com/office/drawing/2014/main" xmlns="" id="{D019EC1E-F6A5-154C-B2B6-CF1DE5B456B5}"/>
              </a:ext>
            </a:extLst>
          </p:cNvPr>
          <p:cNvSpPr txBox="1"/>
          <p:nvPr/>
        </p:nvSpPr>
        <p:spPr>
          <a:xfrm>
            <a:off x="294968" y="1076632"/>
            <a:ext cx="5650906" cy="369332"/>
          </a:xfrm>
          <a:prstGeom prst="rect">
            <a:avLst/>
          </a:prstGeom>
          <a:noFill/>
        </p:spPr>
        <p:txBody>
          <a:bodyPr wrap="none" rtlCol="0">
            <a:spAutoFit/>
          </a:bodyPr>
          <a:lstStyle/>
          <a:p>
            <a:r>
              <a:rPr lang="zh-Hans" altLang="en-US" dirty="0"/>
              <a:t>* 仅关注密码本身，而不去关注该密码用到的网站情况</a:t>
            </a:r>
            <a:endParaRPr lang="en-US" dirty="0"/>
          </a:p>
        </p:txBody>
      </p:sp>
      <p:sp>
        <p:nvSpPr>
          <p:cNvPr id="5" name="TextBox 4">
            <a:extLst>
              <a:ext uri="{FF2B5EF4-FFF2-40B4-BE49-F238E27FC236}">
                <a16:creationId xmlns:a16="http://schemas.microsoft.com/office/drawing/2014/main" xmlns="" id="{31409547-3604-6F4C-A951-0570BEB1BCCF}"/>
              </a:ext>
            </a:extLst>
          </p:cNvPr>
          <p:cNvSpPr txBox="1"/>
          <p:nvPr/>
        </p:nvSpPr>
        <p:spPr>
          <a:xfrm>
            <a:off x="294968" y="1690389"/>
            <a:ext cx="1297150" cy="523220"/>
          </a:xfrm>
          <a:prstGeom prst="rect">
            <a:avLst/>
          </a:prstGeom>
          <a:noFill/>
        </p:spPr>
        <p:txBody>
          <a:bodyPr wrap="none" rtlCol="0">
            <a:spAutoFit/>
          </a:bodyPr>
          <a:lstStyle/>
          <a:p>
            <a:r>
              <a:rPr lang="zh-Hans" altLang="en-US" sz="2800" b="1" dirty="0"/>
              <a:t>数据集</a:t>
            </a:r>
            <a:endParaRPr lang="en-US" sz="2800" b="1" dirty="0"/>
          </a:p>
        </p:txBody>
      </p:sp>
      <p:sp>
        <p:nvSpPr>
          <p:cNvPr id="3" name="TextBox 2">
            <a:extLst>
              <a:ext uri="{FF2B5EF4-FFF2-40B4-BE49-F238E27FC236}">
                <a16:creationId xmlns:a16="http://schemas.microsoft.com/office/drawing/2014/main" xmlns="" id="{22EFD3DB-3CC6-6D4E-8231-B0664479DC36}"/>
              </a:ext>
            </a:extLst>
          </p:cNvPr>
          <p:cNvSpPr txBox="1"/>
          <p:nvPr/>
        </p:nvSpPr>
        <p:spPr>
          <a:xfrm>
            <a:off x="1105446" y="2458034"/>
            <a:ext cx="6577442" cy="3046988"/>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zh-Hans" altLang="en-US" sz="2800" dirty="0"/>
              <a:t>数据集清洗</a:t>
            </a:r>
            <a:endParaRPr lang="en-US" altLang="zh-Hans" sz="2800" dirty="0"/>
          </a:p>
          <a:p>
            <a:pPr marL="742950" lvl="1" indent="-285750">
              <a:lnSpc>
                <a:spcPct val="200000"/>
              </a:lnSpc>
              <a:buFont typeface="Arial" panose="020B0604020202020204" pitchFamily="34" charset="0"/>
              <a:buChar char="•"/>
            </a:pPr>
            <a:r>
              <a:rPr lang="zh-Hans" altLang="en-US" sz="2000" dirty="0"/>
              <a:t>过滤掉一些特别长的，或者已经哈希过了的数据集</a:t>
            </a:r>
            <a:endParaRPr lang="en-US" altLang="zh-Hans" sz="2000" dirty="0"/>
          </a:p>
          <a:p>
            <a:pPr marL="285750" indent="-285750">
              <a:lnSpc>
                <a:spcPct val="200000"/>
              </a:lnSpc>
              <a:buFont typeface="Arial" panose="020B0604020202020204" pitchFamily="34" charset="0"/>
              <a:buChar char="•"/>
            </a:pPr>
            <a:r>
              <a:rPr lang="zh-Hans" altLang="en-US" sz="2800" dirty="0"/>
              <a:t>数据集合并</a:t>
            </a:r>
            <a:endParaRPr lang="en-US" altLang="zh-Hans" sz="2800" dirty="0"/>
          </a:p>
          <a:p>
            <a:pPr marL="742950" lvl="1" indent="-285750">
              <a:lnSpc>
                <a:spcPct val="200000"/>
              </a:lnSpc>
              <a:buFont typeface="Arial" panose="020B0604020202020204" pitchFamily="34" charset="0"/>
              <a:buChar char="•"/>
            </a:pPr>
            <a:r>
              <a:rPr lang="zh-Hans" altLang="en-US" sz="2000" dirty="0"/>
              <a:t>将同一用户数据集进行合并</a:t>
            </a:r>
            <a:endParaRPr lang="en-US" altLang="zh-Hans" sz="2000" dirty="0"/>
          </a:p>
        </p:txBody>
      </p:sp>
    </p:spTree>
    <p:extLst>
      <p:ext uri="{BB962C8B-B14F-4D97-AF65-F5344CB8AC3E}">
        <p14:creationId xmlns:p14="http://schemas.microsoft.com/office/powerpoint/2010/main" val="215305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 GENERATIVE MODELS OF PASSWORD SIMILARITY  </a:t>
            </a:r>
          </a:p>
        </p:txBody>
      </p:sp>
      <p:sp>
        <p:nvSpPr>
          <p:cNvPr id="5" name="TextBox 4">
            <a:extLst>
              <a:ext uri="{FF2B5EF4-FFF2-40B4-BE49-F238E27FC236}">
                <a16:creationId xmlns:a16="http://schemas.microsoft.com/office/drawing/2014/main" xmlns="" id="{31409547-3604-6F4C-A951-0570BEB1BCCF}"/>
              </a:ext>
            </a:extLst>
          </p:cNvPr>
          <p:cNvSpPr txBox="1"/>
          <p:nvPr/>
        </p:nvSpPr>
        <p:spPr>
          <a:xfrm>
            <a:off x="309716" y="1121900"/>
            <a:ext cx="902811" cy="523220"/>
          </a:xfrm>
          <a:prstGeom prst="rect">
            <a:avLst/>
          </a:prstGeom>
          <a:noFill/>
        </p:spPr>
        <p:txBody>
          <a:bodyPr wrap="none" rtlCol="0">
            <a:spAutoFit/>
          </a:bodyPr>
          <a:lstStyle/>
          <a:p>
            <a:r>
              <a:rPr lang="zh-Hans" altLang="en-US" sz="2800" b="1" dirty="0"/>
              <a:t>模型</a:t>
            </a:r>
            <a:endParaRPr lang="en-US" sz="2800" b="1" dirty="0"/>
          </a:p>
        </p:txBody>
      </p:sp>
      <p:sp>
        <p:nvSpPr>
          <p:cNvPr id="6" name="TextBox 5">
            <a:extLst>
              <a:ext uri="{FF2B5EF4-FFF2-40B4-BE49-F238E27FC236}">
                <a16:creationId xmlns:a16="http://schemas.microsoft.com/office/drawing/2014/main" xmlns="" id="{32782DBE-0A14-5546-9074-80FF61ACB686}"/>
              </a:ext>
            </a:extLst>
          </p:cNvPr>
          <p:cNvSpPr txBox="1"/>
          <p:nvPr/>
        </p:nvSpPr>
        <p:spPr>
          <a:xfrm>
            <a:off x="3539532" y="1821587"/>
            <a:ext cx="1766830" cy="584775"/>
          </a:xfrm>
          <a:prstGeom prst="rect">
            <a:avLst/>
          </a:prstGeom>
          <a:noFill/>
        </p:spPr>
        <p:txBody>
          <a:bodyPr wrap="none" rtlCol="0">
            <a:spAutoFit/>
          </a:bodyPr>
          <a:lstStyle/>
          <a:p>
            <a:r>
              <a:rPr lang="en-US" altLang="zh-Hans" sz="3200" dirty="0">
                <a:latin typeface="Times New Roman" panose="02020603050405020304" pitchFamily="18" charset="0"/>
                <a:cs typeface="Times New Roman" panose="02020603050405020304" pitchFamily="18" charset="0"/>
              </a:rPr>
              <a:t>P(w | w^)</a:t>
            </a:r>
            <a:endParaRPr lang="en-US"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2FC451D1-7904-2D46-B925-832F087AA7EB}"/>
              </a:ext>
            </a:extLst>
          </p:cNvPr>
          <p:cNvSpPr txBox="1"/>
          <p:nvPr/>
        </p:nvSpPr>
        <p:spPr>
          <a:xfrm>
            <a:off x="6096000" y="1821586"/>
            <a:ext cx="2398990" cy="584775"/>
          </a:xfrm>
          <a:prstGeom prst="rect">
            <a:avLst/>
          </a:prstGeom>
          <a:noFill/>
        </p:spPr>
        <p:txBody>
          <a:bodyPr wrap="none" rtlCol="0">
            <a:spAutoFit/>
          </a:bodyPr>
          <a:lstStyle/>
          <a:p>
            <a:r>
              <a:rPr lang="en-US" altLang="zh-Hans" sz="3200" dirty="0">
                <a:latin typeface="Times New Roman" panose="02020603050405020304" pitchFamily="18" charset="0"/>
                <a:cs typeface="Times New Roman" panose="02020603050405020304" pitchFamily="18" charset="0"/>
              </a:rPr>
              <a:t>w = c</a:t>
            </a:r>
            <a:r>
              <a:rPr lang="en-US" altLang="zh-Hans" sz="3200" baseline="-25000" dirty="0">
                <a:latin typeface="Times New Roman" panose="02020603050405020304" pitchFamily="18" charset="0"/>
                <a:cs typeface="Times New Roman" panose="02020603050405020304" pitchFamily="18" charset="0"/>
              </a:rPr>
              <a:t>1</a:t>
            </a:r>
            <a:r>
              <a:rPr lang="en-US" altLang="zh-Hans" sz="3200" dirty="0">
                <a:latin typeface="Times New Roman" panose="02020603050405020304" pitchFamily="18" charset="0"/>
                <a:cs typeface="Times New Roman" panose="02020603050405020304" pitchFamily="18" charset="0"/>
              </a:rPr>
              <a:t>, …, c</a:t>
            </a:r>
            <a:r>
              <a:rPr lang="en-US" altLang="zh-Hans" sz="3200" baseline="-25000" dirty="0">
                <a:latin typeface="Times New Roman" panose="02020603050405020304" pitchFamily="18" charset="0"/>
                <a:cs typeface="Times New Roman" panose="02020603050405020304" pitchFamily="18" charset="0"/>
              </a:rPr>
              <a:t>l</a:t>
            </a:r>
            <a:endParaRPr lang="en-US" sz="3200" baseline="-25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54AF563C-A329-3D4C-9F5C-EDFF7FF8675F}"/>
              </a:ext>
            </a:extLst>
          </p:cNvPr>
          <p:cNvSpPr txBox="1"/>
          <p:nvPr/>
        </p:nvSpPr>
        <p:spPr>
          <a:xfrm>
            <a:off x="2650185" y="3395740"/>
            <a:ext cx="6891630" cy="461665"/>
          </a:xfrm>
          <a:prstGeom prst="rect">
            <a:avLst/>
          </a:prstGeom>
          <a:noFill/>
        </p:spPr>
        <p:txBody>
          <a:bodyPr wrap="none" rtlCol="0">
            <a:spAutoFit/>
          </a:bodyPr>
          <a:lstStyle/>
          <a:p>
            <a:r>
              <a:rPr lang="zh-Hans" altLang="en-US" sz="2400" dirty="0"/>
              <a:t>与基于统计的机器翻译任务相似（</a:t>
            </a:r>
            <a:r>
              <a:rPr lang="en-US" altLang="zh-Hans" sz="2400" dirty="0"/>
              <a:t>seq2seq</a:t>
            </a:r>
            <a:r>
              <a:rPr lang="zh-Hans" altLang="en-US" sz="2400" dirty="0"/>
              <a:t> 模型）</a:t>
            </a:r>
            <a:endParaRPr lang="en-US" sz="2400" dirty="0"/>
          </a:p>
        </p:txBody>
      </p:sp>
      <p:cxnSp>
        <p:nvCxnSpPr>
          <p:cNvPr id="10" name="Straight Arrow Connector 9">
            <a:extLst>
              <a:ext uri="{FF2B5EF4-FFF2-40B4-BE49-F238E27FC236}">
                <a16:creationId xmlns:a16="http://schemas.microsoft.com/office/drawing/2014/main" xmlns="" id="{9F88DA89-59C1-D041-8521-5B3E75ADB384}"/>
              </a:ext>
            </a:extLst>
          </p:cNvPr>
          <p:cNvCxnSpPr/>
          <p:nvPr/>
        </p:nvCxnSpPr>
        <p:spPr>
          <a:xfrm>
            <a:off x="5840361" y="2580968"/>
            <a:ext cx="0" cy="6489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xmlns="" id="{3DB60F89-99A5-FD43-83EE-A050C84BD659}"/>
              </a:ext>
            </a:extLst>
          </p:cNvPr>
          <p:cNvSpPr txBox="1"/>
          <p:nvPr/>
        </p:nvSpPr>
        <p:spPr>
          <a:xfrm>
            <a:off x="5086789" y="4846783"/>
            <a:ext cx="4362092" cy="461665"/>
          </a:xfrm>
          <a:prstGeom prst="rect">
            <a:avLst/>
          </a:prstGeom>
          <a:noFill/>
        </p:spPr>
        <p:txBody>
          <a:bodyPr wrap="none" rtlCol="0">
            <a:spAutoFit/>
          </a:bodyPr>
          <a:lstStyle/>
          <a:p>
            <a:r>
              <a:rPr lang="en-US" altLang="zh-Hans" sz="2400" dirty="0"/>
              <a:t>pass2pass </a:t>
            </a:r>
            <a:r>
              <a:rPr lang="zh-Hans" altLang="en-US" sz="2400" dirty="0"/>
              <a:t>（对性能提升不大）</a:t>
            </a:r>
            <a:endParaRPr lang="en-US" sz="2400" dirty="0"/>
          </a:p>
        </p:txBody>
      </p:sp>
      <p:cxnSp>
        <p:nvCxnSpPr>
          <p:cNvPr id="12" name="Straight Arrow Connector 11">
            <a:extLst>
              <a:ext uri="{FF2B5EF4-FFF2-40B4-BE49-F238E27FC236}">
                <a16:creationId xmlns:a16="http://schemas.microsoft.com/office/drawing/2014/main" xmlns="" id="{554B617F-A365-5E4D-9AC5-F53F00CFC6A1}"/>
              </a:ext>
            </a:extLst>
          </p:cNvPr>
          <p:cNvCxnSpPr/>
          <p:nvPr/>
        </p:nvCxnSpPr>
        <p:spPr>
          <a:xfrm>
            <a:off x="5840361" y="4090220"/>
            <a:ext cx="0" cy="6489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470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 GENERATIVE MODELS OF PASSWORD SIMILARITY  </a:t>
            </a:r>
          </a:p>
        </p:txBody>
      </p:sp>
      <p:sp>
        <p:nvSpPr>
          <p:cNvPr id="5" name="TextBox 4">
            <a:extLst>
              <a:ext uri="{FF2B5EF4-FFF2-40B4-BE49-F238E27FC236}">
                <a16:creationId xmlns:a16="http://schemas.microsoft.com/office/drawing/2014/main" xmlns="" id="{31409547-3604-6F4C-A951-0570BEB1BCCF}"/>
              </a:ext>
            </a:extLst>
          </p:cNvPr>
          <p:cNvSpPr txBox="1"/>
          <p:nvPr/>
        </p:nvSpPr>
        <p:spPr>
          <a:xfrm>
            <a:off x="309716" y="1121900"/>
            <a:ext cx="902811" cy="523220"/>
          </a:xfrm>
          <a:prstGeom prst="rect">
            <a:avLst/>
          </a:prstGeom>
          <a:noFill/>
        </p:spPr>
        <p:txBody>
          <a:bodyPr wrap="none" rtlCol="0">
            <a:spAutoFit/>
          </a:bodyPr>
          <a:lstStyle/>
          <a:p>
            <a:r>
              <a:rPr lang="zh-Hans" altLang="en-US" sz="2800" b="1" dirty="0"/>
              <a:t>模型</a:t>
            </a:r>
            <a:endParaRPr lang="en-US" sz="2800" b="1" dirty="0"/>
          </a:p>
        </p:txBody>
      </p:sp>
      <p:sp>
        <p:nvSpPr>
          <p:cNvPr id="3" name="TextBox 2">
            <a:extLst>
              <a:ext uri="{FF2B5EF4-FFF2-40B4-BE49-F238E27FC236}">
                <a16:creationId xmlns:a16="http://schemas.microsoft.com/office/drawing/2014/main" xmlns="" id="{A3146E60-8788-E14B-86B4-B3C2CEABF914}"/>
              </a:ext>
            </a:extLst>
          </p:cNvPr>
          <p:cNvSpPr txBox="1"/>
          <p:nvPr/>
        </p:nvSpPr>
        <p:spPr>
          <a:xfrm>
            <a:off x="309716" y="1934813"/>
            <a:ext cx="1367682" cy="400110"/>
          </a:xfrm>
          <a:prstGeom prst="rect">
            <a:avLst/>
          </a:prstGeom>
          <a:noFill/>
        </p:spPr>
        <p:txBody>
          <a:bodyPr wrap="none" rtlCol="0">
            <a:spAutoFit/>
          </a:bodyPr>
          <a:lstStyle/>
          <a:p>
            <a:r>
              <a:rPr lang="en-US" sz="2000" b="1" dirty="0"/>
              <a:t>pass2path</a:t>
            </a:r>
          </a:p>
        </p:txBody>
      </p:sp>
      <p:sp>
        <p:nvSpPr>
          <p:cNvPr id="4" name="TextBox 3">
            <a:extLst>
              <a:ext uri="{FF2B5EF4-FFF2-40B4-BE49-F238E27FC236}">
                <a16:creationId xmlns:a16="http://schemas.microsoft.com/office/drawing/2014/main" xmlns="" id="{0CB43D5E-AD4D-594C-85D7-B4DF82E0021F}"/>
              </a:ext>
            </a:extLst>
          </p:cNvPr>
          <p:cNvSpPr txBox="1"/>
          <p:nvPr/>
        </p:nvSpPr>
        <p:spPr>
          <a:xfrm>
            <a:off x="309716" y="2624616"/>
            <a:ext cx="4955203" cy="1061829"/>
          </a:xfrm>
          <a:prstGeom prst="rect">
            <a:avLst/>
          </a:prstGeom>
          <a:noFill/>
        </p:spPr>
        <p:txBody>
          <a:bodyPr wrap="none" rtlCol="0">
            <a:spAutoFit/>
          </a:bodyPr>
          <a:lstStyle/>
          <a:p>
            <a:pPr>
              <a:lnSpc>
                <a:spcPct val="150000"/>
              </a:lnSpc>
            </a:pPr>
            <a:r>
              <a:rPr lang="zh-Hans" altLang="en-US" dirty="0">
                <a:solidFill>
                  <a:schemeClr val="tx1">
                    <a:lumMod val="75000"/>
                    <a:lumOff val="25000"/>
                  </a:schemeClr>
                </a:solidFill>
              </a:rPr>
              <a:t>与计算</a:t>
            </a:r>
            <a:r>
              <a:rPr lang="zh-Hans" altLang="en-US" sz="1600" dirty="0">
                <a:solidFill>
                  <a:schemeClr val="tx1">
                    <a:lumMod val="75000"/>
                    <a:lumOff val="25000"/>
                  </a:schemeClr>
                </a:solidFill>
              </a:rPr>
              <a:t>完整密码</a:t>
            </a:r>
            <a:r>
              <a:rPr lang="zh-Hans" altLang="en-US" dirty="0">
                <a:solidFill>
                  <a:schemeClr val="tx1">
                    <a:lumMod val="75000"/>
                    <a:lumOff val="25000"/>
                  </a:schemeClr>
                </a:solidFill>
              </a:rPr>
              <a:t>的条件概率不同，</a:t>
            </a:r>
            <a:endParaRPr lang="en-US" altLang="zh-Hans" dirty="0">
              <a:solidFill>
                <a:schemeClr val="tx1">
                  <a:lumMod val="75000"/>
                  <a:lumOff val="25000"/>
                </a:schemeClr>
              </a:solidFill>
            </a:endParaRPr>
          </a:p>
          <a:p>
            <a:pPr>
              <a:lnSpc>
                <a:spcPct val="150000"/>
              </a:lnSpc>
            </a:pPr>
            <a:r>
              <a:rPr lang="zh-Hans" altLang="en-US" dirty="0"/>
              <a:t>采用计算用户对先前密码所进行的</a:t>
            </a:r>
            <a:r>
              <a:rPr lang="zh-Hans" altLang="en-US" sz="2400" b="1" dirty="0"/>
              <a:t>修改</a:t>
            </a:r>
            <a:r>
              <a:rPr lang="zh-Hans" altLang="en-US" dirty="0"/>
              <a:t>的方式</a:t>
            </a:r>
            <a:endParaRPr lang="en-US" dirty="0"/>
          </a:p>
        </p:txBody>
      </p:sp>
      <p:sp>
        <p:nvSpPr>
          <p:cNvPr id="9" name="TextBox 8">
            <a:extLst>
              <a:ext uri="{FF2B5EF4-FFF2-40B4-BE49-F238E27FC236}">
                <a16:creationId xmlns:a16="http://schemas.microsoft.com/office/drawing/2014/main" xmlns="" id="{243B4CEA-F36B-4540-B527-75F05FAF78F3}"/>
              </a:ext>
            </a:extLst>
          </p:cNvPr>
          <p:cNvSpPr txBox="1"/>
          <p:nvPr/>
        </p:nvSpPr>
        <p:spPr>
          <a:xfrm>
            <a:off x="309716" y="3976138"/>
            <a:ext cx="4878259" cy="461665"/>
          </a:xfrm>
          <a:prstGeom prst="rect">
            <a:avLst/>
          </a:prstGeom>
          <a:noFill/>
        </p:spPr>
        <p:txBody>
          <a:bodyPr wrap="none" rtlCol="0">
            <a:spAutoFit/>
          </a:bodyPr>
          <a:lstStyle/>
          <a:p>
            <a:r>
              <a:rPr lang="zh-Hans" altLang="en-US" dirty="0"/>
              <a:t>将用户对密码进行的修改看成一个</a:t>
            </a:r>
            <a:r>
              <a:rPr lang="zh-Hans" altLang="en-US" sz="2400" b="1" dirty="0"/>
              <a:t>变换序列</a:t>
            </a:r>
            <a:endParaRPr lang="en-US" b="1"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xmlns="" id="{56965524-72C2-424B-85C5-B458BBB1D968}"/>
                  </a:ext>
                </a:extLst>
              </p:cNvPr>
              <p:cNvSpPr txBox="1"/>
              <p:nvPr/>
            </p:nvSpPr>
            <p:spPr>
              <a:xfrm>
                <a:off x="1212527" y="4735508"/>
                <a:ext cx="30861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𝜏</m:t>
                      </m:r>
                    </m:oMath>
                  </m:oMathPara>
                </a14:m>
                <a:endParaRPr lang="en-US" sz="2800" dirty="0"/>
              </a:p>
            </p:txBody>
          </p:sp>
        </mc:Choice>
        <mc:Fallback xmlns="">
          <p:sp>
            <p:nvSpPr>
              <p:cNvPr id="13" name="TextBox 12">
                <a:extLst>
                  <a:ext uri="{FF2B5EF4-FFF2-40B4-BE49-F238E27FC236}">
                    <a16:creationId xmlns:a16="http://schemas.microsoft.com/office/drawing/2014/main" id="{56965524-72C2-424B-85C5-B458BBB1D968}"/>
                  </a:ext>
                </a:extLst>
              </p:cNvPr>
              <p:cNvSpPr txBox="1">
                <a:spLocks noRot="1" noChangeAspect="1" noMove="1" noResize="1" noEditPoints="1" noAdjustHandles="1" noChangeArrowheads="1" noChangeShapeType="1" noTextEdit="1"/>
              </p:cNvSpPr>
              <p:nvPr/>
            </p:nvSpPr>
            <p:spPr>
              <a:xfrm>
                <a:off x="1212527" y="4735508"/>
                <a:ext cx="308610" cy="492443"/>
              </a:xfrm>
              <a:prstGeom prst="rect">
                <a:avLst/>
              </a:prstGeom>
              <a:blipFill>
                <a:blip r:embed="rId3"/>
                <a:stretch>
                  <a:fillRect l="-7692" r="-7692"/>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xmlns="" id="{98D5EA5C-71BC-CB4D-B8DE-B85EE2BBB4B4}"/>
              </a:ext>
            </a:extLst>
          </p:cNvPr>
          <p:cNvCxnSpPr/>
          <p:nvPr/>
        </p:nvCxnSpPr>
        <p:spPr>
          <a:xfrm>
            <a:off x="1957490" y="4996480"/>
            <a:ext cx="770834"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xmlns="" id="{CC08AF6A-8126-BB4C-8505-64A735B1D086}"/>
              </a:ext>
            </a:extLst>
          </p:cNvPr>
          <p:cNvSpPr txBox="1"/>
          <p:nvPr/>
        </p:nvSpPr>
        <p:spPr>
          <a:xfrm>
            <a:off x="3164677" y="4750896"/>
            <a:ext cx="1091966"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 c</a:t>
            </a:r>
            <a:r>
              <a:rPr lang="en-US" sz="2400" baseline="30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l)</a:t>
            </a:r>
          </a:p>
        </p:txBody>
      </p:sp>
      <p:sp>
        <p:nvSpPr>
          <p:cNvPr id="17" name="TextBox 16">
            <a:extLst>
              <a:ext uri="{FF2B5EF4-FFF2-40B4-BE49-F238E27FC236}">
                <a16:creationId xmlns:a16="http://schemas.microsoft.com/office/drawing/2014/main" xmlns="" id="{DF3A9E49-AE72-084B-9E5C-B89949B41CAE}"/>
              </a:ext>
            </a:extLst>
          </p:cNvPr>
          <p:cNvSpPr txBox="1"/>
          <p:nvPr/>
        </p:nvSpPr>
        <p:spPr>
          <a:xfrm>
            <a:off x="6784261" y="1245389"/>
            <a:ext cx="4714752" cy="2308324"/>
          </a:xfrm>
          <a:prstGeom prst="rect">
            <a:avLst/>
          </a:prstGeom>
          <a:noFill/>
        </p:spPr>
        <p:txBody>
          <a:bodyPr wrap="none" rtlCol="0">
            <a:spAutoFit/>
          </a:bodyPr>
          <a:lstStyle/>
          <a:p>
            <a:pPr>
              <a:lnSpc>
                <a:spcPct val="200000"/>
              </a:lnSpc>
            </a:pPr>
            <a:r>
              <a:rPr lang="en-US" sz="2400" dirty="0">
                <a:latin typeface="Times New Roman" panose="02020603050405020304" pitchFamily="18" charset="0"/>
                <a:cs typeface="Times New Roman" panose="02020603050405020304" pitchFamily="18" charset="0"/>
              </a:rPr>
              <a:t>e: </a:t>
            </a:r>
            <a:r>
              <a:rPr lang="zh-Hans" altLang="en-US" sz="2400" dirty="0">
                <a:latin typeface="Times New Roman" panose="02020603050405020304" pitchFamily="18" charset="0"/>
                <a:cs typeface="Times New Roman" panose="02020603050405020304" pitchFamily="18" charset="0"/>
              </a:rPr>
              <a:t>         </a:t>
            </a:r>
            <a:r>
              <a:rPr lang="zh-Hans" altLang="en-US" sz="2400" dirty="0"/>
              <a:t>哪种变换</a:t>
            </a:r>
            <a:r>
              <a:rPr lang="zh-Hans" altLang="en-US" dirty="0"/>
              <a:t>（替代、删除、插入）</a:t>
            </a:r>
            <a:endParaRPr lang="en-US" altLang="zh-Hans" sz="2400" dirty="0"/>
          </a:p>
          <a:p>
            <a:pPr>
              <a:lnSpc>
                <a:spcPct val="200000"/>
              </a:lnSpc>
            </a:pPr>
            <a:r>
              <a:rPr lang="en-US" sz="2400" dirty="0">
                <a:latin typeface="Times New Roman" panose="02020603050405020304" pitchFamily="18" charset="0"/>
                <a:cs typeface="Times New Roman" panose="02020603050405020304" pitchFamily="18" charset="0"/>
              </a:rPr>
              <a:t>c': </a:t>
            </a:r>
            <a:r>
              <a:rPr lang="zh-Hans" altLang="en-US" sz="2400" dirty="0">
                <a:latin typeface="Times New Roman" panose="02020603050405020304" pitchFamily="18" charset="0"/>
                <a:cs typeface="Times New Roman" panose="02020603050405020304" pitchFamily="18" charset="0"/>
              </a:rPr>
              <a:t>        任意</a:t>
            </a:r>
            <a:r>
              <a:rPr lang="zh-Hans" altLang="en-US" sz="2400" dirty="0"/>
              <a:t>字符或空</a:t>
            </a:r>
            <a:endParaRPr lang="en-US" altLang="zh-Hans" sz="2400" dirty="0"/>
          </a:p>
          <a:p>
            <a:pPr>
              <a:lnSpc>
                <a:spcPct val="200000"/>
              </a:lnSpc>
            </a:pPr>
            <a:r>
              <a:rPr lang="en-US" sz="2400" dirty="0">
                <a:latin typeface="Times New Roman" panose="02020603050405020304" pitchFamily="18" charset="0"/>
                <a:cs typeface="Times New Roman" panose="02020603050405020304" pitchFamily="18" charset="0"/>
              </a:rPr>
              <a:t>l: </a:t>
            </a:r>
            <a:r>
              <a:rPr lang="zh-Hans" altLang="en-US" sz="2400" dirty="0">
                <a:latin typeface="Times New Roman" panose="02020603050405020304" pitchFamily="18" charset="0"/>
                <a:cs typeface="Times New Roman" panose="02020603050405020304" pitchFamily="18" charset="0"/>
              </a:rPr>
              <a:t>          </a:t>
            </a:r>
            <a:r>
              <a:rPr lang="zh-Hans" altLang="en-US" sz="2400" dirty="0"/>
              <a:t>改变的位置</a:t>
            </a:r>
            <a:endParaRPr lang="en-US" sz="2400" dirty="0"/>
          </a:p>
        </p:txBody>
      </p:sp>
      <p:sp>
        <p:nvSpPr>
          <p:cNvPr id="18" name="TextBox 17">
            <a:extLst>
              <a:ext uri="{FF2B5EF4-FFF2-40B4-BE49-F238E27FC236}">
                <a16:creationId xmlns:a16="http://schemas.microsoft.com/office/drawing/2014/main" xmlns="" id="{FD69A67D-A800-2445-99BF-7E4DA3418676}"/>
              </a:ext>
            </a:extLst>
          </p:cNvPr>
          <p:cNvSpPr txBox="1"/>
          <p:nvPr/>
        </p:nvSpPr>
        <p:spPr>
          <a:xfrm>
            <a:off x="8170609" y="3943751"/>
            <a:ext cx="1236236" cy="369332"/>
          </a:xfrm>
          <a:prstGeom prst="rect">
            <a:avLst/>
          </a:prstGeom>
          <a:noFill/>
        </p:spPr>
        <p:txBody>
          <a:bodyPr wrap="none" rtlCol="0">
            <a:spAutoFit/>
          </a:bodyPr>
          <a:lstStyle/>
          <a:p>
            <a:r>
              <a:rPr lang="en-US" altLang="zh-Hans" b="1" dirty="0">
                <a:latin typeface="Times New Roman" panose="02020603050405020304" pitchFamily="18" charset="0"/>
                <a:cs typeface="Times New Roman" panose="02020603050405020304" pitchFamily="18" charset="0"/>
              </a:rPr>
              <a:t>password1</a:t>
            </a:r>
            <a:endParaRPr lang="en-US" b="1" dirty="0">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xmlns="" id="{0B270030-F53A-B241-A04D-340E7713A009}"/>
              </a:ext>
            </a:extLst>
          </p:cNvPr>
          <p:cNvCxnSpPr>
            <a:stCxn id="18" idx="2"/>
          </p:cNvCxnSpPr>
          <p:nvPr/>
        </p:nvCxnSpPr>
        <p:spPr>
          <a:xfrm>
            <a:off x="8788727" y="4313083"/>
            <a:ext cx="0" cy="73614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xmlns="" id="{6A1CA367-8393-5148-9690-A7FD6D11B60A}"/>
              </a:ext>
            </a:extLst>
          </p:cNvPr>
          <p:cNvSpPr/>
          <p:nvPr/>
        </p:nvSpPr>
        <p:spPr>
          <a:xfrm>
            <a:off x="8170609" y="5049227"/>
            <a:ext cx="1197764"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p</a:t>
            </a:r>
            <a:r>
              <a:rPr lang="en-US" altLang="zh-Hans" b="1" dirty="0">
                <a:latin typeface="Times New Roman" panose="02020603050405020304" pitchFamily="18" charset="0"/>
                <a:cs typeface="Times New Roman" panose="02020603050405020304" pitchFamily="18" charset="0"/>
              </a:rPr>
              <a:t>assword!</a:t>
            </a:r>
            <a:endParaRPr lang="en-US" b="1"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xmlns="" id="{2772B70D-40CB-5641-9B15-F26D4EF842B1}"/>
              </a:ext>
            </a:extLst>
          </p:cNvPr>
          <p:cNvSpPr txBox="1"/>
          <p:nvPr/>
        </p:nvSpPr>
        <p:spPr>
          <a:xfrm>
            <a:off x="8913566" y="4496489"/>
            <a:ext cx="108234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(sub, !, 8)</a:t>
            </a:r>
          </a:p>
        </p:txBody>
      </p:sp>
      <p:sp>
        <p:nvSpPr>
          <p:cNvPr id="23" name="TextBox 22">
            <a:extLst>
              <a:ext uri="{FF2B5EF4-FFF2-40B4-BE49-F238E27FC236}">
                <a16:creationId xmlns:a16="http://schemas.microsoft.com/office/drawing/2014/main" xmlns="" id="{D23A2AD7-B000-B941-A0BA-BC7154E4E31D}"/>
              </a:ext>
            </a:extLst>
          </p:cNvPr>
          <p:cNvSpPr txBox="1"/>
          <p:nvPr/>
        </p:nvSpPr>
        <p:spPr>
          <a:xfrm>
            <a:off x="6037012" y="5785371"/>
            <a:ext cx="5503430" cy="369332"/>
          </a:xfrm>
          <a:prstGeom prst="rect">
            <a:avLst/>
          </a:prstGeom>
          <a:noFill/>
        </p:spPr>
        <p:txBody>
          <a:bodyPr wrap="none" rtlCol="0">
            <a:spAutoFit/>
          </a:bodyPr>
          <a:lstStyle/>
          <a:p>
            <a:r>
              <a:rPr lang="zh-Hans" altLang="en-US" dirty="0"/>
              <a:t>两个密码之间的距离就是两个密码所需要的变换次数</a:t>
            </a:r>
            <a:endParaRPr lang="en-US" dirty="0"/>
          </a:p>
        </p:txBody>
      </p:sp>
    </p:spTree>
    <p:extLst>
      <p:ext uri="{BB962C8B-B14F-4D97-AF65-F5344CB8AC3E}">
        <p14:creationId xmlns:p14="http://schemas.microsoft.com/office/powerpoint/2010/main" val="664138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 GENERATIVE MODELS OF PASSWORD SIMILARITY  </a:t>
            </a:r>
          </a:p>
        </p:txBody>
      </p:sp>
      <p:sp>
        <p:nvSpPr>
          <p:cNvPr id="5" name="TextBox 4">
            <a:extLst>
              <a:ext uri="{FF2B5EF4-FFF2-40B4-BE49-F238E27FC236}">
                <a16:creationId xmlns:a16="http://schemas.microsoft.com/office/drawing/2014/main" xmlns="" id="{31409547-3604-6F4C-A951-0570BEB1BCCF}"/>
              </a:ext>
            </a:extLst>
          </p:cNvPr>
          <p:cNvSpPr txBox="1"/>
          <p:nvPr/>
        </p:nvSpPr>
        <p:spPr>
          <a:xfrm>
            <a:off x="309716" y="1121900"/>
            <a:ext cx="902811" cy="523220"/>
          </a:xfrm>
          <a:prstGeom prst="rect">
            <a:avLst/>
          </a:prstGeom>
          <a:noFill/>
        </p:spPr>
        <p:txBody>
          <a:bodyPr wrap="none" rtlCol="0">
            <a:spAutoFit/>
          </a:bodyPr>
          <a:lstStyle/>
          <a:p>
            <a:r>
              <a:rPr lang="zh-Hans" altLang="en-US" sz="2800" b="1" dirty="0"/>
              <a:t>模型</a:t>
            </a:r>
            <a:endParaRPr lang="en-US" sz="2800" b="1" dirty="0"/>
          </a:p>
        </p:txBody>
      </p:sp>
      <p:pic>
        <p:nvPicPr>
          <p:cNvPr id="6" name="Picture 5">
            <a:extLst>
              <a:ext uri="{FF2B5EF4-FFF2-40B4-BE49-F238E27FC236}">
                <a16:creationId xmlns:a16="http://schemas.microsoft.com/office/drawing/2014/main" xmlns="" id="{02ECDEB4-1BB7-5D43-855E-B2E44792C876}"/>
              </a:ext>
            </a:extLst>
          </p:cNvPr>
          <p:cNvPicPr>
            <a:picLocks noChangeAspect="1"/>
          </p:cNvPicPr>
          <p:nvPr/>
        </p:nvPicPr>
        <p:blipFill>
          <a:blip r:embed="rId3"/>
          <a:stretch>
            <a:fillRect/>
          </a:stretch>
        </p:blipFill>
        <p:spPr>
          <a:xfrm>
            <a:off x="1607574" y="2143923"/>
            <a:ext cx="9273808" cy="1378390"/>
          </a:xfrm>
          <a:prstGeom prst="rect">
            <a:avLst/>
          </a:prstGeom>
        </p:spPr>
      </p:pic>
      <p:sp>
        <p:nvSpPr>
          <p:cNvPr id="7" name="TextBox 6">
            <a:extLst>
              <a:ext uri="{FF2B5EF4-FFF2-40B4-BE49-F238E27FC236}">
                <a16:creationId xmlns:a16="http://schemas.microsoft.com/office/drawing/2014/main" xmlns="" id="{E6277948-608D-3248-9C9E-F522C441E192}"/>
              </a:ext>
            </a:extLst>
          </p:cNvPr>
          <p:cNvSpPr txBox="1"/>
          <p:nvPr/>
        </p:nvSpPr>
        <p:spPr>
          <a:xfrm>
            <a:off x="9028981" y="3522313"/>
            <a:ext cx="2188420" cy="369332"/>
          </a:xfrm>
          <a:prstGeom prst="rect">
            <a:avLst/>
          </a:prstGeom>
          <a:noFill/>
        </p:spPr>
        <p:txBody>
          <a:bodyPr wrap="none" rtlCol="0">
            <a:spAutoFit/>
          </a:bodyPr>
          <a:lstStyle/>
          <a:p>
            <a:r>
              <a:rPr lang="en-US" altLang="zh-Hans" dirty="0">
                <a:solidFill>
                  <a:schemeClr val="bg2">
                    <a:lumMod val="25000"/>
                  </a:schemeClr>
                </a:solidFill>
              </a:rPr>
              <a:t>* </a:t>
            </a:r>
            <a:r>
              <a:rPr lang="zh-Hans" altLang="en-US" dirty="0">
                <a:solidFill>
                  <a:schemeClr val="bg2">
                    <a:lumMod val="25000"/>
                  </a:schemeClr>
                </a:solidFill>
              </a:rPr>
              <a:t>公式来自论文截图</a:t>
            </a:r>
            <a:endParaRPr lang="en-US" dirty="0">
              <a:solidFill>
                <a:schemeClr val="bg2">
                  <a:lumMod val="25000"/>
                </a:schemeClr>
              </a:solidFill>
            </a:endParaRPr>
          </a:p>
        </p:txBody>
      </p:sp>
      <p:sp>
        <p:nvSpPr>
          <p:cNvPr id="8" name="TextBox 7">
            <a:extLst>
              <a:ext uri="{FF2B5EF4-FFF2-40B4-BE49-F238E27FC236}">
                <a16:creationId xmlns:a16="http://schemas.microsoft.com/office/drawing/2014/main" xmlns="" id="{A3CC2FD6-DD7B-7742-845F-7E783FFDC69C}"/>
              </a:ext>
            </a:extLst>
          </p:cNvPr>
          <p:cNvSpPr txBox="1"/>
          <p:nvPr/>
        </p:nvSpPr>
        <p:spPr>
          <a:xfrm>
            <a:off x="2840942" y="4624919"/>
            <a:ext cx="6510115" cy="461665"/>
          </a:xfrm>
          <a:prstGeom prst="rect">
            <a:avLst/>
          </a:prstGeom>
          <a:noFill/>
        </p:spPr>
        <p:txBody>
          <a:bodyPr wrap="none" rtlCol="0">
            <a:spAutoFit/>
          </a:bodyPr>
          <a:lstStyle/>
          <a:p>
            <a:r>
              <a:rPr lang="zh-Hans" altLang="en-US" sz="2400" dirty="0"/>
              <a:t>其中，</a:t>
            </a:r>
            <a:r>
              <a:rPr lang="en-US" altLang="zh-Hans" sz="2400" dirty="0">
                <a:latin typeface="Times New Roman" panose="02020603050405020304" pitchFamily="18" charset="0"/>
                <a:cs typeface="Times New Roman" panose="02020603050405020304" pitchFamily="18" charset="0"/>
              </a:rPr>
              <a:t>t</a:t>
            </a:r>
            <a:r>
              <a:rPr lang="zh-Hans" altLang="en-US" sz="2400" dirty="0"/>
              <a:t> 表示两个密码变换的最小次数（距离）</a:t>
            </a:r>
            <a:endParaRPr lang="en-US" sz="2400" dirty="0"/>
          </a:p>
        </p:txBody>
      </p:sp>
    </p:spTree>
    <p:extLst>
      <p:ext uri="{BB962C8B-B14F-4D97-AF65-F5344CB8AC3E}">
        <p14:creationId xmlns:p14="http://schemas.microsoft.com/office/powerpoint/2010/main" val="26055489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1939</TotalTime>
  <Words>1520</Words>
  <Application>Microsoft Office PowerPoint</Application>
  <PresentationFormat>宽屏</PresentationFormat>
  <Paragraphs>171</Paragraphs>
  <Slides>19</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Apple Chancery</vt:lpstr>
      <vt:lpstr>等线</vt:lpstr>
      <vt:lpstr>等线 Light</vt:lpstr>
      <vt:lpstr>Arial</vt:lpstr>
      <vt:lpstr>Calibri</vt:lpstr>
      <vt:lpstr>Cambria Math</vt:lpstr>
      <vt:lpstr>Monotype Corsiva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Credential Stuffing: Password Similarity Models using Nerual Networks </dc:title>
  <dc:creator>tony lin</dc:creator>
  <cp:lastModifiedBy>章 江山</cp:lastModifiedBy>
  <cp:revision>63</cp:revision>
  <dcterms:created xsi:type="dcterms:W3CDTF">2019-10-29T05:22:24Z</dcterms:created>
  <dcterms:modified xsi:type="dcterms:W3CDTF">2019-11-01T08:45:19Z</dcterms:modified>
</cp:coreProperties>
</file>