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5" r:id="rId6"/>
    <p:sldId id="260" r:id="rId7"/>
    <p:sldId id="258" r:id="rId8"/>
    <p:sldId id="266" r:id="rId9"/>
    <p:sldId id="263" r:id="rId10"/>
    <p:sldId id="267" r:id="rId11"/>
    <p:sldId id="268" r:id="rId12"/>
    <p:sldId id="269"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81DE8-7207-4581-AB8B-7738866EC4F0}"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E46D1-FAEA-44CA-BAD9-8D8FD613D279}" type="slidenum">
              <a:rPr lang="zh-CN" altLang="en-US" smtClean="0"/>
              <a:t>‹#›</a:t>
            </a:fld>
            <a:endParaRPr lang="zh-CN" altLang="en-US"/>
          </a:p>
        </p:txBody>
      </p:sp>
    </p:spTree>
    <p:extLst>
      <p:ext uri="{BB962C8B-B14F-4D97-AF65-F5344CB8AC3E}">
        <p14:creationId xmlns:p14="http://schemas.microsoft.com/office/powerpoint/2010/main" val="329579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csdn.net/weixin_30664539/article/details/9806084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huimugan.com/bug/view?bug_no=8305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ecpulse.com/archives/29586.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ecpulse.com/archives/29693.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huimugan.com/bug/view?bug_no=8679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https://blog.csdn.net/weixin_30664539/article/details/98060849</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a:t>
            </a:fld>
            <a:endParaRPr lang="zh-CN" altLang="en-US"/>
          </a:p>
        </p:txBody>
      </p:sp>
    </p:spTree>
    <p:extLst>
      <p:ext uri="{BB962C8B-B14F-4D97-AF65-F5344CB8AC3E}">
        <p14:creationId xmlns:p14="http://schemas.microsoft.com/office/powerpoint/2010/main" val="73168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https://shuimugan.com/bug/view?bug_no=83050</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11</a:t>
            </a:fld>
            <a:endParaRPr lang="zh-CN" altLang="en-US"/>
          </a:p>
        </p:txBody>
      </p:sp>
    </p:spTree>
    <p:extLst>
      <p:ext uri="{BB962C8B-B14F-4D97-AF65-F5344CB8AC3E}">
        <p14:creationId xmlns:p14="http://schemas.microsoft.com/office/powerpoint/2010/main" val="404295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https://www.secpulse.com/archives/29586.html</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12</a:t>
            </a:fld>
            <a:endParaRPr lang="zh-CN" altLang="en-US"/>
          </a:p>
        </p:txBody>
      </p:sp>
    </p:spTree>
    <p:extLst>
      <p:ext uri="{BB962C8B-B14F-4D97-AF65-F5344CB8AC3E}">
        <p14:creationId xmlns:p14="http://schemas.microsoft.com/office/powerpoint/2010/main" val="22864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2</a:t>
            </a:fld>
            <a:endParaRPr lang="zh-CN" altLang="en-US"/>
          </a:p>
        </p:txBody>
      </p:sp>
    </p:spTree>
    <p:extLst>
      <p:ext uri="{BB962C8B-B14F-4D97-AF65-F5344CB8AC3E}">
        <p14:creationId xmlns:p14="http://schemas.microsoft.com/office/powerpoint/2010/main" val="154791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验证码的起源来自于</a:t>
            </a:r>
            <a:r>
              <a:rPr lang="en-US" altLang="zh-CN" dirty="0"/>
              <a:t>Yahoo </a:t>
            </a:r>
            <a:r>
              <a:rPr lang="zh-CN" altLang="en-US" dirty="0"/>
              <a:t>公司的邮件问题， 一方面， </a:t>
            </a:r>
            <a:r>
              <a:rPr lang="en-US" altLang="zh-CN" dirty="0"/>
              <a:t>Yahoo </a:t>
            </a:r>
            <a:r>
              <a:rPr lang="zh-CN" altLang="en-US" dirty="0"/>
              <a:t>提供了免费的邮件服务器</a:t>
            </a:r>
            <a:r>
              <a:rPr lang="en-US" altLang="zh-CN" dirty="0"/>
              <a:t>; </a:t>
            </a:r>
            <a:r>
              <a:rPr lang="zh-CN" altLang="en-US" dirty="0"/>
              <a:t>另一方面，用户每天遭遇的成百上千的垃圾邮件轰炸。</a:t>
            </a:r>
          </a:p>
        </p:txBody>
      </p:sp>
      <p:sp>
        <p:nvSpPr>
          <p:cNvPr id="4" name="灯片编号占位符 3"/>
          <p:cNvSpPr>
            <a:spLocks noGrp="1"/>
          </p:cNvSpPr>
          <p:nvPr>
            <p:ph type="sldNum" sz="quarter" idx="5"/>
          </p:nvPr>
        </p:nvSpPr>
        <p:spPr/>
        <p:txBody>
          <a:bodyPr/>
          <a:lstStyle/>
          <a:p>
            <a:fld id="{858E46D1-FAEA-44CA-BAD9-8D8FD613D279}" type="slidenum">
              <a:rPr lang="zh-CN" altLang="en-US" smtClean="0"/>
              <a:t>3</a:t>
            </a:fld>
            <a:endParaRPr lang="zh-CN" altLang="en-US"/>
          </a:p>
        </p:txBody>
      </p:sp>
    </p:spTree>
    <p:extLst>
      <p:ext uri="{BB962C8B-B14F-4D97-AF65-F5344CB8AC3E}">
        <p14:creationId xmlns:p14="http://schemas.microsoft.com/office/powerpoint/2010/main" val="182003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4</a:t>
            </a:fld>
            <a:endParaRPr lang="zh-CN" altLang="en-US"/>
          </a:p>
        </p:txBody>
      </p:sp>
    </p:spTree>
    <p:extLst>
      <p:ext uri="{BB962C8B-B14F-4D97-AF65-F5344CB8AC3E}">
        <p14:creationId xmlns:p14="http://schemas.microsoft.com/office/powerpoint/2010/main" val="419934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a:solidFill>
                  <a:schemeClr val="tx1"/>
                </a:solidFill>
                <a:effectLst/>
                <a:latin typeface="+mn-lt"/>
                <a:ea typeface="+mn-ea"/>
                <a:cs typeface="+mn-cs"/>
              </a:rPr>
              <a:t>对用户方来说，用户访问起始页面，识别返回页面中的验证码，在输入验证码和其他信息后提交表单，在服务器处理后可查看到当前操作是否成功。</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58E46D1-FAEA-44CA-BAD9-8D8FD613D279}" type="slidenum">
              <a:rPr lang="zh-CN" altLang="en-US" smtClean="0"/>
              <a:t>5</a:t>
            </a:fld>
            <a:endParaRPr lang="zh-CN" altLang="en-US"/>
          </a:p>
        </p:txBody>
      </p:sp>
    </p:spTree>
    <p:extLst>
      <p:ext uri="{BB962C8B-B14F-4D97-AF65-F5344CB8AC3E}">
        <p14:creationId xmlns:p14="http://schemas.microsoft.com/office/powerpoint/2010/main" val="40817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a:solidFill>
                  <a:schemeClr val="tx1"/>
                </a:solidFill>
                <a:effectLst/>
                <a:latin typeface="+mn-lt"/>
                <a:ea typeface="+mn-ea"/>
                <a:cs typeface="+mn-cs"/>
              </a:rPr>
              <a:t>服务器在接收到用户对初始页面的请求后，会自动创建一个新的会话，同时生成验证码来关联这个会话，并且生成用户可见到的验证码图片，最后这些页面返回到用户的浏览器上，用户此时可看到完整的页面；</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在接到用户提交的表单请求时，服务器会比较用户提交的验证码值并与之前存储在此会话下的验证码值做比较，如果一致判断验证码是正确，否则认为提交的验证码是错误的，可能是客户端是计算机或者用户识别错误。</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服务器端进行这些处理后将处理结果反馈给用户。如果提交的验证码是正确的，则按照预定流程进行下一步骤，否则回到需要用户输入的那个界面上。</a:t>
            </a:r>
          </a:p>
        </p:txBody>
      </p:sp>
      <p:sp>
        <p:nvSpPr>
          <p:cNvPr id="4" name="灯片编号占位符 3"/>
          <p:cNvSpPr>
            <a:spLocks noGrp="1"/>
          </p:cNvSpPr>
          <p:nvPr>
            <p:ph type="sldNum" sz="quarter" idx="5"/>
          </p:nvPr>
        </p:nvSpPr>
        <p:spPr/>
        <p:txBody>
          <a:bodyPr/>
          <a:lstStyle/>
          <a:p>
            <a:fld id="{858E46D1-FAEA-44CA-BAD9-8D8FD613D279}" type="slidenum">
              <a:rPr lang="zh-CN" altLang="en-US" smtClean="0"/>
              <a:t>6</a:t>
            </a:fld>
            <a:endParaRPr lang="zh-CN" altLang="en-US"/>
          </a:p>
        </p:txBody>
      </p:sp>
    </p:spTree>
    <p:extLst>
      <p:ext uri="{BB962C8B-B14F-4D97-AF65-F5344CB8AC3E}">
        <p14:creationId xmlns:p14="http://schemas.microsoft.com/office/powerpoint/2010/main" val="42174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58E46D1-FAEA-44CA-BAD9-8D8FD613D279}" type="slidenum">
              <a:rPr lang="zh-CN" altLang="en-US" smtClean="0"/>
              <a:t>7</a:t>
            </a:fld>
            <a:endParaRPr lang="zh-CN" altLang="en-US"/>
          </a:p>
        </p:txBody>
      </p:sp>
    </p:spTree>
    <p:extLst>
      <p:ext uri="{BB962C8B-B14F-4D97-AF65-F5344CB8AC3E}">
        <p14:creationId xmlns:p14="http://schemas.microsoft.com/office/powerpoint/2010/main" val="288063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https://www.secpulse.com/archives/29693.html</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9</a:t>
            </a:fld>
            <a:endParaRPr lang="zh-CN" altLang="en-US"/>
          </a:p>
        </p:txBody>
      </p:sp>
    </p:spTree>
    <p:extLst>
      <p:ext uri="{BB962C8B-B14F-4D97-AF65-F5344CB8AC3E}">
        <p14:creationId xmlns:p14="http://schemas.microsoft.com/office/powerpoint/2010/main" val="145903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https://shuimugan.com/bug/view?bug_no=86797</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10</a:t>
            </a:fld>
            <a:endParaRPr lang="zh-CN" altLang="en-US"/>
          </a:p>
        </p:txBody>
      </p:sp>
    </p:spTree>
    <p:extLst>
      <p:ext uri="{BB962C8B-B14F-4D97-AF65-F5344CB8AC3E}">
        <p14:creationId xmlns:p14="http://schemas.microsoft.com/office/powerpoint/2010/main" val="102227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29C121-DDD2-41E0-A658-E51838521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E6CABAD-E635-416A-A11E-005D6EDD6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A18643A-303E-4ADE-8E29-03A6C5012B43}"/>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xmlns="" id="{6C11BE47-5B78-40FB-A04D-E0C61FEB47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A09679A-AF90-41BD-ABE6-8FE9B1848556}"/>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283484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6E4BE9-B63B-43EA-B26A-B9303204B4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97D0AF3-6ED9-4210-9538-F0A36B8BA1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2F63FD3-11D7-4F1D-898A-502FD6FDA8B9}"/>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xmlns="" id="{7FFD53D0-9E35-4B71-8DE1-6AD83164D4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DD01860-908D-480D-9E16-57CB5D81E724}"/>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265226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6AB9942-BC0B-49FC-BF8D-F31E531763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2D2DD732-DB05-4CF9-A114-44C90DC7C4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BEBAECB-1488-4432-9C49-431E403B84CB}"/>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xmlns="" id="{0FED2E04-A6D5-49DF-B4B8-42BE894688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966340F-B878-40E4-BF96-94C5D2513CE7}"/>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71970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8690B5-8955-4061-B43D-70E78EDCCE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380387-33AC-42A0-A9E5-C9C65448710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6C8054B-0A76-46E4-A521-B93238608BBD}"/>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xmlns="" id="{DD5C01B0-1F8E-496E-80DD-689C17178D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5AA0149-BD98-45B2-8903-1357A02A8CDA}"/>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177850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4CDDB9-1C40-4267-9B7E-8761058BDC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F2FBBA4-4FD3-4F40-8F2C-D5717614A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D17DDD06-518C-4684-BE4B-1546B28FB2C8}"/>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xmlns="" id="{1FB6678E-895C-4079-B26A-7BDEB4CEC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179A80E-5D58-4A50-9938-C5003F738B24}"/>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289003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D9A3D2-DE0A-49B9-A4C1-59AB124B29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505AC3E-BDA6-4E3E-B943-D3C9207A508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5ECF529-AFAE-47AD-9C3F-EB80A86008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86BCBFA6-B0EB-432D-805E-CA6D60DCF46E}"/>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6" name="页脚占位符 5">
            <a:extLst>
              <a:ext uri="{FF2B5EF4-FFF2-40B4-BE49-F238E27FC236}">
                <a16:creationId xmlns:a16="http://schemas.microsoft.com/office/drawing/2014/main" xmlns="" id="{7343755D-86D8-480B-BFAC-635C875C03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C376EBC-A406-48F6-A4EB-C58FFF35E27A}"/>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196005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B6D22A-245E-4D93-AC13-198080B4F2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8B4409B-A106-4F94-BB72-31D3FBF68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E24852AB-8694-459E-971E-AEE991618A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EE2692A3-DA1A-45ED-A55D-63F0F0583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B2F581BB-C505-4808-A75F-B3095B8AE9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C1F105F1-B05B-4C7E-902F-899454D532BC}"/>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8" name="页脚占位符 7">
            <a:extLst>
              <a:ext uri="{FF2B5EF4-FFF2-40B4-BE49-F238E27FC236}">
                <a16:creationId xmlns:a16="http://schemas.microsoft.com/office/drawing/2014/main" xmlns="" id="{7243FD2E-8785-4304-9E62-B925FF6463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9D208CEF-E800-42B4-BFE0-56C503E2BF05}"/>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80253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EC76D2-EB93-4567-B447-808CAD3DB7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77D1238F-BD38-4187-B375-38714630C90B}"/>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4" name="页脚占位符 3">
            <a:extLst>
              <a:ext uri="{FF2B5EF4-FFF2-40B4-BE49-F238E27FC236}">
                <a16:creationId xmlns:a16="http://schemas.microsoft.com/office/drawing/2014/main" xmlns="" id="{00E9A245-DD63-44D7-93DA-AB7A8F8721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566FBD5-59BD-4303-B634-D6ABD4450DC9}"/>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78597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A1FCF9D-156B-4A6E-A648-4391614E108F}"/>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3" name="页脚占位符 2">
            <a:extLst>
              <a:ext uri="{FF2B5EF4-FFF2-40B4-BE49-F238E27FC236}">
                <a16:creationId xmlns:a16="http://schemas.microsoft.com/office/drawing/2014/main" xmlns="" id="{0D5F5748-F9E6-476B-BC6A-B43114D732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9F04614D-F46E-46AC-B56A-E45F29B73404}"/>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73775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BE3CAC-FBE4-4EF3-8412-6E63BEB92B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9A1068C-1C90-4063-9C2C-DC6CBAB9E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23D2293C-597F-427B-86D2-19B2A6296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5CCACAF-D8B3-4E73-A976-AF77624F016E}"/>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6" name="页脚占位符 5">
            <a:extLst>
              <a:ext uri="{FF2B5EF4-FFF2-40B4-BE49-F238E27FC236}">
                <a16:creationId xmlns:a16="http://schemas.microsoft.com/office/drawing/2014/main" xmlns="" id="{06BC77CC-B655-4F42-A5E0-550B6EB480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729CF2D-810E-4B8F-BA9A-355EBDA591BE}"/>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4039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50F685-FBA7-439B-A9AC-45D9B840CD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74468BF-394F-4B50-8CB2-CFF33FF51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9AE15C1-1210-4CB2-B05E-143B67F2B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061075D-3EDC-489E-BE58-040CF5358FC7}"/>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6" name="页脚占位符 5">
            <a:extLst>
              <a:ext uri="{FF2B5EF4-FFF2-40B4-BE49-F238E27FC236}">
                <a16:creationId xmlns:a16="http://schemas.microsoft.com/office/drawing/2014/main" xmlns="" id="{D1726C38-D6F2-4742-BCD5-7AA0328D00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6FC0151-7C76-4F26-ADE2-8BB2A5CEC5CA}"/>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6114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B966A6F-2E08-4EBC-93F9-F91BCD163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6D1DB00-274F-4910-8812-39D8C8E89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D3A351B-4179-42BC-BD46-227F6A39E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a16="http://schemas.microsoft.com/office/drawing/2014/main" xmlns="" id="{E09376B8-C9A3-4AA9-85AF-E8E888900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C38AB925-E5A7-468B-B412-FE65C67AE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89673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8CBF35-33D6-476E-BD06-FC055E3E727F}"/>
              </a:ext>
            </a:extLst>
          </p:cNvPr>
          <p:cNvSpPr>
            <a:spLocks noGrp="1"/>
          </p:cNvSpPr>
          <p:nvPr>
            <p:ph type="ctrTitle"/>
          </p:nvPr>
        </p:nvSpPr>
        <p:spPr/>
        <p:txBody>
          <a:bodyPr/>
          <a:lstStyle/>
          <a:p>
            <a:r>
              <a:rPr lang="zh-CN" altLang="en-US" dirty="0"/>
              <a:t>验证码绕过技术原理</a:t>
            </a:r>
          </a:p>
        </p:txBody>
      </p:sp>
      <p:sp>
        <p:nvSpPr>
          <p:cNvPr id="3" name="副标题 2">
            <a:extLst>
              <a:ext uri="{FF2B5EF4-FFF2-40B4-BE49-F238E27FC236}">
                <a16:creationId xmlns:a16="http://schemas.microsoft.com/office/drawing/2014/main" xmlns="" id="{918EFB2C-CCE9-4D21-A6AE-5936BD7BEED1}"/>
              </a:ext>
            </a:extLst>
          </p:cNvPr>
          <p:cNvSpPr>
            <a:spLocks noGrp="1"/>
          </p:cNvSpPr>
          <p:nvPr>
            <p:ph type="subTitle" idx="1"/>
          </p:nvPr>
        </p:nvSpPr>
        <p:spPr/>
        <p:txBody>
          <a:bodyPr/>
          <a:lstStyle/>
          <a:p>
            <a:r>
              <a:rPr lang="zh-CN" altLang="en-US" dirty="0" smtClean="0"/>
              <a:t>朕为你打下江山 组</a:t>
            </a:r>
            <a:endParaRPr lang="zh-CN" altLang="en-US" dirty="0"/>
          </a:p>
        </p:txBody>
      </p:sp>
    </p:spTree>
    <p:extLst>
      <p:ext uri="{BB962C8B-B14F-4D97-AF65-F5344CB8AC3E}">
        <p14:creationId xmlns:p14="http://schemas.microsoft.com/office/powerpoint/2010/main" val="50459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验证码前端可获取</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10515600" cy="4351338"/>
          </a:xfrm>
        </p:spPr>
        <p:txBody>
          <a:bodyPr>
            <a:normAutofit/>
          </a:bodyPr>
          <a:lstStyle/>
          <a:p>
            <a:r>
              <a:rPr lang="zh-CN" altLang="en-US" dirty="0"/>
              <a:t>在早期的网站中较常见，验证码通常会被他们隐藏在网站的源码中或者高级一点的隐藏在请求的</a:t>
            </a:r>
            <a:r>
              <a:rPr lang="en-US" altLang="zh-CN" dirty="0"/>
              <a:t>Cookie</a:t>
            </a:r>
            <a:r>
              <a:rPr lang="zh-CN" altLang="en-US" dirty="0"/>
              <a:t>中</a:t>
            </a:r>
            <a:endParaRPr lang="en-US" altLang="zh-CN" dirty="0"/>
          </a:p>
          <a:p>
            <a:pPr lvl="1"/>
            <a:r>
              <a:rPr lang="zh-CN" altLang="en-US" b="1" dirty="0"/>
              <a:t>验证码隐藏在源码中</a:t>
            </a:r>
            <a:r>
              <a:rPr lang="zh-CN" altLang="en-US" dirty="0"/>
              <a:t>：验证这种情况很简单，我们只需要记住验证码，然后右键打开网站源代码，</a:t>
            </a:r>
            <a:r>
              <a:rPr lang="en-US" altLang="zh-CN" dirty="0" err="1"/>
              <a:t>Ctrl+F</a:t>
            </a:r>
            <a:r>
              <a:rPr lang="zh-CN" altLang="en-US" dirty="0"/>
              <a:t>搜索，输入刚才的验证码，如果可以成功匹配到，接下来就可以写工具，提取源码中的验证码并将其放入每次请求的报文中，来进行帐号破解</a:t>
            </a:r>
            <a:endParaRPr lang="en-US" altLang="zh-CN" dirty="0"/>
          </a:p>
          <a:p>
            <a:pPr lvl="1"/>
            <a:r>
              <a:rPr lang="zh-CN" altLang="en-US" b="1" dirty="0"/>
              <a:t>验证码隐藏在</a:t>
            </a:r>
            <a:r>
              <a:rPr lang="en-US" altLang="zh-CN" b="1" dirty="0"/>
              <a:t>Cookie</a:t>
            </a:r>
            <a:r>
              <a:rPr lang="zh-CN" altLang="en-US" b="1" dirty="0"/>
              <a:t>中</a:t>
            </a:r>
            <a:r>
              <a:rPr lang="zh-CN" altLang="en-US" dirty="0"/>
              <a:t>：这种情况，我们可以在提交登录的时候抓包，然后分析一下包中的</a:t>
            </a:r>
            <a:r>
              <a:rPr lang="en-US" altLang="zh-CN" dirty="0"/>
              <a:t>Cookie</a:t>
            </a:r>
            <a:r>
              <a:rPr lang="zh-CN" altLang="en-US" dirty="0"/>
              <a:t>字段，看看其中有没有相匹配的验证码，或者是经过了一些简单加密后的验证码</a:t>
            </a:r>
            <a:endParaRPr lang="zh-CN" altLang="en-US" dirty="0">
              <a:solidFill>
                <a:srgbClr val="FF0000"/>
              </a:solidFill>
            </a:endParaRPr>
          </a:p>
        </p:txBody>
      </p:sp>
      <p:pic>
        <p:nvPicPr>
          <p:cNvPr id="5" name="图片 4">
            <a:extLst>
              <a:ext uri="{FF2B5EF4-FFF2-40B4-BE49-F238E27FC236}">
                <a16:creationId xmlns:a16="http://schemas.microsoft.com/office/drawing/2014/main" xmlns="" id="{2CD3C43C-E248-4300-AAD4-1AB319859159}"/>
              </a:ext>
            </a:extLst>
          </p:cNvPr>
          <p:cNvPicPr>
            <a:picLocks noChangeAspect="1"/>
          </p:cNvPicPr>
          <p:nvPr/>
        </p:nvPicPr>
        <p:blipFill>
          <a:blip r:embed="rId3"/>
          <a:stretch>
            <a:fillRect/>
          </a:stretch>
        </p:blipFill>
        <p:spPr>
          <a:xfrm>
            <a:off x="1413163" y="5227385"/>
            <a:ext cx="6456650" cy="1630615"/>
          </a:xfrm>
          <a:prstGeom prst="rect">
            <a:avLst/>
          </a:prstGeom>
        </p:spPr>
      </p:pic>
      <p:sp>
        <p:nvSpPr>
          <p:cNvPr id="7" name="矩形 6">
            <a:extLst>
              <a:ext uri="{FF2B5EF4-FFF2-40B4-BE49-F238E27FC236}">
                <a16:creationId xmlns:a16="http://schemas.microsoft.com/office/drawing/2014/main" xmlns="" id="{72838BD5-248D-43C4-B633-8A424805D4B0}"/>
              </a:ext>
            </a:extLst>
          </p:cNvPr>
          <p:cNvSpPr/>
          <p:nvPr/>
        </p:nvSpPr>
        <p:spPr>
          <a:xfrm>
            <a:off x="7971991" y="6176963"/>
            <a:ext cx="3279631" cy="400110"/>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吉祥航空任意客票遍历</a:t>
            </a:r>
            <a:endParaRPr lang="zh-CN" altLang="en-US" sz="2000"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609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验证码空值绕过</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10515600" cy="4351338"/>
          </a:xfrm>
        </p:spPr>
        <p:txBody>
          <a:bodyPr>
            <a:normAutofit/>
          </a:bodyPr>
          <a:lstStyle/>
          <a:p>
            <a:r>
              <a:rPr lang="zh-CN" altLang="en-US" dirty="0"/>
              <a:t>验证码空值绕过，是在日常的渗透测试中很容易被我们忽略的一点，实际应用中我们可以通过直接删除验证码参数或者</a:t>
            </a:r>
            <a:r>
              <a:rPr lang="en-US" altLang="zh-CN" dirty="0"/>
              <a:t>Cookie</a:t>
            </a:r>
            <a:r>
              <a:rPr lang="zh-CN" altLang="en-US" dirty="0"/>
              <a:t>中的一些值来绕过判断，进行暴力破解</a:t>
            </a:r>
            <a:endParaRPr lang="zh-CN" altLang="en-US" dirty="0">
              <a:solidFill>
                <a:srgbClr val="FF0000"/>
              </a:solidFill>
            </a:endParaRPr>
          </a:p>
        </p:txBody>
      </p:sp>
      <p:pic>
        <p:nvPicPr>
          <p:cNvPr id="5" name="图片 4">
            <a:extLst>
              <a:ext uri="{FF2B5EF4-FFF2-40B4-BE49-F238E27FC236}">
                <a16:creationId xmlns:a16="http://schemas.microsoft.com/office/drawing/2014/main" xmlns="" id="{3B80DFDC-30B1-47B7-AFCE-D1BC7EEF8E93}"/>
              </a:ext>
            </a:extLst>
          </p:cNvPr>
          <p:cNvPicPr>
            <a:picLocks noChangeAspect="1"/>
          </p:cNvPicPr>
          <p:nvPr/>
        </p:nvPicPr>
        <p:blipFill>
          <a:blip r:embed="rId3"/>
          <a:stretch>
            <a:fillRect/>
          </a:stretch>
        </p:blipFill>
        <p:spPr>
          <a:xfrm>
            <a:off x="0" y="3212815"/>
            <a:ext cx="7048500" cy="3171825"/>
          </a:xfrm>
          <a:prstGeom prst="rect">
            <a:avLst/>
          </a:prstGeom>
        </p:spPr>
      </p:pic>
      <p:sp>
        <p:nvSpPr>
          <p:cNvPr id="8" name="矩形 7">
            <a:extLst>
              <a:ext uri="{FF2B5EF4-FFF2-40B4-BE49-F238E27FC236}">
                <a16:creationId xmlns:a16="http://schemas.microsoft.com/office/drawing/2014/main" xmlns="" id="{9B8C8642-2886-40E5-BE92-3D799F665CC6}"/>
              </a:ext>
            </a:extLst>
          </p:cNvPr>
          <p:cNvSpPr/>
          <p:nvPr/>
        </p:nvSpPr>
        <p:spPr>
          <a:xfrm>
            <a:off x="7325591" y="4496018"/>
            <a:ext cx="4866409" cy="1815882"/>
          </a:xfrm>
          <a:prstGeom prst="rect">
            <a:avLst/>
          </a:prstGeom>
        </p:spPr>
        <p:txBody>
          <a:bodyPr wrap="square">
            <a:spAutoFit/>
          </a:bodyPr>
          <a:lstStyle/>
          <a:p>
            <a:r>
              <a:rPr lang="zh-CN" altLang="en-US" sz="1600" dirty="0">
                <a:latin typeface="Microsoft YaHei UI" panose="020B0503020204020204" pitchFamily="34" charset="-122"/>
                <a:ea typeface="Microsoft YaHei UI" panose="020B0503020204020204" pitchFamily="34" charset="-122"/>
              </a:rPr>
              <a:t>后台登陆请求为</a:t>
            </a:r>
            <a:r>
              <a:rPr lang="en-US" altLang="zh-CN" sz="1600" dirty="0">
                <a:latin typeface="Microsoft YaHei UI" panose="020B0503020204020204" pitchFamily="34" charset="-122"/>
                <a:ea typeface="Microsoft YaHei UI" panose="020B0503020204020204" pitchFamily="34" charset="-122"/>
              </a:rPr>
              <a:t>:</a:t>
            </a:r>
          </a:p>
          <a:p>
            <a:r>
              <a:rPr lang="en-US" altLang="zh-CN" sz="1600" dirty="0">
                <a:latin typeface="Microsoft YaHei UI" panose="020B0503020204020204" pitchFamily="34" charset="-122"/>
                <a:ea typeface="Microsoft YaHei UI" panose="020B0503020204020204" pitchFamily="34" charset="-122"/>
              </a:rPr>
              <a:t>submit=%E6%8F%90%E4%BA%A4&amp;username=</a:t>
            </a:r>
            <a:r>
              <a:rPr lang="en-US" altLang="zh-CN" sz="1600" dirty="0" err="1">
                <a:latin typeface="Microsoft YaHei UI" panose="020B0503020204020204" pitchFamily="34" charset="-122"/>
                <a:ea typeface="Microsoft YaHei UI" panose="020B0503020204020204" pitchFamily="34" charset="-122"/>
              </a:rPr>
              <a:t>admin&amp;password</a:t>
            </a:r>
            <a:r>
              <a:rPr lang="en-US" altLang="zh-CN" sz="1600" dirty="0">
                <a:latin typeface="Microsoft YaHei UI" panose="020B0503020204020204" pitchFamily="34" charset="-122"/>
                <a:ea typeface="Microsoft YaHei UI" panose="020B0503020204020204" pitchFamily="34" charset="-122"/>
              </a:rPr>
              <a:t>=admin123§156§&amp;expire=&amp;verify=7v111e7&amp;submit=+%E7%99%BB+%E9%99%86+</a:t>
            </a:r>
          </a:p>
          <a:p>
            <a:r>
              <a:rPr lang="zh-CN" altLang="en-US" sz="1600" dirty="0">
                <a:latin typeface="Microsoft YaHei UI" panose="020B0503020204020204" pitchFamily="34" charset="-122"/>
                <a:ea typeface="Microsoft YaHei UI" panose="020B0503020204020204" pitchFamily="34" charset="-122"/>
              </a:rPr>
              <a:t>清空</a:t>
            </a:r>
            <a:r>
              <a:rPr lang="en-US" altLang="zh-CN" sz="1600" dirty="0">
                <a:latin typeface="Microsoft YaHei UI" panose="020B0503020204020204" pitchFamily="34" charset="-122"/>
                <a:ea typeface="Microsoft YaHei UI" panose="020B0503020204020204" pitchFamily="34" charset="-122"/>
              </a:rPr>
              <a:t>cookie</a:t>
            </a:r>
            <a:r>
              <a:rPr lang="zh-CN" altLang="en-US" sz="1600" dirty="0">
                <a:latin typeface="Microsoft YaHei UI" panose="020B0503020204020204" pitchFamily="34" charset="-122"/>
                <a:ea typeface="Microsoft YaHei UI" panose="020B0503020204020204" pitchFamily="34" charset="-122"/>
              </a:rPr>
              <a:t>，服务端就不会验证验证码了。导致暴力破解后台。</a:t>
            </a:r>
          </a:p>
        </p:txBody>
      </p:sp>
      <p:sp>
        <p:nvSpPr>
          <p:cNvPr id="11" name="矩形 10">
            <a:extLst>
              <a:ext uri="{FF2B5EF4-FFF2-40B4-BE49-F238E27FC236}">
                <a16:creationId xmlns:a16="http://schemas.microsoft.com/office/drawing/2014/main" xmlns="" id="{5E3867D8-1019-4257-B11E-4C1E31EA7D40}"/>
              </a:ext>
            </a:extLst>
          </p:cNvPr>
          <p:cNvSpPr/>
          <p:nvPr/>
        </p:nvSpPr>
        <p:spPr>
          <a:xfrm>
            <a:off x="7048500" y="3983983"/>
            <a:ext cx="5025736" cy="400110"/>
          </a:xfrm>
          <a:prstGeom prst="rect">
            <a:avLst/>
          </a:prstGeom>
        </p:spPr>
        <p:txBody>
          <a:bodyPr wrap="square">
            <a:spAutoFit/>
          </a:bodyPr>
          <a:lstStyle/>
          <a:p>
            <a:pPr marL="285750" indent="-285750">
              <a:buFont typeface="Wingdings" panose="05000000000000000000" pitchFamily="2" charset="2"/>
              <a:buChar char="ü"/>
            </a:pPr>
            <a:r>
              <a:rPr lang="en-US" altLang="zh-CN" sz="2000" dirty="0" err="1">
                <a:latin typeface="Microsoft YaHei UI" panose="020B0503020204020204" pitchFamily="34" charset="-122"/>
                <a:ea typeface="Microsoft YaHei UI" panose="020B0503020204020204" pitchFamily="34" charset="-122"/>
              </a:rPr>
              <a:t>cmseasy</a:t>
            </a:r>
            <a:r>
              <a:rPr lang="zh-CN" altLang="en-US" sz="2000" dirty="0">
                <a:latin typeface="Microsoft YaHei UI" panose="020B0503020204020204" pitchFamily="34" charset="-122"/>
                <a:ea typeface="Microsoft YaHei UI" panose="020B0503020204020204" pitchFamily="34" charset="-122"/>
              </a:rPr>
              <a:t>后台暴力破解验证码绕过</a:t>
            </a:r>
          </a:p>
        </p:txBody>
      </p:sp>
    </p:spTree>
    <p:extLst>
      <p:ext uri="{BB962C8B-B14F-4D97-AF65-F5344CB8AC3E}">
        <p14:creationId xmlns:p14="http://schemas.microsoft.com/office/powerpoint/2010/main" val="161507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验证码易识别</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10515600" cy="4351338"/>
          </a:xfrm>
        </p:spPr>
        <p:txBody>
          <a:bodyPr>
            <a:normAutofit/>
          </a:bodyPr>
          <a:lstStyle/>
          <a:p>
            <a:r>
              <a:rPr lang="zh-CN" altLang="en-US" dirty="0"/>
              <a:t>在平常的漏洞挖掘过程中，如果我们发现登录的验证码</a:t>
            </a:r>
            <a:r>
              <a:rPr lang="zh-CN" altLang="en-US" dirty="0">
                <a:solidFill>
                  <a:srgbClr val="FF0000"/>
                </a:solidFill>
              </a:rPr>
              <a:t>非常简单且易于识别</a:t>
            </a:r>
            <a:r>
              <a:rPr lang="zh-CN" altLang="en-US" dirty="0"/>
              <a:t>，那我们就可以尝试使用</a:t>
            </a:r>
            <a:r>
              <a:rPr lang="zh-CN" altLang="en-US" dirty="0">
                <a:solidFill>
                  <a:srgbClr val="FF0000"/>
                </a:solidFill>
              </a:rPr>
              <a:t>自动化工具</a:t>
            </a:r>
            <a:r>
              <a:rPr lang="zh-CN" altLang="en-US" dirty="0"/>
              <a:t>来进行登录破解了，如</a:t>
            </a:r>
            <a:r>
              <a:rPr lang="en-US" altLang="zh-CN" dirty="0"/>
              <a:t>PKAV</a:t>
            </a:r>
            <a:r>
              <a:rPr lang="zh-CN" altLang="en-US" dirty="0"/>
              <a:t>的</a:t>
            </a:r>
            <a:r>
              <a:rPr lang="en-US" altLang="zh-CN" dirty="0"/>
              <a:t>HTTP </a:t>
            </a:r>
            <a:r>
              <a:rPr lang="en-US" altLang="zh-CN" dirty="0" err="1"/>
              <a:t>Fuzzer</a:t>
            </a:r>
            <a:endParaRPr lang="zh-CN" altLang="en-US" dirty="0">
              <a:solidFill>
                <a:srgbClr val="FF0000"/>
              </a:solidFill>
            </a:endParaRPr>
          </a:p>
        </p:txBody>
      </p:sp>
      <p:pic>
        <p:nvPicPr>
          <p:cNvPr id="4" name="图片 3">
            <a:extLst>
              <a:ext uri="{FF2B5EF4-FFF2-40B4-BE49-F238E27FC236}">
                <a16:creationId xmlns:a16="http://schemas.microsoft.com/office/drawing/2014/main" xmlns="" id="{01338AFF-1444-4FE3-B030-FF4112FF4AB5}"/>
              </a:ext>
            </a:extLst>
          </p:cNvPr>
          <p:cNvPicPr>
            <a:picLocks noChangeAspect="1"/>
          </p:cNvPicPr>
          <p:nvPr/>
        </p:nvPicPr>
        <p:blipFill>
          <a:blip r:embed="rId3"/>
          <a:stretch>
            <a:fillRect/>
          </a:stretch>
        </p:blipFill>
        <p:spPr>
          <a:xfrm>
            <a:off x="0" y="3240762"/>
            <a:ext cx="4700154" cy="2956347"/>
          </a:xfrm>
          <a:prstGeom prst="rect">
            <a:avLst/>
          </a:prstGeom>
        </p:spPr>
      </p:pic>
      <p:pic>
        <p:nvPicPr>
          <p:cNvPr id="5" name="图片 4">
            <a:extLst>
              <a:ext uri="{FF2B5EF4-FFF2-40B4-BE49-F238E27FC236}">
                <a16:creationId xmlns:a16="http://schemas.microsoft.com/office/drawing/2014/main" xmlns="" id="{C011027A-6376-4B69-8E33-56B184E0AF27}"/>
              </a:ext>
            </a:extLst>
          </p:cNvPr>
          <p:cNvPicPr>
            <a:picLocks noChangeAspect="1"/>
          </p:cNvPicPr>
          <p:nvPr/>
        </p:nvPicPr>
        <p:blipFill>
          <a:blip r:embed="rId4"/>
          <a:stretch>
            <a:fillRect/>
          </a:stretch>
        </p:blipFill>
        <p:spPr>
          <a:xfrm>
            <a:off x="4894118" y="3240762"/>
            <a:ext cx="4122311" cy="2936201"/>
          </a:xfrm>
          <a:prstGeom prst="rect">
            <a:avLst/>
          </a:prstGeom>
        </p:spPr>
      </p:pic>
      <p:sp>
        <p:nvSpPr>
          <p:cNvPr id="6" name="矩形 5">
            <a:extLst>
              <a:ext uri="{FF2B5EF4-FFF2-40B4-BE49-F238E27FC236}">
                <a16:creationId xmlns:a16="http://schemas.microsoft.com/office/drawing/2014/main" xmlns="" id="{C6B58138-8841-4DA1-A9A8-7DF0E0883B80}"/>
              </a:ext>
            </a:extLst>
          </p:cNvPr>
          <p:cNvSpPr/>
          <p:nvPr/>
        </p:nvSpPr>
        <p:spPr>
          <a:xfrm>
            <a:off x="9210393" y="5447504"/>
            <a:ext cx="2458598" cy="707886"/>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银行业</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招商银行</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验证码设计缺陷</a:t>
            </a:r>
          </a:p>
        </p:txBody>
      </p:sp>
    </p:spTree>
    <p:extLst>
      <p:ext uri="{BB962C8B-B14F-4D97-AF65-F5344CB8AC3E}">
        <p14:creationId xmlns:p14="http://schemas.microsoft.com/office/powerpoint/2010/main" val="88107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存在无验证码页面</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10515600" cy="4351338"/>
          </a:xfrm>
        </p:spPr>
        <p:txBody>
          <a:bodyPr>
            <a:normAutofit/>
          </a:bodyPr>
          <a:lstStyle/>
          <a:p>
            <a:r>
              <a:rPr lang="zh-CN" altLang="en-US" dirty="0"/>
              <a:t>经过测试，如果我们发现网站验证码自身并不存在缺陷，那我们接下来就可以尝试寻找一些其他的登录页面或接口来尝试暴力破解</a:t>
            </a:r>
          </a:p>
          <a:p>
            <a:pPr lvl="1"/>
            <a:r>
              <a:rPr lang="zh-CN" altLang="en-US" b="1" dirty="0"/>
              <a:t>隐藏的页面</a:t>
            </a:r>
            <a:r>
              <a:rPr lang="zh-CN" altLang="en-US" dirty="0"/>
              <a:t>：这种页面</a:t>
            </a:r>
            <a:r>
              <a:rPr lang="zh-CN" altLang="en-US" dirty="0">
                <a:solidFill>
                  <a:srgbClr val="FF0000"/>
                </a:solidFill>
              </a:rPr>
              <a:t>通常是留给测试人员</a:t>
            </a:r>
            <a:r>
              <a:rPr lang="zh-CN" altLang="en-US" dirty="0"/>
              <a:t>使用的，或者是一些忘记删除的老界面，利用的前提是该界面依旧可用，一般情况下，我们可以通过扫描器来发现这种页面</a:t>
            </a:r>
          </a:p>
          <a:p>
            <a:pPr lvl="1"/>
            <a:r>
              <a:rPr lang="zh-CN" altLang="en-US" b="1" dirty="0"/>
              <a:t>微信公众号、</a:t>
            </a:r>
            <a:r>
              <a:rPr lang="en-US" altLang="zh-CN" b="1" dirty="0"/>
              <a:t>APP</a:t>
            </a:r>
            <a:r>
              <a:rPr lang="zh-CN" altLang="en-US" b="1" dirty="0"/>
              <a:t>登录页面</a:t>
            </a:r>
            <a:r>
              <a:rPr lang="zh-CN" altLang="en-US" dirty="0"/>
              <a:t>：很多网站的</a:t>
            </a:r>
            <a:r>
              <a:rPr lang="en-US" altLang="zh-CN" dirty="0"/>
              <a:t>web</a:t>
            </a:r>
            <a:r>
              <a:rPr lang="zh-CN" altLang="en-US" dirty="0"/>
              <a:t>登录页面已经做的相当完善了，但是却在</a:t>
            </a:r>
            <a:r>
              <a:rPr lang="zh-CN" altLang="en-US" dirty="0">
                <a:solidFill>
                  <a:srgbClr val="FF0000"/>
                </a:solidFill>
              </a:rPr>
              <a:t>微信公众后的绑定接口</a:t>
            </a:r>
            <a:r>
              <a:rPr lang="zh-CN" altLang="en-US" dirty="0"/>
              <a:t>或者是</a:t>
            </a:r>
            <a:r>
              <a:rPr lang="en-US" altLang="zh-CN" dirty="0">
                <a:solidFill>
                  <a:srgbClr val="FF0000"/>
                </a:solidFill>
              </a:rPr>
              <a:t>APP</a:t>
            </a:r>
            <a:r>
              <a:rPr lang="zh-CN" altLang="en-US" dirty="0">
                <a:solidFill>
                  <a:srgbClr val="FF0000"/>
                </a:solidFill>
              </a:rPr>
              <a:t>的登录界面</a:t>
            </a:r>
            <a:r>
              <a:rPr lang="zh-CN" altLang="en-US" dirty="0"/>
              <a:t>上面栽了跟头，在渗透测试的过程中，一定不要忘了对公众号和</a:t>
            </a:r>
            <a:r>
              <a:rPr lang="en-US" altLang="zh-CN" dirty="0"/>
              <a:t>APP</a:t>
            </a:r>
            <a:r>
              <a:rPr lang="zh-CN" altLang="en-US" dirty="0"/>
              <a:t>的测试</a:t>
            </a:r>
            <a:endParaRPr lang="zh-CN" altLang="en-US" dirty="0">
              <a:solidFill>
                <a:srgbClr val="FF0000"/>
              </a:solidFill>
            </a:endParaRPr>
          </a:p>
        </p:txBody>
      </p:sp>
    </p:spTree>
    <p:extLst>
      <p:ext uri="{BB962C8B-B14F-4D97-AF65-F5344CB8AC3E}">
        <p14:creationId xmlns:p14="http://schemas.microsoft.com/office/powerpoint/2010/main" val="312561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其他绕过方法</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10515600" cy="4351338"/>
          </a:xfrm>
        </p:spPr>
        <p:txBody>
          <a:bodyPr>
            <a:normAutofit/>
          </a:bodyPr>
          <a:lstStyle/>
          <a:p>
            <a:r>
              <a:rPr lang="zh-CN" altLang="en-US" b="1" dirty="0"/>
              <a:t>万能验证码</a:t>
            </a:r>
            <a:r>
              <a:rPr lang="zh-CN" altLang="en-US" dirty="0"/>
              <a:t>：渗透测试的过程中，有时候会出现这种情况，系统存在一个</a:t>
            </a:r>
            <a:r>
              <a:rPr lang="zh-CN" altLang="en-US" dirty="0">
                <a:solidFill>
                  <a:srgbClr val="FF0000"/>
                </a:solidFill>
              </a:rPr>
              <a:t>万能验证码</a:t>
            </a:r>
            <a:r>
              <a:rPr lang="zh-CN" altLang="en-US" dirty="0"/>
              <a:t>，如</a:t>
            </a:r>
            <a:r>
              <a:rPr lang="en-US" altLang="zh-CN" dirty="0"/>
              <a:t>000000</a:t>
            </a:r>
            <a:r>
              <a:rPr lang="zh-CN" altLang="en-US" dirty="0"/>
              <a:t>，只要输入万能验证码，就可以无视验证码进行暴力破解</a:t>
            </a:r>
          </a:p>
          <a:p>
            <a:r>
              <a:rPr lang="zh-CN" altLang="en-US" b="1" dirty="0"/>
              <a:t>验证码无效</a:t>
            </a:r>
            <a:r>
              <a:rPr lang="zh-CN" altLang="en-US" dirty="0"/>
              <a:t>：这种情况下，无论我们输入什么数据，验证码都会判断通过，验证码形同虚设</a:t>
            </a:r>
            <a:endParaRPr lang="en-US" altLang="zh-CN" dirty="0"/>
          </a:p>
          <a:p>
            <a:r>
              <a:rPr lang="zh-CN" altLang="en-US" b="1" dirty="0"/>
              <a:t>验证码数量有限</a:t>
            </a:r>
            <a:r>
              <a:rPr lang="zh-CN" altLang="en-US" dirty="0"/>
              <a:t>：多见于计算类型的验证码，如</a:t>
            </a:r>
            <a:r>
              <a:rPr lang="en-US" altLang="zh-CN" dirty="0"/>
              <a:t>1+8=</a:t>
            </a:r>
            <a:r>
              <a:rPr lang="zh-CN" altLang="en-US" dirty="0"/>
              <a:t>？，这种类型的验证码严格意义上来说不能叫做验证码，多刷新几次验证码，我们可能会发现系统中的算数题目只有那么几道，这种情况下只要将验证码全部下载下来，生成一个</a:t>
            </a:r>
            <a:r>
              <a:rPr lang="en-US" altLang="zh-CN" dirty="0"/>
              <a:t>md5</a:t>
            </a:r>
            <a:r>
              <a:rPr lang="zh-CN" altLang="en-US" dirty="0"/>
              <a:t>库，然后将前端生成的验证码与本地文件进行对比即可</a:t>
            </a:r>
            <a:endParaRPr lang="zh-CN" altLang="en-US" dirty="0">
              <a:solidFill>
                <a:srgbClr val="FF0000"/>
              </a:solidFill>
            </a:endParaRPr>
          </a:p>
        </p:txBody>
      </p:sp>
    </p:spTree>
    <p:extLst>
      <p:ext uri="{BB962C8B-B14F-4D97-AF65-F5344CB8AC3E}">
        <p14:creationId xmlns:p14="http://schemas.microsoft.com/office/powerpoint/2010/main" val="274342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C67D63-5CD8-483F-8FFA-F3D36AC01214}"/>
              </a:ext>
            </a:extLst>
          </p:cNvPr>
          <p:cNvSpPr>
            <a:spLocks noGrp="1"/>
          </p:cNvSpPr>
          <p:nvPr>
            <p:ph type="title"/>
          </p:nvPr>
        </p:nvSpPr>
        <p:spPr/>
        <p:txBody>
          <a:bodyPr/>
          <a:lstStyle/>
          <a:p>
            <a:r>
              <a:rPr lang="zh-CN" altLang="en-US" dirty="0"/>
              <a:t>验证码</a:t>
            </a:r>
          </a:p>
        </p:txBody>
      </p:sp>
      <p:sp>
        <p:nvSpPr>
          <p:cNvPr id="3" name="内容占位符 2">
            <a:extLst>
              <a:ext uri="{FF2B5EF4-FFF2-40B4-BE49-F238E27FC236}">
                <a16:creationId xmlns:a16="http://schemas.microsoft.com/office/drawing/2014/main" xmlns="" id="{FD70730F-314A-462B-80CF-1A51B3A12DB8}"/>
              </a:ext>
            </a:extLst>
          </p:cNvPr>
          <p:cNvSpPr>
            <a:spLocks noGrp="1"/>
          </p:cNvSpPr>
          <p:nvPr>
            <p:ph idx="1"/>
          </p:nvPr>
        </p:nvSpPr>
        <p:spPr/>
        <p:txBody>
          <a:bodyPr>
            <a:normAutofit/>
          </a:bodyPr>
          <a:lstStyle/>
          <a:p>
            <a:r>
              <a:rPr lang="zh-CN" altLang="en-US" dirty="0"/>
              <a:t>是什么？</a:t>
            </a:r>
            <a:endParaRPr lang="en-US" altLang="zh-CN" dirty="0"/>
          </a:p>
          <a:p>
            <a:pPr lvl="1"/>
            <a:r>
              <a:rPr lang="zh-CN" altLang="en-US" dirty="0"/>
              <a:t>全称是全自动区分计算机和人类的图灵测试</a:t>
            </a:r>
            <a:r>
              <a:rPr lang="en-US" altLang="zh-CN" dirty="0"/>
              <a:t>( Completely Automated Public Turing test to tell Computers and Humans Apart</a:t>
            </a:r>
            <a:r>
              <a:rPr lang="zh-CN" altLang="en-US" dirty="0"/>
              <a:t>，</a:t>
            </a:r>
            <a:r>
              <a:rPr lang="en-US" altLang="zh-CN" b="1" dirty="0"/>
              <a:t>CAPTCHA</a:t>
            </a:r>
            <a:r>
              <a:rPr lang="en-US" altLang="zh-CN" dirty="0"/>
              <a:t>)</a:t>
            </a:r>
          </a:p>
          <a:p>
            <a:pPr lvl="1"/>
            <a:r>
              <a:rPr lang="zh-CN" altLang="en-US" b="1" dirty="0">
                <a:solidFill>
                  <a:srgbClr val="FF0000"/>
                </a:solidFill>
              </a:rPr>
              <a:t>区分用户是计算机和人</a:t>
            </a:r>
            <a:r>
              <a:rPr lang="zh-CN" altLang="en-US" dirty="0"/>
              <a:t>的公共全自动程序</a:t>
            </a:r>
            <a:endParaRPr lang="en-US" altLang="zh-CN" dirty="0"/>
          </a:p>
          <a:p>
            <a:pPr lvl="2"/>
            <a:r>
              <a:rPr lang="zh-CN" altLang="en-US" dirty="0"/>
              <a:t>比如：每次访问页面时</a:t>
            </a:r>
            <a:r>
              <a:rPr lang="zh-CN" altLang="en-US" dirty="0">
                <a:solidFill>
                  <a:srgbClr val="FF0000"/>
                </a:solidFill>
              </a:rPr>
              <a:t>随机生成</a:t>
            </a:r>
            <a:r>
              <a:rPr lang="zh-CN" altLang="en-US" dirty="0"/>
              <a:t>的图片，内容一般是数字和字母</a:t>
            </a:r>
            <a:endParaRPr lang="en-US" altLang="zh-CN" dirty="0"/>
          </a:p>
          <a:p>
            <a:pPr lvl="1"/>
            <a:r>
              <a:rPr lang="zh-CN" altLang="en-US" dirty="0"/>
              <a:t>一种标准的安全机制，主要作用于防御恶意的网络机器人程序 </a:t>
            </a:r>
            <a:br>
              <a:rPr lang="zh-CN" altLang="en-US" dirty="0"/>
            </a:br>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xmlns="" id="{F35264CE-2067-4081-A2B8-33C5118F5D1E}"/>
              </a:ext>
            </a:extLst>
          </p:cNvPr>
          <p:cNvPicPr>
            <a:picLocks noChangeAspect="1"/>
          </p:cNvPicPr>
          <p:nvPr/>
        </p:nvPicPr>
        <p:blipFill>
          <a:blip r:embed="rId3"/>
          <a:stretch>
            <a:fillRect/>
          </a:stretch>
        </p:blipFill>
        <p:spPr>
          <a:xfrm>
            <a:off x="188323" y="4560289"/>
            <a:ext cx="2876550" cy="1143000"/>
          </a:xfrm>
          <a:prstGeom prst="rect">
            <a:avLst/>
          </a:prstGeom>
        </p:spPr>
      </p:pic>
      <p:sp>
        <p:nvSpPr>
          <p:cNvPr id="6" name="文本框 5">
            <a:extLst>
              <a:ext uri="{FF2B5EF4-FFF2-40B4-BE49-F238E27FC236}">
                <a16:creationId xmlns:a16="http://schemas.microsoft.com/office/drawing/2014/main" xmlns="" id="{6C464AA5-4A88-4F84-BD48-17E5A59EDB86}"/>
              </a:ext>
            </a:extLst>
          </p:cNvPr>
          <p:cNvSpPr txBox="1"/>
          <p:nvPr/>
        </p:nvSpPr>
        <p:spPr>
          <a:xfrm>
            <a:off x="768927" y="6123543"/>
            <a:ext cx="1338828" cy="369332"/>
          </a:xfrm>
          <a:prstGeom prst="rect">
            <a:avLst/>
          </a:prstGeom>
          <a:noFill/>
        </p:spPr>
        <p:txBody>
          <a:bodyPr wrap="none" rtlCol="0">
            <a:spAutoFit/>
          </a:bodyPr>
          <a:lstStyle/>
          <a:p>
            <a:r>
              <a:rPr lang="zh-CN" altLang="en-US" dirty="0"/>
              <a:t>图形验证码</a:t>
            </a:r>
          </a:p>
        </p:txBody>
      </p:sp>
      <p:pic>
        <p:nvPicPr>
          <p:cNvPr id="7" name="图片 6">
            <a:extLst>
              <a:ext uri="{FF2B5EF4-FFF2-40B4-BE49-F238E27FC236}">
                <a16:creationId xmlns:a16="http://schemas.microsoft.com/office/drawing/2014/main" xmlns="" id="{2878F6F0-9E82-42AA-A886-160478CE9B3D}"/>
              </a:ext>
            </a:extLst>
          </p:cNvPr>
          <p:cNvPicPr>
            <a:picLocks noChangeAspect="1"/>
          </p:cNvPicPr>
          <p:nvPr/>
        </p:nvPicPr>
        <p:blipFill>
          <a:blip r:embed="rId4"/>
          <a:stretch>
            <a:fillRect/>
          </a:stretch>
        </p:blipFill>
        <p:spPr>
          <a:xfrm>
            <a:off x="3530795" y="4481540"/>
            <a:ext cx="2507831" cy="1635106"/>
          </a:xfrm>
          <a:prstGeom prst="rect">
            <a:avLst/>
          </a:prstGeom>
        </p:spPr>
      </p:pic>
      <p:sp>
        <p:nvSpPr>
          <p:cNvPr id="9" name="文本框 8">
            <a:extLst>
              <a:ext uri="{FF2B5EF4-FFF2-40B4-BE49-F238E27FC236}">
                <a16:creationId xmlns:a16="http://schemas.microsoft.com/office/drawing/2014/main" xmlns="" id="{AB252312-B57C-406A-A789-B6BB078E1182}"/>
              </a:ext>
            </a:extLst>
          </p:cNvPr>
          <p:cNvSpPr txBox="1"/>
          <p:nvPr/>
        </p:nvSpPr>
        <p:spPr>
          <a:xfrm>
            <a:off x="4115296" y="6123543"/>
            <a:ext cx="1338828" cy="369332"/>
          </a:xfrm>
          <a:prstGeom prst="rect">
            <a:avLst/>
          </a:prstGeom>
          <a:noFill/>
        </p:spPr>
        <p:txBody>
          <a:bodyPr wrap="none" rtlCol="0">
            <a:spAutoFit/>
          </a:bodyPr>
          <a:lstStyle/>
          <a:p>
            <a:r>
              <a:rPr lang="zh-CN" altLang="en-US" dirty="0"/>
              <a:t>短信验证码</a:t>
            </a:r>
          </a:p>
        </p:txBody>
      </p:sp>
      <p:pic>
        <p:nvPicPr>
          <p:cNvPr id="4098" name="Picture 2">
            <a:extLst>
              <a:ext uri="{FF2B5EF4-FFF2-40B4-BE49-F238E27FC236}">
                <a16:creationId xmlns:a16="http://schemas.microsoft.com/office/drawing/2014/main" xmlns="" id="{3C2C67ED-039D-4293-A718-CC3050D24C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683" t="17772" r="10056" b="13099"/>
          <a:stretch/>
        </p:blipFill>
        <p:spPr bwMode="auto">
          <a:xfrm>
            <a:off x="6504548" y="4560289"/>
            <a:ext cx="2507832" cy="147760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xmlns="" id="{AE5E81B9-5140-4CA8-93B0-DC9C6F675713}"/>
              </a:ext>
            </a:extLst>
          </p:cNvPr>
          <p:cNvSpPr txBox="1"/>
          <p:nvPr/>
        </p:nvSpPr>
        <p:spPr>
          <a:xfrm>
            <a:off x="7089050" y="6106019"/>
            <a:ext cx="1338828" cy="369332"/>
          </a:xfrm>
          <a:prstGeom prst="rect">
            <a:avLst/>
          </a:prstGeom>
          <a:noFill/>
        </p:spPr>
        <p:txBody>
          <a:bodyPr wrap="none" rtlCol="0">
            <a:spAutoFit/>
          </a:bodyPr>
          <a:lstStyle/>
          <a:p>
            <a:r>
              <a:rPr lang="zh-CN" altLang="en-US" dirty="0"/>
              <a:t>语音验证码</a:t>
            </a:r>
          </a:p>
        </p:txBody>
      </p:sp>
      <p:pic>
        <p:nvPicPr>
          <p:cNvPr id="4102" name="Picture 6">
            <a:extLst>
              <a:ext uri="{FF2B5EF4-FFF2-40B4-BE49-F238E27FC236}">
                <a16:creationId xmlns:a16="http://schemas.microsoft.com/office/drawing/2014/main" xmlns="" id="{3E5C4409-11F1-4A42-868A-DFB2315B6F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302" y="4481540"/>
            <a:ext cx="2507832" cy="154984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xmlns="" id="{9C4E49EB-D48B-4BFC-9DAB-D8BBC07B85F1}"/>
              </a:ext>
            </a:extLst>
          </p:cNvPr>
          <p:cNvSpPr txBox="1"/>
          <p:nvPr/>
        </p:nvSpPr>
        <p:spPr>
          <a:xfrm>
            <a:off x="10042872" y="6123543"/>
            <a:ext cx="1338828" cy="369332"/>
          </a:xfrm>
          <a:prstGeom prst="rect">
            <a:avLst/>
          </a:prstGeom>
          <a:noFill/>
        </p:spPr>
        <p:txBody>
          <a:bodyPr wrap="none" rtlCol="0">
            <a:spAutoFit/>
          </a:bodyPr>
          <a:lstStyle/>
          <a:p>
            <a:r>
              <a:rPr lang="zh-CN" altLang="en-US" dirty="0"/>
              <a:t>滑块验证码</a:t>
            </a:r>
          </a:p>
        </p:txBody>
      </p:sp>
    </p:spTree>
    <p:extLst>
      <p:ext uri="{BB962C8B-B14F-4D97-AF65-F5344CB8AC3E}">
        <p14:creationId xmlns:p14="http://schemas.microsoft.com/office/powerpoint/2010/main" val="259637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C67D63-5CD8-483F-8FFA-F3D36AC01214}"/>
              </a:ext>
            </a:extLst>
          </p:cNvPr>
          <p:cNvSpPr>
            <a:spLocks noGrp="1"/>
          </p:cNvSpPr>
          <p:nvPr>
            <p:ph type="title"/>
          </p:nvPr>
        </p:nvSpPr>
        <p:spPr/>
        <p:txBody>
          <a:bodyPr/>
          <a:lstStyle/>
          <a:p>
            <a:r>
              <a:rPr lang="zh-CN" altLang="en-US" dirty="0"/>
              <a:t>验证码</a:t>
            </a:r>
          </a:p>
        </p:txBody>
      </p:sp>
      <p:sp>
        <p:nvSpPr>
          <p:cNvPr id="3" name="内容占位符 2">
            <a:extLst>
              <a:ext uri="{FF2B5EF4-FFF2-40B4-BE49-F238E27FC236}">
                <a16:creationId xmlns:a16="http://schemas.microsoft.com/office/drawing/2014/main" xmlns="" id="{FD70730F-314A-462B-80CF-1A51B3A12DB8}"/>
              </a:ext>
            </a:extLst>
          </p:cNvPr>
          <p:cNvSpPr>
            <a:spLocks noGrp="1"/>
          </p:cNvSpPr>
          <p:nvPr>
            <p:ph idx="1"/>
          </p:nvPr>
        </p:nvSpPr>
        <p:spPr/>
        <p:txBody>
          <a:bodyPr>
            <a:normAutofit/>
          </a:bodyPr>
          <a:lstStyle/>
          <a:p>
            <a:r>
              <a:rPr lang="zh-CN" altLang="en-US" dirty="0"/>
              <a:t>起源于？</a:t>
            </a:r>
            <a:endParaRPr lang="en-US" altLang="zh-CN" dirty="0"/>
          </a:p>
          <a:p>
            <a:pPr lvl="1">
              <a:buFont typeface="Wingdings" panose="05000000000000000000" pitchFamily="2" charset="2"/>
              <a:buChar char="ü"/>
            </a:pPr>
            <a:r>
              <a:rPr lang="en-US" altLang="zh-CN" dirty="0"/>
              <a:t> Yahoo </a:t>
            </a:r>
            <a:r>
              <a:rPr lang="zh-CN" altLang="en-US" dirty="0"/>
              <a:t>公司的邮件问题</a:t>
            </a: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marL="457200" lvl="1" indent="0">
              <a:buNone/>
            </a:pPr>
            <a:r>
              <a:rPr lang="en-US" altLang="zh-CN" dirty="0"/>
              <a:t> </a:t>
            </a:r>
          </a:p>
          <a:p>
            <a:endParaRPr lang="en-US" altLang="zh-CN" dirty="0"/>
          </a:p>
          <a:p>
            <a:endParaRPr lang="en-US" altLang="zh-CN" dirty="0"/>
          </a:p>
        </p:txBody>
      </p:sp>
      <p:pic>
        <p:nvPicPr>
          <p:cNvPr id="1026" name="Picture 2">
            <a:extLst>
              <a:ext uri="{FF2B5EF4-FFF2-40B4-BE49-F238E27FC236}">
                <a16:creationId xmlns:a16="http://schemas.microsoft.com/office/drawing/2014/main" xmlns="" id="{37C57063-A680-47AB-A78B-A31A8DC35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344" y="2826326"/>
            <a:ext cx="3061057" cy="17196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xmlns="" id="{E0EAB947-6893-4AF7-80DD-63BF1FB694B0}"/>
              </a:ext>
            </a:extLst>
          </p:cNvPr>
          <p:cNvSpPr txBox="1"/>
          <p:nvPr/>
        </p:nvSpPr>
        <p:spPr>
          <a:xfrm>
            <a:off x="2388980" y="4654836"/>
            <a:ext cx="2061783" cy="369332"/>
          </a:xfrm>
          <a:prstGeom prst="rect">
            <a:avLst/>
          </a:prstGeom>
          <a:noFill/>
        </p:spPr>
        <p:txBody>
          <a:bodyPr wrap="none" rtlCol="0">
            <a:spAutoFit/>
          </a:bodyPr>
          <a:lstStyle/>
          <a:p>
            <a:r>
              <a:rPr lang="zh-CN" altLang="en-US" dirty="0">
                <a:latin typeface="Microsoft YaHei UI" panose="020B0503020204020204" pitchFamily="34" charset="-122"/>
                <a:ea typeface="Microsoft YaHei UI" panose="020B0503020204020204" pitchFamily="34" charset="-122"/>
              </a:rPr>
              <a:t>用户使用免费邮箱</a:t>
            </a:r>
          </a:p>
        </p:txBody>
      </p:sp>
      <p:pic>
        <p:nvPicPr>
          <p:cNvPr id="6" name="图片 5">
            <a:extLst>
              <a:ext uri="{FF2B5EF4-FFF2-40B4-BE49-F238E27FC236}">
                <a16:creationId xmlns:a16="http://schemas.microsoft.com/office/drawing/2014/main" xmlns="" id="{59292B2B-CA35-40C5-B331-5FF0F2A53EAC}"/>
              </a:ext>
            </a:extLst>
          </p:cNvPr>
          <p:cNvPicPr>
            <a:picLocks noChangeAspect="1"/>
          </p:cNvPicPr>
          <p:nvPr/>
        </p:nvPicPr>
        <p:blipFill>
          <a:blip r:embed="rId4"/>
          <a:stretch>
            <a:fillRect/>
          </a:stretch>
        </p:blipFill>
        <p:spPr>
          <a:xfrm>
            <a:off x="7453748" y="2585978"/>
            <a:ext cx="2800350" cy="2095500"/>
          </a:xfrm>
          <a:prstGeom prst="rect">
            <a:avLst/>
          </a:prstGeom>
        </p:spPr>
      </p:pic>
      <p:sp>
        <p:nvSpPr>
          <p:cNvPr id="9" name="文本框 8">
            <a:extLst>
              <a:ext uri="{FF2B5EF4-FFF2-40B4-BE49-F238E27FC236}">
                <a16:creationId xmlns:a16="http://schemas.microsoft.com/office/drawing/2014/main" xmlns="" id="{BDB5E4A9-AC96-4450-8C8A-06FB6873C913}"/>
              </a:ext>
            </a:extLst>
          </p:cNvPr>
          <p:cNvSpPr txBox="1"/>
          <p:nvPr/>
        </p:nvSpPr>
        <p:spPr>
          <a:xfrm>
            <a:off x="7771402" y="4783969"/>
            <a:ext cx="2262158" cy="369332"/>
          </a:xfrm>
          <a:prstGeom prst="rect">
            <a:avLst/>
          </a:prstGeom>
          <a:noFill/>
        </p:spPr>
        <p:txBody>
          <a:bodyPr wrap="none" rtlCol="0">
            <a:spAutoFit/>
          </a:bodyPr>
          <a:lstStyle/>
          <a:p>
            <a:pPr algn="ctr"/>
            <a:r>
              <a:rPr lang="zh-CN" altLang="en-US" dirty="0">
                <a:latin typeface="Microsoft YaHei UI" panose="020B0503020204020204" pitchFamily="34" charset="-122"/>
                <a:ea typeface="Microsoft YaHei UI" panose="020B0503020204020204" pitchFamily="34" charset="-122"/>
              </a:rPr>
              <a:t>垃圾邮件（广告等）</a:t>
            </a:r>
          </a:p>
        </p:txBody>
      </p:sp>
      <p:sp>
        <p:nvSpPr>
          <p:cNvPr id="7" name="箭头: 左 6">
            <a:extLst>
              <a:ext uri="{FF2B5EF4-FFF2-40B4-BE49-F238E27FC236}">
                <a16:creationId xmlns:a16="http://schemas.microsoft.com/office/drawing/2014/main" xmlns="" id="{43732E33-C8A2-48CE-A375-CE2874FF3D81}"/>
              </a:ext>
            </a:extLst>
          </p:cNvPr>
          <p:cNvSpPr/>
          <p:nvPr/>
        </p:nvSpPr>
        <p:spPr>
          <a:xfrm>
            <a:off x="5288973" y="3481098"/>
            <a:ext cx="1803691" cy="32197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9FA9B1F5-29E4-4922-BAB0-E42FA4FF0E0C}"/>
              </a:ext>
            </a:extLst>
          </p:cNvPr>
          <p:cNvSpPr txBox="1"/>
          <p:nvPr/>
        </p:nvSpPr>
        <p:spPr>
          <a:xfrm>
            <a:off x="5415876" y="2976829"/>
            <a:ext cx="1620957" cy="523220"/>
          </a:xfrm>
          <a:prstGeom prst="rect">
            <a:avLst/>
          </a:prstGeom>
          <a:noFill/>
        </p:spPr>
        <p:txBody>
          <a:bodyPr wrap="none" rtlCol="0">
            <a:spAutoFit/>
          </a:bodyPr>
          <a:lstStyle/>
          <a:p>
            <a:pPr algn="ctr"/>
            <a:r>
              <a:rPr lang="zh-CN" altLang="en-US" sz="2800" b="1" dirty="0">
                <a:solidFill>
                  <a:srgbClr val="FF0000"/>
                </a:solidFill>
                <a:latin typeface="Microsoft YaHei UI" panose="020B0503020204020204" pitchFamily="34" charset="-122"/>
                <a:ea typeface="Microsoft YaHei UI" panose="020B0503020204020204" pitchFamily="34" charset="-122"/>
              </a:rPr>
              <a:t>自动轰炸</a:t>
            </a:r>
          </a:p>
        </p:txBody>
      </p:sp>
      <p:sp>
        <p:nvSpPr>
          <p:cNvPr id="8" name="乘号 7">
            <a:extLst>
              <a:ext uri="{FF2B5EF4-FFF2-40B4-BE49-F238E27FC236}">
                <a16:creationId xmlns:a16="http://schemas.microsoft.com/office/drawing/2014/main" xmlns="" id="{990A8CEE-9D5B-4AB8-9E5A-10C5E2F23E7F}"/>
              </a:ext>
            </a:extLst>
          </p:cNvPr>
          <p:cNvSpPr/>
          <p:nvPr/>
        </p:nvSpPr>
        <p:spPr>
          <a:xfrm>
            <a:off x="5551347" y="2976829"/>
            <a:ext cx="1350013" cy="2280969"/>
          </a:xfrm>
          <a:prstGeom prst="mathMultiply">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78B30DB5-1923-4620-A06F-61D93DBB394F}"/>
              </a:ext>
            </a:extLst>
          </p:cNvPr>
          <p:cNvSpPr txBox="1"/>
          <p:nvPr/>
        </p:nvSpPr>
        <p:spPr>
          <a:xfrm>
            <a:off x="5594635" y="4758936"/>
            <a:ext cx="1261884" cy="523220"/>
          </a:xfrm>
          <a:prstGeom prst="rect">
            <a:avLst/>
          </a:prstGeom>
          <a:noFill/>
        </p:spPr>
        <p:txBody>
          <a:bodyPr wrap="none" rtlCol="0">
            <a:spAutoFit/>
          </a:bodyPr>
          <a:lstStyle/>
          <a:p>
            <a:pPr algn="ctr"/>
            <a:r>
              <a:rPr lang="zh-CN" altLang="en-US" sz="2800" b="1" dirty="0">
                <a:solidFill>
                  <a:srgbClr val="92D050"/>
                </a:solidFill>
                <a:latin typeface="Microsoft YaHei UI" panose="020B0503020204020204" pitchFamily="34" charset="-122"/>
                <a:ea typeface="Microsoft YaHei UI" panose="020B0503020204020204" pitchFamily="34" charset="-122"/>
              </a:rPr>
              <a:t>验证码</a:t>
            </a:r>
          </a:p>
        </p:txBody>
      </p:sp>
      <p:sp>
        <p:nvSpPr>
          <p:cNvPr id="14" name="矩形 13">
            <a:extLst>
              <a:ext uri="{FF2B5EF4-FFF2-40B4-BE49-F238E27FC236}">
                <a16:creationId xmlns:a16="http://schemas.microsoft.com/office/drawing/2014/main" xmlns="" id="{E441DE42-C5AE-4FA1-BFDC-4F93B3077AE7}"/>
              </a:ext>
            </a:extLst>
          </p:cNvPr>
          <p:cNvSpPr/>
          <p:nvPr/>
        </p:nvSpPr>
        <p:spPr>
          <a:xfrm>
            <a:off x="838200" y="5358284"/>
            <a:ext cx="10383982" cy="1200329"/>
          </a:xfrm>
          <a:prstGeom prst="rect">
            <a:avLst/>
          </a:prstGeom>
        </p:spPr>
        <p:txBody>
          <a:bodyPr wrap="square">
            <a:spAutoFit/>
          </a:bodyPr>
          <a:lstStyle/>
          <a:p>
            <a:pPr lvl="1">
              <a:buFont typeface="Wingdings" panose="05000000000000000000" pitchFamily="2" charset="2"/>
              <a:buChar char="ü"/>
            </a:pPr>
            <a:r>
              <a:rPr lang="en-US" altLang="zh-CN" sz="2400" dirty="0">
                <a:latin typeface="+mn-ea"/>
              </a:rPr>
              <a:t> 2000</a:t>
            </a:r>
            <a:r>
              <a:rPr lang="zh-CN" altLang="en-US" sz="2400" dirty="0">
                <a:latin typeface="+mn-ea"/>
              </a:rPr>
              <a:t>年：</a:t>
            </a:r>
            <a:r>
              <a:rPr lang="en-US" altLang="zh-CN" sz="2400" dirty="0">
                <a:latin typeface="+mn-ea"/>
              </a:rPr>
              <a:t>CMU</a:t>
            </a:r>
            <a:r>
              <a:rPr lang="zh-CN" altLang="en-US" sz="2400" dirty="0">
                <a:latin typeface="+mn-ea"/>
              </a:rPr>
              <a:t>的 </a:t>
            </a:r>
            <a:r>
              <a:rPr lang="en-US" altLang="zh-CN" sz="2400" dirty="0">
                <a:latin typeface="+mn-ea"/>
              </a:rPr>
              <a:t>Luis von </a:t>
            </a:r>
            <a:r>
              <a:rPr lang="en-US" altLang="zh-CN" sz="2400" dirty="0" err="1">
                <a:latin typeface="+mn-ea"/>
              </a:rPr>
              <a:t>Ahn</a:t>
            </a:r>
            <a:r>
              <a:rPr lang="en-US" altLang="zh-CN" sz="2400" dirty="0">
                <a:latin typeface="+mn-ea"/>
              </a:rPr>
              <a:t> </a:t>
            </a:r>
            <a:r>
              <a:rPr lang="zh-CN" altLang="en-US" sz="2400" dirty="0">
                <a:latin typeface="+mn-ea"/>
              </a:rPr>
              <a:t>等人使用 </a:t>
            </a:r>
            <a:r>
              <a:rPr lang="en-US" altLang="zh-CN" sz="2400" dirty="0">
                <a:latin typeface="+mn-ea"/>
              </a:rPr>
              <a:t>Gimpy </a:t>
            </a:r>
            <a:r>
              <a:rPr lang="zh-CN" altLang="en-US" sz="2400" dirty="0">
                <a:latin typeface="+mn-ea"/>
              </a:rPr>
              <a:t>机制来防范 </a:t>
            </a:r>
            <a:r>
              <a:rPr lang="en-US" altLang="zh-CN" sz="2400" dirty="0">
                <a:latin typeface="+mn-ea"/>
              </a:rPr>
              <a:t>Yahoo </a:t>
            </a:r>
            <a:r>
              <a:rPr lang="zh-CN" altLang="en-US" sz="2400" dirty="0">
                <a:latin typeface="+mn-ea"/>
              </a:rPr>
              <a:t>聊天室中恶意计算机程序自动发布垃圾广告信息的问题，</a:t>
            </a:r>
            <a:r>
              <a:rPr lang="zh-CN" altLang="en-US" sz="2400" dirty="0">
                <a:solidFill>
                  <a:srgbClr val="FF0000"/>
                </a:solidFill>
                <a:latin typeface="+mn-ea"/>
              </a:rPr>
              <a:t>首次提出了验证码的概念</a:t>
            </a:r>
            <a:endParaRPr lang="en-US" altLang="zh-CN" sz="2400" dirty="0">
              <a:solidFill>
                <a:srgbClr val="FF0000"/>
              </a:solidFill>
              <a:latin typeface="+mn-ea"/>
            </a:endParaRPr>
          </a:p>
        </p:txBody>
      </p:sp>
      <p:sp>
        <p:nvSpPr>
          <p:cNvPr id="17" name="文本框 16">
            <a:extLst>
              <a:ext uri="{FF2B5EF4-FFF2-40B4-BE49-F238E27FC236}">
                <a16:creationId xmlns:a16="http://schemas.microsoft.com/office/drawing/2014/main" xmlns="" id="{6493C4B2-18D5-4FC9-A501-1ADD07F9867E}"/>
              </a:ext>
            </a:extLst>
          </p:cNvPr>
          <p:cNvSpPr txBox="1"/>
          <p:nvPr/>
        </p:nvSpPr>
        <p:spPr>
          <a:xfrm>
            <a:off x="5219186" y="2555418"/>
            <a:ext cx="2031325" cy="338554"/>
          </a:xfrm>
          <a:prstGeom prst="rect">
            <a:avLst/>
          </a:prstGeom>
          <a:noFill/>
        </p:spPr>
        <p:txBody>
          <a:bodyPr wrap="none" rtlCol="0">
            <a:spAutoFit/>
          </a:bodyPr>
          <a:lstStyle/>
          <a:p>
            <a:pPr algn="ctr"/>
            <a:r>
              <a:rPr lang="zh-CN" altLang="en-US" sz="1600" b="1" dirty="0">
                <a:solidFill>
                  <a:srgbClr val="00B050"/>
                </a:solidFill>
                <a:latin typeface="Microsoft YaHei UI" panose="020B0503020204020204" pitchFamily="34" charset="-122"/>
                <a:ea typeface="Microsoft YaHei UI" panose="020B0503020204020204" pitchFamily="34" charset="-122"/>
              </a:rPr>
              <a:t>区别是人还是机器？</a:t>
            </a:r>
          </a:p>
        </p:txBody>
      </p:sp>
    </p:spTree>
    <p:extLst>
      <p:ext uri="{BB962C8B-B14F-4D97-AF65-F5344CB8AC3E}">
        <p14:creationId xmlns:p14="http://schemas.microsoft.com/office/powerpoint/2010/main" val="122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C67D63-5CD8-483F-8FFA-F3D36AC01214}"/>
              </a:ext>
            </a:extLst>
          </p:cNvPr>
          <p:cNvSpPr>
            <a:spLocks noGrp="1"/>
          </p:cNvSpPr>
          <p:nvPr>
            <p:ph type="title"/>
          </p:nvPr>
        </p:nvSpPr>
        <p:spPr/>
        <p:txBody>
          <a:bodyPr/>
          <a:lstStyle/>
          <a:p>
            <a:r>
              <a:rPr lang="zh-CN" altLang="en-US" dirty="0"/>
              <a:t>验证码</a:t>
            </a:r>
          </a:p>
        </p:txBody>
      </p:sp>
      <p:sp>
        <p:nvSpPr>
          <p:cNvPr id="3" name="内容占位符 2">
            <a:extLst>
              <a:ext uri="{FF2B5EF4-FFF2-40B4-BE49-F238E27FC236}">
                <a16:creationId xmlns:a16="http://schemas.microsoft.com/office/drawing/2014/main" xmlns="" id="{FD70730F-314A-462B-80CF-1A51B3A12DB8}"/>
              </a:ext>
            </a:extLst>
          </p:cNvPr>
          <p:cNvSpPr>
            <a:spLocks noGrp="1"/>
          </p:cNvSpPr>
          <p:nvPr>
            <p:ph idx="1"/>
          </p:nvPr>
        </p:nvSpPr>
        <p:spPr/>
        <p:txBody>
          <a:bodyPr>
            <a:normAutofit/>
          </a:bodyPr>
          <a:lstStyle/>
          <a:p>
            <a:r>
              <a:rPr lang="zh-CN" altLang="en-US" dirty="0"/>
              <a:t>有什么用？</a:t>
            </a:r>
            <a:endParaRPr lang="en-US" altLang="zh-CN" dirty="0"/>
          </a:p>
        </p:txBody>
      </p:sp>
      <p:pic>
        <p:nvPicPr>
          <p:cNvPr id="2050" name="Picture 2">
            <a:extLst>
              <a:ext uri="{FF2B5EF4-FFF2-40B4-BE49-F238E27FC236}">
                <a16:creationId xmlns:a16="http://schemas.microsoft.com/office/drawing/2014/main" xmlns="" id="{0C1CDF0E-5157-46A9-95CC-35F78C72E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 y="2991341"/>
            <a:ext cx="3234604" cy="184834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xmlns="" id="{E5114EA4-9AF3-4D5E-A4F2-E080AEC26F68}"/>
              </a:ext>
            </a:extLst>
          </p:cNvPr>
          <p:cNvPicPr>
            <a:picLocks noChangeAspect="1"/>
          </p:cNvPicPr>
          <p:nvPr/>
        </p:nvPicPr>
        <p:blipFill rotWithShape="1">
          <a:blip r:embed="rId4"/>
          <a:srcRect r="21316"/>
          <a:stretch/>
        </p:blipFill>
        <p:spPr>
          <a:xfrm>
            <a:off x="4548051" y="2983772"/>
            <a:ext cx="3572242" cy="1848345"/>
          </a:xfrm>
          <a:prstGeom prst="rect">
            <a:avLst/>
          </a:prstGeom>
        </p:spPr>
      </p:pic>
      <p:pic>
        <p:nvPicPr>
          <p:cNvPr id="6" name="图片 5">
            <a:extLst>
              <a:ext uri="{FF2B5EF4-FFF2-40B4-BE49-F238E27FC236}">
                <a16:creationId xmlns:a16="http://schemas.microsoft.com/office/drawing/2014/main" xmlns="" id="{F33F0335-6D17-45B7-9DCF-5A61B7D4862D}"/>
              </a:ext>
            </a:extLst>
          </p:cNvPr>
          <p:cNvPicPr>
            <a:picLocks noChangeAspect="1"/>
          </p:cNvPicPr>
          <p:nvPr/>
        </p:nvPicPr>
        <p:blipFill>
          <a:blip r:embed="rId5"/>
          <a:stretch>
            <a:fillRect/>
          </a:stretch>
        </p:blipFill>
        <p:spPr>
          <a:xfrm>
            <a:off x="8477777" y="2991341"/>
            <a:ext cx="3119291" cy="1833205"/>
          </a:xfrm>
          <a:prstGeom prst="rect">
            <a:avLst/>
          </a:prstGeom>
        </p:spPr>
      </p:pic>
      <p:sp>
        <p:nvSpPr>
          <p:cNvPr id="8" name="文本框 7">
            <a:extLst>
              <a:ext uri="{FF2B5EF4-FFF2-40B4-BE49-F238E27FC236}">
                <a16:creationId xmlns:a16="http://schemas.microsoft.com/office/drawing/2014/main" xmlns="" id="{8F4A55C8-1625-480E-8DDD-DF825FBD6237}"/>
              </a:ext>
            </a:extLst>
          </p:cNvPr>
          <p:cNvSpPr txBox="1"/>
          <p:nvPr/>
        </p:nvSpPr>
        <p:spPr>
          <a:xfrm>
            <a:off x="1442186" y="5323658"/>
            <a:ext cx="2262158" cy="369332"/>
          </a:xfrm>
          <a:prstGeom prst="rect">
            <a:avLst/>
          </a:prstGeom>
          <a:noFill/>
        </p:spPr>
        <p:txBody>
          <a:bodyPr wrap="none" rtlCol="0">
            <a:spAutoFit/>
          </a:bodyPr>
          <a:lstStyle/>
          <a:p>
            <a:r>
              <a:rPr lang="zh-CN" altLang="en-US" dirty="0">
                <a:latin typeface="Microsoft YaHei UI" panose="020B0503020204020204" pitchFamily="34" charset="-122"/>
                <a:ea typeface="Microsoft YaHei UI" panose="020B0503020204020204" pitchFamily="34" charset="-122"/>
              </a:rPr>
              <a:t>有效地防止暴力破解</a:t>
            </a:r>
            <a:endParaRPr lang="en-US" altLang="zh-CN" dirty="0">
              <a:latin typeface="Microsoft YaHei UI" panose="020B0503020204020204" pitchFamily="34" charset="-122"/>
              <a:ea typeface="Microsoft YaHei UI" panose="020B0503020204020204" pitchFamily="34" charset="-122"/>
            </a:endParaRPr>
          </a:p>
        </p:txBody>
      </p:sp>
      <p:sp>
        <p:nvSpPr>
          <p:cNvPr id="9" name="矩形 8">
            <a:extLst>
              <a:ext uri="{FF2B5EF4-FFF2-40B4-BE49-F238E27FC236}">
                <a16:creationId xmlns:a16="http://schemas.microsoft.com/office/drawing/2014/main" xmlns="" id="{D6AE9CB4-75FF-4671-BBF6-B2D0E31FF1F4}"/>
              </a:ext>
            </a:extLst>
          </p:cNvPr>
          <p:cNvSpPr/>
          <p:nvPr/>
        </p:nvSpPr>
        <p:spPr>
          <a:xfrm>
            <a:off x="5087677" y="5323658"/>
            <a:ext cx="2492990" cy="369332"/>
          </a:xfrm>
          <a:prstGeom prst="rect">
            <a:avLst/>
          </a:prstGeom>
        </p:spPr>
        <p:txBody>
          <a:bodyPr wrap="none">
            <a:spAutoFit/>
          </a:bodyPr>
          <a:lstStyle/>
          <a:p>
            <a:r>
              <a:rPr lang="zh-CN" altLang="en-US" dirty="0">
                <a:latin typeface="Microsoft YaHei UI" panose="020B0503020204020204" pitchFamily="34" charset="-122"/>
                <a:ea typeface="Microsoft YaHei UI" panose="020B0503020204020204" pitchFamily="34" charset="-122"/>
              </a:rPr>
              <a:t>防止恶意灌水、广告帖</a:t>
            </a:r>
          </a:p>
        </p:txBody>
      </p:sp>
      <p:sp>
        <p:nvSpPr>
          <p:cNvPr id="10" name="矩形 9">
            <a:extLst>
              <a:ext uri="{FF2B5EF4-FFF2-40B4-BE49-F238E27FC236}">
                <a16:creationId xmlns:a16="http://schemas.microsoft.com/office/drawing/2014/main" xmlns="" id="{A31DE060-F70C-4DF8-9273-6438A2BD97EF}"/>
              </a:ext>
            </a:extLst>
          </p:cNvPr>
          <p:cNvSpPr/>
          <p:nvPr/>
        </p:nvSpPr>
        <p:spPr>
          <a:xfrm>
            <a:off x="8168313" y="5316088"/>
            <a:ext cx="3185487" cy="369332"/>
          </a:xfrm>
          <a:prstGeom prst="rect">
            <a:avLst/>
          </a:prstGeom>
        </p:spPr>
        <p:txBody>
          <a:bodyPr wrap="none">
            <a:spAutoFit/>
          </a:bodyPr>
          <a:lstStyle/>
          <a:p>
            <a:pPr lvl="1"/>
            <a:r>
              <a:rPr lang="zh-CN" altLang="en-US" dirty="0">
                <a:latin typeface="Microsoft YaHei UI" panose="020B0503020204020204" pitchFamily="34" charset="-122"/>
                <a:ea typeface="Microsoft YaHei UI" panose="020B0503020204020204" pitchFamily="34" charset="-122"/>
              </a:rPr>
              <a:t>避免服务器遭受恶意攻击</a:t>
            </a:r>
          </a:p>
        </p:txBody>
      </p:sp>
    </p:spTree>
    <p:extLst>
      <p:ext uri="{BB962C8B-B14F-4D97-AF65-F5344CB8AC3E}">
        <p14:creationId xmlns:p14="http://schemas.microsoft.com/office/powerpoint/2010/main" val="180782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0D9905-7E38-4901-B465-33488FBBB033}"/>
              </a:ext>
            </a:extLst>
          </p:cNvPr>
          <p:cNvSpPr>
            <a:spLocks noGrp="1"/>
          </p:cNvSpPr>
          <p:nvPr>
            <p:ph type="title"/>
          </p:nvPr>
        </p:nvSpPr>
        <p:spPr/>
        <p:txBody>
          <a:bodyPr/>
          <a:lstStyle/>
          <a:p>
            <a:r>
              <a:rPr lang="zh-CN" altLang="en-US" dirty="0"/>
              <a:t>验证码工作原理</a:t>
            </a:r>
          </a:p>
        </p:txBody>
      </p:sp>
      <p:sp>
        <p:nvSpPr>
          <p:cNvPr id="3" name="内容占位符 2">
            <a:extLst>
              <a:ext uri="{FF2B5EF4-FFF2-40B4-BE49-F238E27FC236}">
                <a16:creationId xmlns:a16="http://schemas.microsoft.com/office/drawing/2014/main" xmlns="" id="{5CE739AE-2F8D-49B0-B60B-DC2FA9208035}"/>
              </a:ext>
            </a:extLst>
          </p:cNvPr>
          <p:cNvSpPr>
            <a:spLocks noGrp="1"/>
          </p:cNvSpPr>
          <p:nvPr>
            <p:ph idx="1"/>
          </p:nvPr>
        </p:nvSpPr>
        <p:spPr>
          <a:xfrm>
            <a:off x="838199" y="1825625"/>
            <a:ext cx="6594987" cy="4351338"/>
          </a:xfrm>
        </p:spPr>
        <p:txBody>
          <a:bodyPr/>
          <a:lstStyle/>
          <a:p>
            <a:r>
              <a:rPr lang="zh-CN" altLang="en-US" dirty="0"/>
              <a:t>通用工作流程框架</a:t>
            </a:r>
            <a:endParaRPr lang="en-US" altLang="zh-CN" dirty="0"/>
          </a:p>
          <a:p>
            <a:pPr lvl="1"/>
            <a:r>
              <a:rPr lang="zh-CN" altLang="en-US" dirty="0"/>
              <a:t>会话开始时，在需要使用验证码的地方会</a:t>
            </a:r>
            <a:r>
              <a:rPr lang="zh-CN" altLang="en-US" dirty="0">
                <a:solidFill>
                  <a:srgbClr val="FF0000"/>
                </a:solidFill>
              </a:rPr>
              <a:t>生成</a:t>
            </a:r>
            <a:r>
              <a:rPr lang="zh-CN" altLang="en-US" dirty="0"/>
              <a:t>一个与当前会话相关的验证码</a:t>
            </a:r>
            <a:endParaRPr lang="en-US" altLang="zh-CN" dirty="0"/>
          </a:p>
          <a:p>
            <a:pPr lvl="1"/>
            <a:r>
              <a:rPr lang="zh-CN" altLang="en-US" dirty="0"/>
              <a:t>用户</a:t>
            </a:r>
            <a:r>
              <a:rPr lang="zh-CN" altLang="en-US" dirty="0">
                <a:solidFill>
                  <a:srgbClr val="FF0000"/>
                </a:solidFill>
              </a:rPr>
              <a:t>识别</a:t>
            </a:r>
            <a:r>
              <a:rPr lang="zh-CN" altLang="en-US" dirty="0"/>
              <a:t>出验证码后通过填写表单将数据提交给服务器</a:t>
            </a:r>
            <a:endParaRPr lang="en-US" altLang="zh-CN" dirty="0"/>
          </a:p>
          <a:p>
            <a:pPr lvl="1"/>
            <a:r>
              <a:rPr lang="zh-CN" altLang="en-US" dirty="0"/>
              <a:t>服务器端会</a:t>
            </a:r>
            <a:r>
              <a:rPr lang="zh-CN" altLang="en-US" dirty="0">
                <a:solidFill>
                  <a:srgbClr val="FF0000"/>
                </a:solidFill>
              </a:rPr>
              <a:t>验证</a:t>
            </a:r>
            <a:r>
              <a:rPr lang="zh-CN" altLang="en-US" dirty="0"/>
              <a:t>此次会话中的验证码是否正确</a:t>
            </a:r>
          </a:p>
        </p:txBody>
      </p:sp>
      <p:pic>
        <p:nvPicPr>
          <p:cNvPr id="2050" name="Picture 2">
            <a:extLst>
              <a:ext uri="{FF2B5EF4-FFF2-40B4-BE49-F238E27FC236}">
                <a16:creationId xmlns:a16="http://schemas.microsoft.com/office/drawing/2014/main" xmlns="" id="{84A5AAF4-A749-4BAA-81DE-2FDA628E9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177" y="1825625"/>
            <a:ext cx="3990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xmlns="" id="{9B484139-B38D-4C11-A6D6-0A8883F7D3D6}"/>
              </a:ext>
            </a:extLst>
          </p:cNvPr>
          <p:cNvSpPr txBox="1"/>
          <p:nvPr/>
        </p:nvSpPr>
        <p:spPr>
          <a:xfrm>
            <a:off x="8644417" y="5807631"/>
            <a:ext cx="1800493" cy="369332"/>
          </a:xfrm>
          <a:prstGeom prst="rect">
            <a:avLst/>
          </a:prstGeom>
          <a:noFill/>
        </p:spPr>
        <p:txBody>
          <a:bodyPr wrap="none" rtlCol="0">
            <a:spAutoFit/>
          </a:bodyPr>
          <a:lstStyle/>
          <a:p>
            <a:pPr algn="ctr"/>
            <a:r>
              <a:rPr lang="zh-CN" altLang="en-US" dirty="0">
                <a:latin typeface="Microsoft YaHei UI" panose="020B0503020204020204" pitchFamily="34" charset="-122"/>
                <a:ea typeface="Microsoft YaHei UI" panose="020B0503020204020204" pitchFamily="34" charset="-122"/>
              </a:rPr>
              <a:t>验证码工作流程</a:t>
            </a:r>
          </a:p>
        </p:txBody>
      </p:sp>
    </p:spTree>
    <p:extLst>
      <p:ext uri="{BB962C8B-B14F-4D97-AF65-F5344CB8AC3E}">
        <p14:creationId xmlns:p14="http://schemas.microsoft.com/office/powerpoint/2010/main" val="77596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0D9905-7E38-4901-B465-33488FBBB033}"/>
              </a:ext>
            </a:extLst>
          </p:cNvPr>
          <p:cNvSpPr>
            <a:spLocks noGrp="1"/>
          </p:cNvSpPr>
          <p:nvPr>
            <p:ph type="title"/>
          </p:nvPr>
        </p:nvSpPr>
        <p:spPr/>
        <p:txBody>
          <a:bodyPr/>
          <a:lstStyle/>
          <a:p>
            <a:r>
              <a:rPr lang="zh-CN" altLang="en-US" dirty="0"/>
              <a:t>验证码工作原理</a:t>
            </a:r>
          </a:p>
        </p:txBody>
      </p:sp>
      <p:sp>
        <p:nvSpPr>
          <p:cNvPr id="3" name="内容占位符 2">
            <a:extLst>
              <a:ext uri="{FF2B5EF4-FFF2-40B4-BE49-F238E27FC236}">
                <a16:creationId xmlns:a16="http://schemas.microsoft.com/office/drawing/2014/main" xmlns="" id="{5CE739AE-2F8D-49B0-B60B-DC2FA9208035}"/>
              </a:ext>
            </a:extLst>
          </p:cNvPr>
          <p:cNvSpPr>
            <a:spLocks noGrp="1"/>
          </p:cNvSpPr>
          <p:nvPr>
            <p:ph idx="1"/>
          </p:nvPr>
        </p:nvSpPr>
        <p:spPr>
          <a:xfrm>
            <a:off x="838199" y="1825625"/>
            <a:ext cx="6594987" cy="4351338"/>
          </a:xfrm>
        </p:spPr>
        <p:txBody>
          <a:bodyPr>
            <a:normAutofit fontScale="92500" lnSpcReduction="10000"/>
          </a:bodyPr>
          <a:lstStyle/>
          <a:p>
            <a:pPr marL="514350" indent="-514350">
              <a:buFont typeface="+mj-ea"/>
              <a:buAutoNum type="circleNumDbPlain"/>
            </a:pPr>
            <a:r>
              <a:rPr lang="zh-CN" altLang="en-US" dirty="0"/>
              <a:t>客户端</a:t>
            </a:r>
            <a:r>
              <a:rPr lang="en-US" altLang="zh-CN" dirty="0"/>
              <a:t>( client) </a:t>
            </a:r>
            <a:r>
              <a:rPr lang="zh-CN" altLang="en-US" dirty="0"/>
              <a:t>程序会向服务器端</a:t>
            </a:r>
            <a:r>
              <a:rPr lang="en-US" altLang="zh-CN" dirty="0"/>
              <a:t>( server) </a:t>
            </a:r>
            <a:r>
              <a:rPr lang="zh-CN" altLang="en-US" dirty="0"/>
              <a:t>发送一个 </a:t>
            </a:r>
            <a:r>
              <a:rPr lang="en-US" altLang="zh-CN" dirty="0"/>
              <a:t>Request </a:t>
            </a:r>
            <a:r>
              <a:rPr lang="zh-CN" altLang="en-US" dirty="0"/>
              <a:t>请求生成一个验证码</a:t>
            </a:r>
            <a:endParaRPr lang="en-US" altLang="zh-CN" dirty="0"/>
          </a:p>
          <a:p>
            <a:pPr marL="514350" indent="-514350">
              <a:buFont typeface="+mj-ea"/>
              <a:buAutoNum type="circleNumDbPlain"/>
            </a:pPr>
            <a:r>
              <a:rPr lang="zh-CN" altLang="en-US" dirty="0"/>
              <a:t>服务器响应该客户端的请求并创建一个新的</a:t>
            </a:r>
            <a:r>
              <a:rPr lang="en-US" altLang="zh-CN" dirty="0" err="1"/>
              <a:t>SessionID</a:t>
            </a:r>
            <a:r>
              <a:rPr lang="zh-CN" altLang="en-US" dirty="0"/>
              <a:t>，同时生成一个随机验证码</a:t>
            </a:r>
            <a:endParaRPr lang="en-US" altLang="zh-CN" dirty="0"/>
          </a:p>
          <a:p>
            <a:pPr marL="514350" indent="-514350">
              <a:buFont typeface="+mj-ea"/>
              <a:buAutoNum type="circleNumDbPlain"/>
            </a:pPr>
            <a:r>
              <a:rPr lang="zh-CN" altLang="en-US" dirty="0"/>
              <a:t>服务器将验证码和 </a:t>
            </a:r>
            <a:r>
              <a:rPr lang="en-US" altLang="zh-CN" dirty="0" err="1"/>
              <a:t>SessionID</a:t>
            </a:r>
            <a:r>
              <a:rPr lang="en-US" altLang="zh-CN" dirty="0"/>
              <a:t> </a:t>
            </a:r>
            <a:r>
              <a:rPr lang="zh-CN" altLang="en-US" dirty="0"/>
              <a:t>一并发送给客户端</a:t>
            </a:r>
          </a:p>
          <a:p>
            <a:pPr marL="514350" indent="-514350">
              <a:buFont typeface="+mj-ea"/>
              <a:buAutoNum type="circleNumDbPlain"/>
            </a:pPr>
            <a:r>
              <a:rPr lang="zh-CN" altLang="en-US" dirty="0"/>
              <a:t>客户端提交验证码连同 </a:t>
            </a:r>
            <a:r>
              <a:rPr lang="en-US" altLang="zh-CN" dirty="0" err="1"/>
              <a:t>SessionID</a:t>
            </a:r>
            <a:r>
              <a:rPr lang="en-US" altLang="zh-CN" dirty="0"/>
              <a:t> </a:t>
            </a:r>
            <a:r>
              <a:rPr lang="zh-CN" altLang="en-US" dirty="0"/>
              <a:t>给服务器端</a:t>
            </a:r>
          </a:p>
          <a:p>
            <a:pPr marL="514350" indent="-514350">
              <a:buFont typeface="+mj-ea"/>
              <a:buAutoNum type="circleNumDbPlain"/>
            </a:pPr>
            <a:r>
              <a:rPr lang="zh-CN" altLang="en-US" dirty="0"/>
              <a:t>服务器验证验证码，并返回校验结果</a:t>
            </a:r>
            <a:endParaRPr lang="en-US" altLang="zh-CN" dirty="0"/>
          </a:p>
        </p:txBody>
      </p:sp>
      <p:pic>
        <p:nvPicPr>
          <p:cNvPr id="2050" name="Picture 2">
            <a:extLst>
              <a:ext uri="{FF2B5EF4-FFF2-40B4-BE49-F238E27FC236}">
                <a16:creationId xmlns:a16="http://schemas.microsoft.com/office/drawing/2014/main" xmlns="" id="{84A5AAF4-A749-4BAA-81DE-2FDA628E9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177" y="1825625"/>
            <a:ext cx="3990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xmlns="" id="{9B484139-B38D-4C11-A6D6-0A8883F7D3D6}"/>
              </a:ext>
            </a:extLst>
          </p:cNvPr>
          <p:cNvSpPr txBox="1"/>
          <p:nvPr/>
        </p:nvSpPr>
        <p:spPr>
          <a:xfrm>
            <a:off x="8644417" y="5807631"/>
            <a:ext cx="1800493" cy="369332"/>
          </a:xfrm>
          <a:prstGeom prst="rect">
            <a:avLst/>
          </a:prstGeom>
          <a:noFill/>
        </p:spPr>
        <p:txBody>
          <a:bodyPr wrap="none" rtlCol="0">
            <a:spAutoFit/>
          </a:bodyPr>
          <a:lstStyle/>
          <a:p>
            <a:pPr algn="ctr"/>
            <a:r>
              <a:rPr lang="zh-CN" altLang="en-US" dirty="0">
                <a:latin typeface="Microsoft YaHei UI" panose="020B0503020204020204" pitchFamily="34" charset="-122"/>
                <a:ea typeface="Microsoft YaHei UI" panose="020B0503020204020204" pitchFamily="34" charset="-122"/>
              </a:rPr>
              <a:t>验证码工作流程</a:t>
            </a:r>
          </a:p>
        </p:txBody>
      </p:sp>
    </p:spTree>
    <p:extLst>
      <p:ext uri="{BB962C8B-B14F-4D97-AF65-F5344CB8AC3E}">
        <p14:creationId xmlns:p14="http://schemas.microsoft.com/office/powerpoint/2010/main" val="344567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0D9905-7E38-4901-B465-33488FBBB033}"/>
              </a:ext>
            </a:extLst>
          </p:cNvPr>
          <p:cNvSpPr>
            <a:spLocks noGrp="1"/>
          </p:cNvSpPr>
          <p:nvPr>
            <p:ph type="title"/>
          </p:nvPr>
        </p:nvSpPr>
        <p:spPr/>
        <p:txBody>
          <a:bodyPr/>
          <a:lstStyle/>
          <a:p>
            <a:r>
              <a:rPr lang="zh-CN" altLang="en-US" dirty="0"/>
              <a:t>验证码工作原理</a:t>
            </a:r>
          </a:p>
        </p:txBody>
      </p:sp>
      <p:sp>
        <p:nvSpPr>
          <p:cNvPr id="3" name="内容占位符 2">
            <a:extLst>
              <a:ext uri="{FF2B5EF4-FFF2-40B4-BE49-F238E27FC236}">
                <a16:creationId xmlns:a16="http://schemas.microsoft.com/office/drawing/2014/main" xmlns="" id="{5CE739AE-2F8D-49B0-B60B-DC2FA9208035}"/>
              </a:ext>
            </a:extLst>
          </p:cNvPr>
          <p:cNvSpPr>
            <a:spLocks noGrp="1"/>
          </p:cNvSpPr>
          <p:nvPr>
            <p:ph idx="1"/>
          </p:nvPr>
        </p:nvSpPr>
        <p:spPr>
          <a:xfrm>
            <a:off x="838199" y="1825625"/>
            <a:ext cx="10404765" cy="4367358"/>
          </a:xfrm>
        </p:spPr>
        <p:txBody>
          <a:bodyPr>
            <a:normAutofit lnSpcReduction="10000"/>
          </a:bodyPr>
          <a:lstStyle/>
          <a:p>
            <a:r>
              <a:rPr lang="zh-CN" altLang="en-US" dirty="0"/>
              <a:t>主要有</a:t>
            </a:r>
            <a:r>
              <a:rPr lang="en-US" altLang="zh-CN" dirty="0"/>
              <a:t>session</a:t>
            </a:r>
            <a:r>
              <a:rPr lang="zh-CN" altLang="en-US" dirty="0"/>
              <a:t>和</a:t>
            </a:r>
            <a:r>
              <a:rPr lang="en-US" altLang="zh-CN" dirty="0"/>
              <a:t>cookie</a:t>
            </a:r>
            <a:r>
              <a:rPr lang="zh-CN" altLang="en-US" dirty="0"/>
              <a:t>两种方式，这两种方式可以说技术是一样的，区别在于将</a:t>
            </a:r>
            <a:r>
              <a:rPr lang="zh-CN" altLang="en-US" b="1" dirty="0">
                <a:solidFill>
                  <a:srgbClr val="FF0000"/>
                </a:solidFill>
              </a:rPr>
              <a:t>验证码</a:t>
            </a:r>
            <a:r>
              <a:rPr lang="zh-CN" altLang="en-US" dirty="0"/>
              <a:t>字符串</a:t>
            </a:r>
            <a:r>
              <a:rPr lang="zh-CN" altLang="en-US" b="1" dirty="0">
                <a:solidFill>
                  <a:srgbClr val="FF0000"/>
                </a:solidFill>
              </a:rPr>
              <a:t>存储</a:t>
            </a:r>
            <a:r>
              <a:rPr lang="zh-CN" altLang="en-US" dirty="0"/>
              <a:t>在</a:t>
            </a:r>
            <a:r>
              <a:rPr lang="zh-CN" altLang="en-US" b="1" dirty="0">
                <a:solidFill>
                  <a:srgbClr val="FF0000"/>
                </a:solidFill>
              </a:rPr>
              <a:t>服务器</a:t>
            </a:r>
            <a:r>
              <a:rPr lang="zh-CN" altLang="en-US" dirty="0"/>
              <a:t>还是</a:t>
            </a:r>
            <a:r>
              <a:rPr lang="zh-CN" altLang="en-US" b="1" dirty="0">
                <a:solidFill>
                  <a:srgbClr val="FF0000"/>
                </a:solidFill>
              </a:rPr>
              <a:t>客户端</a:t>
            </a:r>
          </a:p>
          <a:p>
            <a:pPr lvl="1"/>
            <a:r>
              <a:rPr lang="en-US" altLang="zh-CN" dirty="0"/>
              <a:t>Session</a:t>
            </a:r>
            <a:r>
              <a:rPr lang="zh-CN" altLang="en-US" dirty="0"/>
              <a:t>：服务器发送验证码图片到客户端并在</a:t>
            </a:r>
            <a:r>
              <a:rPr lang="zh-CN" altLang="en-US" b="1" dirty="0"/>
              <a:t>服务器保存验证码字符串到</a:t>
            </a:r>
            <a:r>
              <a:rPr lang="en-US" altLang="zh-CN" b="1" dirty="0"/>
              <a:t>session</a:t>
            </a:r>
            <a:r>
              <a:rPr lang="zh-CN" altLang="en-US" dirty="0"/>
              <a:t>，用户辨认图片并提交验证码字符串到服务器，服务器将用户提交的验证码字符串与</a:t>
            </a:r>
            <a:r>
              <a:rPr lang="en-US" altLang="zh-CN" dirty="0"/>
              <a:t>session</a:t>
            </a:r>
            <a:r>
              <a:rPr lang="zh-CN" altLang="en-US" dirty="0"/>
              <a:t>中保存的字符串进行比较。</a:t>
            </a:r>
            <a:endParaRPr lang="en-US" altLang="zh-CN" dirty="0"/>
          </a:p>
          <a:p>
            <a:pPr lvl="1"/>
            <a:r>
              <a:rPr lang="en-US" altLang="zh-CN" dirty="0"/>
              <a:t>Cookie</a:t>
            </a:r>
            <a:r>
              <a:rPr lang="zh-CN" altLang="en-US" dirty="0"/>
              <a:t>：服务器发送验证码图片以及验证码字符串（可能会进行加密）到客户端，</a:t>
            </a:r>
            <a:r>
              <a:rPr lang="zh-CN" altLang="en-US" b="1" dirty="0"/>
              <a:t>客户端将验证码字符串存储到本地</a:t>
            </a:r>
            <a:r>
              <a:rPr lang="en-US" altLang="zh-CN" b="1" dirty="0"/>
              <a:t>cookie</a:t>
            </a:r>
            <a:r>
              <a:rPr lang="zh-CN" altLang="en-US" dirty="0"/>
              <a:t>，用户辨认图片并提交验证码字符串以及</a:t>
            </a:r>
            <a:r>
              <a:rPr lang="en-US" altLang="zh-CN" dirty="0"/>
              <a:t>cookie</a:t>
            </a:r>
            <a:r>
              <a:rPr lang="zh-CN" altLang="en-US" dirty="0"/>
              <a:t>中所存储的字符串到服务器，服务器将用户提交的两个字符串（进行解密后）进行比较。</a:t>
            </a:r>
            <a:endParaRPr lang="en-US" altLang="zh-CN" dirty="0"/>
          </a:p>
          <a:p>
            <a:r>
              <a:rPr lang="zh-CN" altLang="en-US" dirty="0"/>
              <a:t>存放在服务器的</a:t>
            </a:r>
            <a:r>
              <a:rPr lang="en-US" altLang="zh-CN" dirty="0"/>
              <a:t>session</a:t>
            </a:r>
            <a:r>
              <a:rPr lang="zh-CN" altLang="en-US" dirty="0">
                <a:solidFill>
                  <a:srgbClr val="FF0000"/>
                </a:solidFill>
              </a:rPr>
              <a:t>更为安全</a:t>
            </a:r>
            <a:r>
              <a:rPr lang="zh-CN" altLang="en-US" dirty="0"/>
              <a:t>，但</a:t>
            </a:r>
            <a:r>
              <a:rPr lang="zh-CN" altLang="en-US" dirty="0">
                <a:solidFill>
                  <a:srgbClr val="FF0000"/>
                </a:solidFill>
              </a:rPr>
              <a:t>消耗服务器内存</a:t>
            </a:r>
            <a:r>
              <a:rPr lang="zh-CN" altLang="en-US" dirty="0"/>
              <a:t>；使用</a:t>
            </a:r>
            <a:r>
              <a:rPr lang="en-US" altLang="zh-CN" dirty="0"/>
              <a:t>cookie</a:t>
            </a:r>
            <a:r>
              <a:rPr lang="zh-CN" altLang="en-US" dirty="0"/>
              <a:t>方式的验证码，</a:t>
            </a:r>
            <a:r>
              <a:rPr lang="zh-CN" altLang="en-US" dirty="0">
                <a:solidFill>
                  <a:srgbClr val="FF0000"/>
                </a:solidFill>
              </a:rPr>
              <a:t>不增加服务器内存消耗</a:t>
            </a:r>
            <a:r>
              <a:rPr lang="zh-CN" altLang="en-US" dirty="0"/>
              <a:t>，但可通过对传输数据进行分析</a:t>
            </a:r>
            <a:r>
              <a:rPr lang="zh-CN" altLang="en-US" dirty="0">
                <a:solidFill>
                  <a:srgbClr val="FF0000"/>
                </a:solidFill>
              </a:rPr>
              <a:t>轻易破解验证码</a:t>
            </a:r>
            <a:r>
              <a:rPr lang="zh-CN" altLang="en-US" dirty="0"/>
              <a:t>。</a:t>
            </a:r>
            <a:endParaRPr lang="en-US" altLang="zh-CN" dirty="0"/>
          </a:p>
        </p:txBody>
      </p:sp>
    </p:spTree>
    <p:extLst>
      <p:ext uri="{BB962C8B-B14F-4D97-AF65-F5344CB8AC3E}">
        <p14:creationId xmlns:p14="http://schemas.microsoft.com/office/powerpoint/2010/main" val="257689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验证码不刷新</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10515600" cy="4351338"/>
          </a:xfrm>
        </p:spPr>
        <p:txBody>
          <a:bodyPr>
            <a:normAutofit/>
          </a:bodyPr>
          <a:lstStyle/>
          <a:p>
            <a:r>
              <a:rPr lang="zh-CN" altLang="en-US" dirty="0"/>
              <a:t>导致验证码不刷新的原因是：登录密码错误之后，</a:t>
            </a:r>
            <a:r>
              <a:rPr lang="en-US" altLang="zh-CN" dirty="0"/>
              <a:t>session</a:t>
            </a:r>
            <a:r>
              <a:rPr lang="zh-CN" altLang="en-US" dirty="0"/>
              <a:t>中的值没有更新，验证码不变</a:t>
            </a:r>
            <a:endParaRPr lang="en-US" altLang="zh-CN" dirty="0"/>
          </a:p>
          <a:p>
            <a:pPr lvl="1"/>
            <a:r>
              <a:rPr lang="zh-CN" altLang="en-US" b="1" dirty="0"/>
              <a:t>无条件不刷新</a:t>
            </a:r>
            <a:r>
              <a:rPr lang="zh-CN" altLang="en-US" dirty="0"/>
              <a:t>：无条件不刷新是指在某一时间段内，无论登录失败多少次，只要不刷新页面，就可以无限次的</a:t>
            </a:r>
            <a:r>
              <a:rPr lang="zh-CN" altLang="en-US" dirty="0">
                <a:solidFill>
                  <a:srgbClr val="FF0000"/>
                </a:solidFill>
              </a:rPr>
              <a:t>使用同一个验证码</a:t>
            </a:r>
            <a:r>
              <a:rPr lang="zh-CN" altLang="en-US" dirty="0"/>
              <a:t>来对一个或多个用户帐号进行</a:t>
            </a:r>
            <a:r>
              <a:rPr lang="zh-CN" altLang="en-US" dirty="0">
                <a:solidFill>
                  <a:srgbClr val="FF0000"/>
                </a:solidFill>
              </a:rPr>
              <a:t>暴力猜解</a:t>
            </a:r>
            <a:endParaRPr lang="zh-CN" altLang="en-US" dirty="0"/>
          </a:p>
          <a:p>
            <a:pPr lvl="1"/>
            <a:r>
              <a:rPr lang="zh-CN" altLang="en-US" b="1" dirty="0"/>
              <a:t>有条件不刷新</a:t>
            </a:r>
            <a:r>
              <a:rPr lang="zh-CN" altLang="en-US" dirty="0"/>
              <a:t>：有条件不刷新多见于如下情况：登录失败之后，系统会打开一个新页面或者弹出一个新的警告窗口，提示用户登录失败，点击确定后返回登录界面且验证码刷新。这种情况下，只要我们</a:t>
            </a:r>
            <a:r>
              <a:rPr lang="zh-CN" altLang="en-US" dirty="0">
                <a:solidFill>
                  <a:srgbClr val="FF0000"/>
                </a:solidFill>
              </a:rPr>
              <a:t>不关闭新窗口或弹窗</a:t>
            </a:r>
            <a:r>
              <a:rPr lang="zh-CN" altLang="en-US" dirty="0"/>
              <a:t>，配合使用</a:t>
            </a:r>
            <a:r>
              <a:rPr lang="en-US" altLang="zh-CN" dirty="0" err="1"/>
              <a:t>Burpsuite</a:t>
            </a:r>
            <a:r>
              <a:rPr lang="zh-CN" altLang="en-US" dirty="0"/>
              <a:t>的</a:t>
            </a:r>
            <a:r>
              <a:rPr lang="en-US" altLang="zh-CN" dirty="0">
                <a:solidFill>
                  <a:srgbClr val="FF0000"/>
                </a:solidFill>
              </a:rPr>
              <a:t>intruder</a:t>
            </a:r>
            <a:r>
              <a:rPr lang="zh-CN" altLang="en-US" dirty="0">
                <a:solidFill>
                  <a:srgbClr val="FF0000"/>
                </a:solidFill>
              </a:rPr>
              <a:t>模块</a:t>
            </a:r>
            <a:r>
              <a:rPr lang="zh-CN" altLang="en-US" dirty="0"/>
              <a:t>就可以进行</a:t>
            </a:r>
            <a:r>
              <a:rPr lang="zh-CN" altLang="en-US" dirty="0">
                <a:solidFill>
                  <a:srgbClr val="FF0000"/>
                </a:solidFill>
              </a:rPr>
              <a:t>暴力破解</a:t>
            </a:r>
            <a:r>
              <a:rPr lang="zh-CN" altLang="en-US" dirty="0"/>
              <a:t>了</a:t>
            </a:r>
            <a:endParaRPr lang="zh-CN" altLang="en-US" dirty="0">
              <a:solidFill>
                <a:srgbClr val="FF0000"/>
              </a:solidFill>
            </a:endParaRPr>
          </a:p>
        </p:txBody>
      </p:sp>
    </p:spTree>
    <p:extLst>
      <p:ext uri="{BB962C8B-B14F-4D97-AF65-F5344CB8AC3E}">
        <p14:creationId xmlns:p14="http://schemas.microsoft.com/office/powerpoint/2010/main" val="406655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3E198E-DBC0-435A-9156-FA2EFFA6583F}"/>
              </a:ext>
            </a:extLst>
          </p:cNvPr>
          <p:cNvSpPr>
            <a:spLocks noGrp="1"/>
          </p:cNvSpPr>
          <p:nvPr>
            <p:ph type="title"/>
          </p:nvPr>
        </p:nvSpPr>
        <p:spPr/>
        <p:txBody>
          <a:bodyPr/>
          <a:lstStyle/>
          <a:p>
            <a:r>
              <a:rPr lang="zh-CN" altLang="en-US" dirty="0"/>
              <a:t>未注销验证码</a:t>
            </a:r>
          </a:p>
        </p:txBody>
      </p:sp>
      <p:sp>
        <p:nvSpPr>
          <p:cNvPr id="3" name="内容占位符 2">
            <a:extLst>
              <a:ext uri="{FF2B5EF4-FFF2-40B4-BE49-F238E27FC236}">
                <a16:creationId xmlns:a16="http://schemas.microsoft.com/office/drawing/2014/main" xmlns="" id="{A35EE033-A565-4EAD-8FB2-AB0693611C90}"/>
              </a:ext>
            </a:extLst>
          </p:cNvPr>
          <p:cNvSpPr>
            <a:spLocks noGrp="1"/>
          </p:cNvSpPr>
          <p:nvPr>
            <p:ph idx="1"/>
          </p:nvPr>
        </p:nvSpPr>
        <p:spPr>
          <a:xfrm>
            <a:off x="838200" y="1825625"/>
            <a:ext cx="6944591" cy="4351338"/>
          </a:xfrm>
        </p:spPr>
        <p:txBody>
          <a:bodyPr/>
          <a:lstStyle/>
          <a:p>
            <a:r>
              <a:rPr lang="zh-CN" altLang="en-US" dirty="0"/>
              <a:t>在实际应用系统中，由于设计或者实现人员的疏忽或者经验不足，经常会忽略掉其中很重要的一个步骤</a:t>
            </a:r>
            <a:r>
              <a:rPr lang="en-US" altLang="zh-CN" dirty="0"/>
              <a:t>———</a:t>
            </a:r>
            <a:r>
              <a:rPr lang="zh-CN" altLang="en-US" b="1" dirty="0">
                <a:solidFill>
                  <a:srgbClr val="FF0000"/>
                </a:solidFill>
              </a:rPr>
              <a:t>销毁验证码</a:t>
            </a:r>
            <a:endParaRPr lang="en-US" altLang="zh-CN" dirty="0"/>
          </a:p>
          <a:p>
            <a:r>
              <a:rPr lang="zh-CN" altLang="en-US" dirty="0"/>
              <a:t>给攻击者打开了一条暗道， 通过利用</a:t>
            </a:r>
            <a:r>
              <a:rPr lang="zh-CN" altLang="en-US" b="1" dirty="0"/>
              <a:t>一次会话请求后验证码未能及时销毁这个</a:t>
            </a:r>
            <a:r>
              <a:rPr lang="zh-CN" altLang="en-US" b="1" dirty="0">
                <a:solidFill>
                  <a:srgbClr val="FF0000"/>
                </a:solidFill>
              </a:rPr>
              <a:t>漏洞</a:t>
            </a:r>
            <a:r>
              <a:rPr lang="zh-CN" altLang="en-US" dirty="0"/>
              <a:t>对系统持续发起大量的请求， 即绕过了验证码的防御措施</a:t>
            </a:r>
            <a:endParaRPr lang="en-US" altLang="zh-CN" dirty="0"/>
          </a:p>
          <a:p>
            <a:r>
              <a:rPr lang="zh-CN" altLang="en-US" dirty="0"/>
              <a:t>对系统登录进行暴力破解、批量注册、机器自动发帖、自动发送垃圾邮件等</a:t>
            </a:r>
            <a:r>
              <a:rPr lang="zh-CN" altLang="en-US" dirty="0">
                <a:solidFill>
                  <a:srgbClr val="FF0000"/>
                </a:solidFill>
              </a:rPr>
              <a:t>恶意的网络行为</a:t>
            </a:r>
          </a:p>
        </p:txBody>
      </p:sp>
      <p:sp>
        <p:nvSpPr>
          <p:cNvPr id="4" name="文本框 3">
            <a:extLst>
              <a:ext uri="{FF2B5EF4-FFF2-40B4-BE49-F238E27FC236}">
                <a16:creationId xmlns:a16="http://schemas.microsoft.com/office/drawing/2014/main" xmlns="" id="{80C962F1-216A-487F-B9F7-4E4B5423F017}"/>
              </a:ext>
            </a:extLst>
          </p:cNvPr>
          <p:cNvSpPr txBox="1"/>
          <p:nvPr/>
        </p:nvSpPr>
        <p:spPr>
          <a:xfrm>
            <a:off x="1066267" y="6176963"/>
            <a:ext cx="6288901" cy="523220"/>
          </a:xfrm>
          <a:prstGeom prst="rect">
            <a:avLst/>
          </a:prstGeom>
          <a:noFill/>
        </p:spPr>
        <p:txBody>
          <a:bodyPr wrap="none" rtlCol="0">
            <a:spAutoFit/>
          </a:bodyPr>
          <a:lstStyle/>
          <a:p>
            <a:r>
              <a:rPr lang="zh-CN" altLang="en-US" sz="2800" b="1" dirty="0">
                <a:solidFill>
                  <a:srgbClr val="0070C0"/>
                </a:solidFill>
                <a:latin typeface="Microsoft YaHei UI" panose="020B0503020204020204" pitchFamily="34" charset="-122"/>
                <a:ea typeface="Microsoft YaHei UI" panose="020B0503020204020204" pitchFamily="34" charset="-122"/>
              </a:rPr>
              <a:t>辛辛苦苦构建的防暴力破解形同虚设！</a:t>
            </a:r>
          </a:p>
        </p:txBody>
      </p:sp>
      <p:pic>
        <p:nvPicPr>
          <p:cNvPr id="3074" name="Picture 2">
            <a:extLst>
              <a:ext uri="{FF2B5EF4-FFF2-40B4-BE49-F238E27FC236}">
                <a16:creationId xmlns:a16="http://schemas.microsoft.com/office/drawing/2014/main" xmlns="" id="{AAA4ACC3-0D3E-457D-8A64-DBBE070BC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609" y="1825625"/>
            <a:ext cx="3719946" cy="372738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xmlns="" id="{F3881B3E-E7E3-463F-93FB-6BFE110B46B5}"/>
              </a:ext>
            </a:extLst>
          </p:cNvPr>
          <p:cNvSpPr/>
          <p:nvPr/>
        </p:nvSpPr>
        <p:spPr>
          <a:xfrm>
            <a:off x="7782791" y="5853797"/>
            <a:ext cx="4135582" cy="707886"/>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苏宁易购某系统后台多个超级管理员弱口令（验证码可重复利用）</a:t>
            </a:r>
            <a:endParaRPr lang="zh-CN" altLang="en-US" sz="2000" dirty="0">
              <a:solidFill>
                <a:srgbClr val="FF0000"/>
              </a:solidFill>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xmlns="" id="{E9EC042A-1656-4885-92A2-FC3F0C7C2611}"/>
              </a:ext>
            </a:extLst>
          </p:cNvPr>
          <p:cNvPicPr>
            <a:picLocks noChangeAspect="1"/>
          </p:cNvPicPr>
          <p:nvPr/>
        </p:nvPicPr>
        <p:blipFill rotWithShape="1">
          <a:blip r:embed="rId4"/>
          <a:srcRect r="38143"/>
          <a:stretch/>
        </p:blipFill>
        <p:spPr>
          <a:xfrm>
            <a:off x="7884160" y="1825626"/>
            <a:ext cx="3909522" cy="3963146"/>
          </a:xfrm>
          <a:prstGeom prst="rect">
            <a:avLst/>
          </a:prstGeom>
        </p:spPr>
      </p:pic>
    </p:spTree>
    <p:extLst>
      <p:ext uri="{BB962C8B-B14F-4D97-AF65-F5344CB8AC3E}">
        <p14:creationId xmlns:p14="http://schemas.microsoft.com/office/powerpoint/2010/main" val="37434313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1659</Words>
  <Application>Microsoft Office PowerPoint</Application>
  <PresentationFormat>宽屏</PresentationFormat>
  <Paragraphs>106</Paragraphs>
  <Slides>14</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Microsoft YaHei UI</vt:lpstr>
      <vt:lpstr>等线</vt:lpstr>
      <vt:lpstr>黑体</vt:lpstr>
      <vt:lpstr>Arial</vt:lpstr>
      <vt:lpstr>Cambria</vt:lpstr>
      <vt:lpstr>Wingdings</vt:lpstr>
      <vt:lpstr>Office 主题​​</vt:lpstr>
      <vt:lpstr>验证码绕过技术原理</vt:lpstr>
      <vt:lpstr>验证码</vt:lpstr>
      <vt:lpstr>验证码</vt:lpstr>
      <vt:lpstr>验证码</vt:lpstr>
      <vt:lpstr>验证码工作原理</vt:lpstr>
      <vt:lpstr>验证码工作原理</vt:lpstr>
      <vt:lpstr>验证码工作原理</vt:lpstr>
      <vt:lpstr>验证码不刷新</vt:lpstr>
      <vt:lpstr>未注销验证码</vt:lpstr>
      <vt:lpstr>验证码前端可获取</vt:lpstr>
      <vt:lpstr>验证码空值绕过</vt:lpstr>
      <vt:lpstr>验证码易识别</vt:lpstr>
      <vt:lpstr>存在无验证码页面</vt:lpstr>
      <vt:lpstr>其他绕过方法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验证码绕过技术原理</dc:title>
  <dc:creator>xingbo hu</dc:creator>
  <cp:lastModifiedBy>章 江山</cp:lastModifiedBy>
  <cp:revision>58</cp:revision>
  <dcterms:created xsi:type="dcterms:W3CDTF">2019-10-23T00:21:30Z</dcterms:created>
  <dcterms:modified xsi:type="dcterms:W3CDTF">2019-10-28T00:46:34Z</dcterms:modified>
</cp:coreProperties>
</file>