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89" d="100"/>
          <a:sy n="89" d="100"/>
        </p:scale>
        <p:origin x="437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F59A14B-51B2-4EDF-8FF4-8875CECC1EB3}" type="datetimeFigureOut">
              <a:rPr lang="zh-CN" altLang="en-US" smtClean="0"/>
              <a:pPr/>
              <a:t>2019/10/30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8B0D4E5-BFA2-4FFB-BE3F-A0F76BF78D4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7395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E46D1-FAEA-44CA-BAD9-8D8FD613D27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323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E46D1-FAEA-44CA-BAD9-8D8FD613D27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085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E46D1-FAEA-44CA-BAD9-8D8FD613D27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987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E46D1-FAEA-44CA-BAD9-8D8FD613D27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505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E46D1-FAEA-44CA-BAD9-8D8FD613D27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513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6BD33-B589-45AE-8337-A4BDE4DC33E1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662E-7A1E-4AF4-BF82-8CB9C0255D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891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6BD33-B589-45AE-8337-A4BDE4DC33E1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662E-7A1E-4AF4-BF82-8CB9C0255D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935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6BD33-B589-45AE-8337-A4BDE4DC33E1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662E-7A1E-4AF4-BF82-8CB9C0255D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204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6BD33-B589-45AE-8337-A4BDE4DC33E1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662E-7A1E-4AF4-BF82-8CB9C0255D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129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6BD33-B589-45AE-8337-A4BDE4DC33E1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662E-7A1E-4AF4-BF82-8CB9C0255D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788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6BD33-B589-45AE-8337-A4BDE4DC33E1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662E-7A1E-4AF4-BF82-8CB9C0255D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047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6BD33-B589-45AE-8337-A4BDE4DC33E1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662E-7A1E-4AF4-BF82-8CB9C0255D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492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6BD33-B589-45AE-8337-A4BDE4DC33E1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662E-7A1E-4AF4-BF82-8CB9C0255D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704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6BD33-B589-45AE-8337-A4BDE4DC33E1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662E-7A1E-4AF4-BF82-8CB9C0255D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327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6BD33-B589-45AE-8337-A4BDE4DC33E1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662E-7A1E-4AF4-BF82-8CB9C0255D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823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6BD33-B589-45AE-8337-A4BDE4DC33E1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662E-7A1E-4AF4-BF82-8CB9C0255D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731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786BD33-B589-45AE-8337-A4BDE4DC33E1}" type="datetimeFigureOut">
              <a:rPr lang="zh-CN" altLang="en-US" smtClean="0"/>
              <a:pPr/>
              <a:t>2019/10/30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D30662E-7A1E-4AF4-BF82-8CB9C0255DE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5943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Task 2 Realization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朕为你打下江山 组</a:t>
            </a:r>
          </a:p>
        </p:txBody>
      </p:sp>
    </p:spTree>
    <p:extLst>
      <p:ext uri="{BB962C8B-B14F-4D97-AF65-F5344CB8AC3E}">
        <p14:creationId xmlns:p14="http://schemas.microsoft.com/office/powerpoint/2010/main" val="2857361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9C67D63-5CD8-483F-8FFA-F3D36AC01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D70730F-314A-462B-80CF-1A51B3A12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6602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/>
              <a:t>验证码生成方式：</a:t>
            </a:r>
            <a:r>
              <a:rPr lang="zh-CN" altLang="en-US" b="1" dirty="0"/>
              <a:t>后端</a:t>
            </a:r>
            <a:r>
              <a:rPr lang="zh-CN" altLang="en-US" dirty="0"/>
              <a:t>生成</a:t>
            </a:r>
            <a:r>
              <a:rPr lang="zh-CN" altLang="en-US" b="1" dirty="0"/>
              <a:t>图片</a:t>
            </a:r>
            <a:r>
              <a:rPr lang="zh-CN" altLang="en-US" dirty="0"/>
              <a:t>验证码</a:t>
            </a:r>
            <a:endParaRPr lang="en-US" altLang="zh-CN" dirty="0"/>
          </a:p>
          <a:p>
            <a:r>
              <a:rPr lang="zh-CN" altLang="en-US" dirty="0"/>
              <a:t>绕过方式：使用</a:t>
            </a:r>
            <a:r>
              <a:rPr lang="zh-CN" altLang="en-US" b="1" dirty="0"/>
              <a:t>深度学习</a:t>
            </a:r>
            <a:r>
              <a:rPr lang="zh-CN" altLang="en-US" dirty="0"/>
              <a:t>识别图片验证码进行绕过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6144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9C67D63-5CD8-483F-8FFA-F3D36AC01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D70730F-314A-462B-80CF-1A51B3A12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646"/>
            <a:ext cx="10515600" cy="3984305"/>
          </a:xfrm>
        </p:spPr>
        <p:txBody>
          <a:bodyPr>
            <a:normAutofit/>
          </a:bodyPr>
          <a:lstStyle/>
          <a:p>
            <a:r>
              <a:rPr lang="en-US" altLang="zh-CN" dirty="0"/>
              <a:t>Web</a:t>
            </a:r>
            <a:r>
              <a:rPr lang="zh-CN" altLang="en-US" dirty="0"/>
              <a:t>服务搭建：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使用</a:t>
            </a:r>
            <a:r>
              <a:rPr lang="en-US" altLang="zh-CN" b="1" dirty="0"/>
              <a:t>flask</a:t>
            </a:r>
            <a:r>
              <a:rPr lang="zh-CN" altLang="en-US" dirty="0"/>
              <a:t>搭建一个简易的</a:t>
            </a:r>
            <a:r>
              <a:rPr lang="en-US" altLang="zh-CN" dirty="0"/>
              <a:t>Web</a:t>
            </a:r>
            <a:r>
              <a:rPr lang="zh-CN" altLang="en-US" dirty="0"/>
              <a:t>服务，仅含有登录功能；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使用</a:t>
            </a:r>
            <a:r>
              <a:rPr lang="en-US" altLang="zh-CN" b="1" dirty="0"/>
              <a:t>sqlite3</a:t>
            </a:r>
            <a:r>
              <a:rPr lang="zh-CN" altLang="en-US" dirty="0"/>
              <a:t>存储用户名和密码；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使用</a:t>
            </a:r>
            <a:r>
              <a:rPr lang="en-US" altLang="zh-CN" dirty="0"/>
              <a:t>python </a:t>
            </a:r>
            <a:r>
              <a:rPr lang="en-US" altLang="zh-CN" b="1" dirty="0"/>
              <a:t>captcha</a:t>
            </a:r>
            <a:r>
              <a:rPr lang="zh-CN" altLang="en-US" dirty="0"/>
              <a:t>模块随机生成一个</a:t>
            </a:r>
            <a:r>
              <a:rPr lang="en-US" altLang="zh-CN" dirty="0"/>
              <a:t>4</a:t>
            </a:r>
            <a:r>
              <a:rPr lang="zh-CN" altLang="en-US" dirty="0"/>
              <a:t>位长的图片验证码；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通过</a:t>
            </a:r>
            <a:r>
              <a:rPr lang="en-US" altLang="zh-CN" b="1" dirty="0"/>
              <a:t>session</a:t>
            </a:r>
            <a:r>
              <a:rPr lang="zh-CN" altLang="en-US" dirty="0"/>
              <a:t>的方式存储当前用户当前时刻的图片验证码，并且设置</a:t>
            </a:r>
            <a:r>
              <a:rPr lang="en-US" altLang="zh-CN" dirty="0"/>
              <a:t>session</a:t>
            </a:r>
            <a:r>
              <a:rPr lang="zh-CN" altLang="en-US" dirty="0"/>
              <a:t>的过期时长为</a:t>
            </a:r>
            <a:r>
              <a:rPr lang="en-US" altLang="zh-CN" b="1" dirty="0"/>
              <a:t>2</a:t>
            </a:r>
            <a:r>
              <a:rPr lang="zh-CN" altLang="en-US" dirty="0"/>
              <a:t>分钟，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每次验证后都</a:t>
            </a:r>
            <a:r>
              <a:rPr lang="zh-CN" altLang="en-US" b="1" dirty="0"/>
              <a:t>刷新</a:t>
            </a:r>
            <a:r>
              <a:rPr lang="zh-CN" altLang="en-US" dirty="0"/>
              <a:t>图片验证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码，防止暴力破解图片验证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码。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688" y="5345655"/>
            <a:ext cx="2371507" cy="8893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2123" y="3780758"/>
            <a:ext cx="6809877" cy="308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533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9C67D63-5CD8-483F-8FFA-F3D36AC01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D70730F-314A-462B-80CF-1A51B3A12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6601"/>
            <a:ext cx="10515600" cy="4010183"/>
          </a:xfrm>
        </p:spPr>
        <p:txBody>
          <a:bodyPr>
            <a:normAutofit/>
          </a:bodyPr>
          <a:lstStyle/>
          <a:p>
            <a:r>
              <a:rPr lang="zh-CN" altLang="en-US" dirty="0"/>
              <a:t>爆破限制绕过（</a:t>
            </a:r>
            <a:r>
              <a:rPr lang="en-US" altLang="zh-CN" dirty="0"/>
              <a:t>1</a:t>
            </a:r>
            <a:r>
              <a:rPr lang="zh-Hans" altLang="en-US" dirty="0"/>
              <a:t>）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借助</a:t>
            </a:r>
            <a:r>
              <a:rPr lang="en-US" altLang="zh-CN" dirty="0" err="1"/>
              <a:t>tensorflow</a:t>
            </a:r>
            <a:r>
              <a:rPr lang="zh-CN" altLang="en-US" dirty="0"/>
              <a:t>训练了一个</a:t>
            </a:r>
            <a:r>
              <a:rPr lang="en-US" altLang="zh-CN" dirty="0"/>
              <a:t>5</a:t>
            </a:r>
            <a:r>
              <a:rPr lang="zh-CN" altLang="en-US" dirty="0"/>
              <a:t>层的</a:t>
            </a:r>
            <a:r>
              <a:rPr lang="en-US" altLang="zh-CN" dirty="0"/>
              <a:t>CNN</a:t>
            </a:r>
            <a:r>
              <a:rPr lang="zh-CN" altLang="en-US" dirty="0"/>
              <a:t>模型，得到的模型识别准确率为</a:t>
            </a:r>
            <a:r>
              <a:rPr lang="en-US" altLang="zh-CN" dirty="0"/>
              <a:t>99.375%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同</a:t>
            </a:r>
            <a:r>
              <a:rPr lang="en-US" altLang="zh-CN" dirty="0"/>
              <a:t>Task 1</a:t>
            </a:r>
            <a:r>
              <a:rPr lang="zh-CN" altLang="en-US" dirty="0"/>
              <a:t>的实现一样，我们收集过去被泄露的用户密码，合成了一份静态的爆破密码字典；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endParaRPr lang="en-US" altLang="zh-Han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3" t="26015" r="30932" b="12552"/>
          <a:stretch/>
        </p:blipFill>
        <p:spPr>
          <a:xfrm>
            <a:off x="1921320" y="3838022"/>
            <a:ext cx="8140589" cy="256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43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9C67D63-5CD8-483F-8FFA-F3D36AC01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54854" cy="1325563"/>
          </a:xfrm>
        </p:spPr>
        <p:txBody>
          <a:bodyPr/>
          <a:lstStyle/>
          <a:p>
            <a:r>
              <a:rPr lang="zh-CN" altLang="en-US" dirty="0"/>
              <a:t>具体实现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D70730F-314A-462B-80CF-1A51B3A12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3423"/>
            <a:ext cx="10515600" cy="463828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爆破限制绕过（</a:t>
            </a:r>
            <a:r>
              <a:rPr lang="en-US" altLang="zh-Hans" dirty="0"/>
              <a:t>2</a:t>
            </a:r>
            <a:r>
              <a:rPr lang="zh-Hans" altLang="en-US" dirty="0"/>
              <a:t>）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Hans" altLang="en-US" dirty="0"/>
              <a:t>分析网站实现，发现其使用 </a:t>
            </a:r>
            <a:r>
              <a:rPr lang="en-US" altLang="zh-Hans" dirty="0"/>
              <a:t>Session</a:t>
            </a:r>
            <a:r>
              <a:rPr lang="zh-Hans" altLang="en-US" dirty="0"/>
              <a:t> 对验证码进行管理，且针对验证码接口每次请求均刷新 </a:t>
            </a:r>
            <a:r>
              <a:rPr lang="en-US" altLang="zh-Hans" dirty="0"/>
              <a:t>Session</a:t>
            </a:r>
            <a:r>
              <a:rPr lang="zh-Hans" altLang="en-US" dirty="0"/>
              <a:t> 中对应的验证码</a:t>
            </a:r>
            <a:endParaRPr lang="en-US" altLang="zh-Hans" dirty="0"/>
          </a:p>
          <a:p>
            <a:pPr lvl="1">
              <a:lnSpc>
                <a:spcPct val="150000"/>
              </a:lnSpc>
            </a:pPr>
            <a:r>
              <a:rPr lang="zh-Hans" altLang="en-US" dirty="0"/>
              <a:t>除验证码之外，网站使用 </a:t>
            </a:r>
            <a:r>
              <a:rPr lang="en-US" altLang="zh-Hans" dirty="0"/>
              <a:t>CSRF</a:t>
            </a:r>
            <a:r>
              <a:rPr lang="zh-Hans" altLang="en-US" dirty="0"/>
              <a:t> 机制，因此在爆破之前除了获取验证码还需要获取 </a:t>
            </a:r>
            <a:r>
              <a:rPr lang="en-US" altLang="zh-Hans" dirty="0"/>
              <a:t>CSRF</a:t>
            </a:r>
            <a:r>
              <a:rPr lang="zh-Hans" altLang="en-US" dirty="0"/>
              <a:t> 值，而 刷新验证码对应的 </a:t>
            </a:r>
            <a:r>
              <a:rPr lang="en-US" altLang="zh-Hans" dirty="0"/>
              <a:t>Session</a:t>
            </a:r>
            <a:r>
              <a:rPr lang="zh-Hans" altLang="en-US" dirty="0"/>
              <a:t> 之后不会更新 </a:t>
            </a:r>
            <a:r>
              <a:rPr lang="en-US" altLang="zh-Hans" dirty="0"/>
              <a:t>CSRF</a:t>
            </a:r>
            <a:r>
              <a:rPr lang="zh-Hans" altLang="en-US" dirty="0"/>
              <a:t> 值</a:t>
            </a:r>
            <a:endParaRPr lang="en-US" altLang="zh-Hans" dirty="0"/>
          </a:p>
          <a:p>
            <a:pPr lvl="1">
              <a:lnSpc>
                <a:spcPct val="150000"/>
              </a:lnSpc>
            </a:pPr>
            <a:r>
              <a:rPr lang="zh-Hans" altLang="en-US" dirty="0"/>
              <a:t>使用 </a:t>
            </a:r>
            <a:r>
              <a:rPr lang="en-US" altLang="zh-Hans" b="1" dirty="0"/>
              <a:t>requests</a:t>
            </a:r>
            <a:r>
              <a:rPr lang="zh-Hans" altLang="en-US" b="1" dirty="0"/>
              <a:t> </a:t>
            </a:r>
            <a:r>
              <a:rPr lang="zh-Hans" altLang="en-US" dirty="0"/>
              <a:t>模块对网站登录界面进行请求</a:t>
            </a:r>
            <a:endParaRPr lang="en-US" altLang="zh-Hans" dirty="0"/>
          </a:p>
          <a:p>
            <a:pPr lvl="1">
              <a:lnSpc>
                <a:spcPct val="150000"/>
              </a:lnSpc>
            </a:pPr>
            <a:r>
              <a:rPr lang="zh-Hans" altLang="en-US" dirty="0"/>
              <a:t>使用 </a:t>
            </a:r>
            <a:r>
              <a:rPr lang="en-US" altLang="zh-Hans" b="1" dirty="0"/>
              <a:t>b4</a:t>
            </a:r>
            <a:r>
              <a:rPr lang="zh-Hans" altLang="en-US" dirty="0"/>
              <a:t> 模块对响应内容提取，获得当前 </a:t>
            </a:r>
            <a:r>
              <a:rPr lang="en-US" altLang="zh-Hans" dirty="0"/>
              <a:t>CSRF</a:t>
            </a:r>
            <a:r>
              <a:rPr lang="zh-Hans" altLang="en-US" dirty="0"/>
              <a:t> 值</a:t>
            </a:r>
            <a:endParaRPr lang="en-US" altLang="zh-Hans" dirty="0"/>
          </a:p>
          <a:p>
            <a:pPr lvl="1">
              <a:lnSpc>
                <a:spcPct val="150000"/>
              </a:lnSpc>
            </a:pPr>
            <a:r>
              <a:rPr lang="zh-Hans" altLang="en-US" dirty="0"/>
              <a:t>使用同一 </a:t>
            </a:r>
            <a:r>
              <a:rPr lang="en-US" altLang="zh-Hans" dirty="0"/>
              <a:t>Session</a:t>
            </a:r>
            <a:r>
              <a:rPr lang="zh-Hans" altLang="en-US" dirty="0"/>
              <a:t> 请求验证码图片，写入文件</a:t>
            </a:r>
            <a:endParaRPr lang="en-US" altLang="zh-Hans" dirty="0"/>
          </a:p>
          <a:p>
            <a:pPr lvl="1">
              <a:lnSpc>
                <a:spcPct val="150000"/>
              </a:lnSpc>
            </a:pPr>
            <a:r>
              <a:rPr lang="zh-Hans" altLang="en-US" dirty="0"/>
              <a:t>使用训练出来的 </a:t>
            </a:r>
            <a:r>
              <a:rPr lang="en-US" altLang="zh-Hans" dirty="0"/>
              <a:t>CNN</a:t>
            </a:r>
            <a:r>
              <a:rPr lang="zh-Hans" altLang="en-US" dirty="0"/>
              <a:t> 模型对验证码进行识别，之后进行爆破</a:t>
            </a:r>
            <a:endParaRPr lang="en-US" altLang="zh-Hans" dirty="0"/>
          </a:p>
          <a:p>
            <a:pPr lvl="1">
              <a:lnSpc>
                <a:spcPct val="150000"/>
              </a:lnSpc>
            </a:pPr>
            <a:endParaRPr lang="en-US" altLang="zh-Han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2C7AF5F-AE4E-0D4A-BE11-A026583EF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624" y="131864"/>
            <a:ext cx="5753683" cy="199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857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9C67D63-5CD8-483F-8FFA-F3D36AC01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视频演示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342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290</Words>
  <Application>Microsoft Office PowerPoint</Application>
  <PresentationFormat>宽屏</PresentationFormat>
  <Paragraphs>29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9" baseType="lpstr">
      <vt:lpstr>微软雅黑</vt:lpstr>
      <vt:lpstr>Arial</vt:lpstr>
      <vt:lpstr>Office 主题</vt:lpstr>
      <vt:lpstr>Task 2 Realization</vt:lpstr>
      <vt:lpstr>任务目标</vt:lpstr>
      <vt:lpstr>具体实现</vt:lpstr>
      <vt:lpstr>具体实现</vt:lpstr>
      <vt:lpstr>具体实现</vt:lpstr>
      <vt:lpstr>视频演示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2 Realization</dc:title>
  <dc:creator>章 江山</dc:creator>
  <cp:lastModifiedBy>章 江山</cp:lastModifiedBy>
  <cp:revision>27</cp:revision>
  <dcterms:created xsi:type="dcterms:W3CDTF">2019-10-29T08:04:36Z</dcterms:created>
  <dcterms:modified xsi:type="dcterms:W3CDTF">2019-10-30T06:00:45Z</dcterms:modified>
</cp:coreProperties>
</file>