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62" r:id="rId5"/>
    <p:sldId id="265" r:id="rId6"/>
    <p:sldId id="260" r:id="rId7"/>
    <p:sldId id="258" r:id="rId8"/>
    <p:sldId id="266" r:id="rId9"/>
    <p:sldId id="263" r:id="rId10"/>
    <p:sldId id="267" r:id="rId11"/>
    <p:sldId id="268" r:id="rId12"/>
    <p:sldId id="269"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9D81DE8-7207-4581-AB8B-7738866EC4F0}" type="datetimeFigureOut">
              <a:rPr lang="zh-CN" altLang="en-US" smtClean="0"/>
              <a:pPr/>
              <a:t>2019/10/28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58E46D1-FAEA-44CA-BAD9-8D8FD613D279}" type="slidenum">
              <a:rPr lang="zh-CN" altLang="en-US" smtClean="0"/>
              <a:pPr/>
              <a:t>‹#›</a:t>
            </a:fld>
            <a:endParaRPr lang="zh-CN" altLang="en-US" dirty="0"/>
          </a:p>
        </p:txBody>
      </p:sp>
    </p:spTree>
    <p:extLst>
      <p:ext uri="{BB962C8B-B14F-4D97-AF65-F5344CB8AC3E}">
        <p14:creationId xmlns:p14="http://schemas.microsoft.com/office/powerpoint/2010/main" val="329579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csdn.net/weixin_30664539/article/details/9806084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huimugan.com/bug/view?bug_no=8305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ecpulse.com/archives/29586.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log.csdn.net/weixin_30664539/article/details/9806084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ecpulse.com/archives/29693.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huimugan.com/bug/view?bug_no=8679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https://blog.csdn.net/weixin_30664539/article/details/98060849</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a:t>
            </a:fld>
            <a:endParaRPr lang="zh-CN" altLang="en-US"/>
          </a:p>
        </p:txBody>
      </p:sp>
    </p:spTree>
    <p:extLst>
      <p:ext uri="{BB962C8B-B14F-4D97-AF65-F5344CB8AC3E}">
        <p14:creationId xmlns:p14="http://schemas.microsoft.com/office/powerpoint/2010/main" val="73168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https://shuimugan.com/bug/view?bug_no=83050</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11</a:t>
            </a:fld>
            <a:endParaRPr lang="zh-CN" altLang="en-US"/>
          </a:p>
        </p:txBody>
      </p:sp>
    </p:spTree>
    <p:extLst>
      <p:ext uri="{BB962C8B-B14F-4D97-AF65-F5344CB8AC3E}">
        <p14:creationId xmlns:p14="http://schemas.microsoft.com/office/powerpoint/2010/main" val="404295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https://www.secpulse.com/archives/29586.html</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12</a:t>
            </a:fld>
            <a:endParaRPr lang="zh-CN" altLang="en-US"/>
          </a:p>
        </p:txBody>
      </p:sp>
    </p:spTree>
    <p:extLst>
      <p:ext uri="{BB962C8B-B14F-4D97-AF65-F5344CB8AC3E}">
        <p14:creationId xmlns:p14="http://schemas.microsoft.com/office/powerpoint/2010/main" val="228645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https://blog.csdn.net/weixin_30664539/article/details/98060849</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15</a:t>
            </a:fld>
            <a:endParaRPr lang="zh-CN" altLang="en-US"/>
          </a:p>
        </p:txBody>
      </p:sp>
    </p:spTree>
    <p:extLst>
      <p:ext uri="{BB962C8B-B14F-4D97-AF65-F5344CB8AC3E}">
        <p14:creationId xmlns:p14="http://schemas.microsoft.com/office/powerpoint/2010/main" val="343447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2</a:t>
            </a:fld>
            <a:endParaRPr lang="zh-CN" altLang="en-US"/>
          </a:p>
        </p:txBody>
      </p:sp>
    </p:spTree>
    <p:extLst>
      <p:ext uri="{BB962C8B-B14F-4D97-AF65-F5344CB8AC3E}">
        <p14:creationId xmlns:p14="http://schemas.microsoft.com/office/powerpoint/2010/main" val="154791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验证码的起源来自于</a:t>
            </a:r>
            <a:r>
              <a:rPr lang="en-US" altLang="zh-CN" dirty="0"/>
              <a:t>Yahoo </a:t>
            </a:r>
            <a:r>
              <a:rPr lang="zh-CN" altLang="en-US" dirty="0"/>
              <a:t>公司的邮件问题， 一方面， </a:t>
            </a:r>
            <a:r>
              <a:rPr lang="en-US" altLang="zh-CN" dirty="0"/>
              <a:t>Yahoo </a:t>
            </a:r>
            <a:r>
              <a:rPr lang="zh-CN" altLang="en-US" dirty="0"/>
              <a:t>提供了免费的邮件服务器</a:t>
            </a:r>
            <a:r>
              <a:rPr lang="en-US" altLang="zh-CN" dirty="0"/>
              <a:t>; </a:t>
            </a:r>
            <a:r>
              <a:rPr lang="zh-CN" altLang="en-US" dirty="0"/>
              <a:t>另一方面，用户每天遭遇的成百上千的垃圾邮件轰炸。</a:t>
            </a:r>
          </a:p>
        </p:txBody>
      </p:sp>
      <p:sp>
        <p:nvSpPr>
          <p:cNvPr id="4" name="灯片编号占位符 3"/>
          <p:cNvSpPr>
            <a:spLocks noGrp="1"/>
          </p:cNvSpPr>
          <p:nvPr>
            <p:ph type="sldNum" sz="quarter" idx="5"/>
          </p:nvPr>
        </p:nvSpPr>
        <p:spPr/>
        <p:txBody>
          <a:bodyPr/>
          <a:lstStyle/>
          <a:p>
            <a:fld id="{858E46D1-FAEA-44CA-BAD9-8D8FD613D279}" type="slidenum">
              <a:rPr lang="zh-CN" altLang="en-US" smtClean="0"/>
              <a:t>3</a:t>
            </a:fld>
            <a:endParaRPr lang="zh-CN" altLang="en-US"/>
          </a:p>
        </p:txBody>
      </p:sp>
    </p:spTree>
    <p:extLst>
      <p:ext uri="{BB962C8B-B14F-4D97-AF65-F5344CB8AC3E}">
        <p14:creationId xmlns:p14="http://schemas.microsoft.com/office/powerpoint/2010/main" val="182003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4</a:t>
            </a:fld>
            <a:endParaRPr lang="zh-CN" altLang="en-US"/>
          </a:p>
        </p:txBody>
      </p:sp>
    </p:spTree>
    <p:extLst>
      <p:ext uri="{BB962C8B-B14F-4D97-AF65-F5344CB8AC3E}">
        <p14:creationId xmlns:p14="http://schemas.microsoft.com/office/powerpoint/2010/main" val="419934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a:solidFill>
                  <a:schemeClr val="tx1"/>
                </a:solidFill>
                <a:effectLst/>
                <a:cs typeface="+mn-cs"/>
              </a:rPr>
              <a:t>对用户方来说，用户访问起始页面，识别返回页面中的验证码，在输入验证码和其他信息后提交表单，在服务器处理后可查看到当前操作是否成功。</a:t>
            </a:r>
            <a:endParaRPr lang="en-US" altLang="zh-CN" sz="1200" b="0" i="0" kern="1200" dirty="0">
              <a:solidFill>
                <a:schemeClr val="tx1"/>
              </a:solidFill>
              <a:effectLst/>
              <a:cs typeface="+mn-cs"/>
            </a:endParaRPr>
          </a:p>
        </p:txBody>
      </p:sp>
      <p:sp>
        <p:nvSpPr>
          <p:cNvPr id="4" name="灯片编号占位符 3"/>
          <p:cNvSpPr>
            <a:spLocks noGrp="1"/>
          </p:cNvSpPr>
          <p:nvPr>
            <p:ph type="sldNum" sz="quarter" idx="5"/>
          </p:nvPr>
        </p:nvSpPr>
        <p:spPr/>
        <p:txBody>
          <a:bodyPr/>
          <a:lstStyle/>
          <a:p>
            <a:fld id="{858E46D1-FAEA-44CA-BAD9-8D8FD613D279}" type="slidenum">
              <a:rPr lang="zh-CN" altLang="en-US" smtClean="0"/>
              <a:t>5</a:t>
            </a:fld>
            <a:endParaRPr lang="zh-CN" altLang="en-US"/>
          </a:p>
        </p:txBody>
      </p:sp>
    </p:spTree>
    <p:extLst>
      <p:ext uri="{BB962C8B-B14F-4D97-AF65-F5344CB8AC3E}">
        <p14:creationId xmlns:p14="http://schemas.microsoft.com/office/powerpoint/2010/main" val="40817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a:solidFill>
                  <a:schemeClr val="tx1"/>
                </a:solidFill>
                <a:effectLst/>
                <a:cs typeface="+mn-cs"/>
              </a:rPr>
              <a:t>服务器在接收到用户对初始页面的请求后，会自动创建一个新的会话，同时生成验证码来关联这个会话，并且生成用户可见到的验证码图片，最后这些页面返回到用户的浏览器上，用户此时可看到完整的页面；</a:t>
            </a:r>
            <a:endParaRPr lang="en-US" altLang="zh-CN" sz="1200" b="0" i="0" kern="1200" dirty="0">
              <a:solidFill>
                <a:schemeClr val="tx1"/>
              </a:solidFill>
              <a:effectLst/>
              <a:cs typeface="+mn-cs"/>
            </a:endParaRPr>
          </a:p>
          <a:p>
            <a:pPr fontAlgn="base"/>
            <a:r>
              <a:rPr lang="zh-CN" altLang="en-US" sz="1200" b="0" i="0" kern="1200" dirty="0">
                <a:solidFill>
                  <a:schemeClr val="tx1"/>
                </a:solidFill>
                <a:effectLst/>
                <a:cs typeface="+mn-cs"/>
              </a:rPr>
              <a:t>在接到用户提交的表单请求时，服务器会比较用户提交的验证码值并与之前存储在此会话下的验证码值做比较，如果一致判断验证码是正确，否则认为提交的验证码是错误的，可能是客户端是计算机或者用户识别错误。</a:t>
            </a:r>
            <a:endParaRPr lang="en-US" altLang="zh-CN" sz="1200" b="0" i="0" kern="1200" dirty="0">
              <a:solidFill>
                <a:schemeClr val="tx1"/>
              </a:solidFill>
              <a:effectLst/>
              <a:cs typeface="+mn-cs"/>
            </a:endParaRPr>
          </a:p>
          <a:p>
            <a:pPr fontAlgn="base"/>
            <a:r>
              <a:rPr lang="zh-CN" altLang="en-US" sz="1200" b="0" i="0" kern="1200" dirty="0">
                <a:solidFill>
                  <a:schemeClr val="tx1"/>
                </a:solidFill>
                <a:effectLst/>
                <a:cs typeface="+mn-cs"/>
              </a:rPr>
              <a:t>服务器端进行这些处理后将处理结果反馈给用户。如果提交的验证码是正确的，则按照预定流程进行下一步骤，否则回到需要用户输入的那个界面上。</a:t>
            </a:r>
          </a:p>
        </p:txBody>
      </p:sp>
      <p:sp>
        <p:nvSpPr>
          <p:cNvPr id="4" name="灯片编号占位符 3"/>
          <p:cNvSpPr>
            <a:spLocks noGrp="1"/>
          </p:cNvSpPr>
          <p:nvPr>
            <p:ph type="sldNum" sz="quarter" idx="5"/>
          </p:nvPr>
        </p:nvSpPr>
        <p:spPr/>
        <p:txBody>
          <a:bodyPr/>
          <a:lstStyle/>
          <a:p>
            <a:fld id="{858E46D1-FAEA-44CA-BAD9-8D8FD613D279}" type="slidenum">
              <a:rPr lang="zh-CN" altLang="en-US" smtClean="0"/>
              <a:t>6</a:t>
            </a:fld>
            <a:endParaRPr lang="zh-CN" altLang="en-US"/>
          </a:p>
        </p:txBody>
      </p:sp>
    </p:spTree>
    <p:extLst>
      <p:ext uri="{BB962C8B-B14F-4D97-AF65-F5344CB8AC3E}">
        <p14:creationId xmlns:p14="http://schemas.microsoft.com/office/powerpoint/2010/main" val="42174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altLang="zh-CN" sz="1200" b="0" i="0" kern="1200" dirty="0">
              <a:solidFill>
                <a:schemeClr val="tx1"/>
              </a:solidFill>
              <a:effectLst/>
              <a:cs typeface="+mn-cs"/>
            </a:endParaRPr>
          </a:p>
        </p:txBody>
      </p:sp>
      <p:sp>
        <p:nvSpPr>
          <p:cNvPr id="4" name="灯片编号占位符 3"/>
          <p:cNvSpPr>
            <a:spLocks noGrp="1"/>
          </p:cNvSpPr>
          <p:nvPr>
            <p:ph type="sldNum" sz="quarter" idx="5"/>
          </p:nvPr>
        </p:nvSpPr>
        <p:spPr/>
        <p:txBody>
          <a:bodyPr/>
          <a:lstStyle/>
          <a:p>
            <a:fld id="{858E46D1-FAEA-44CA-BAD9-8D8FD613D279}" type="slidenum">
              <a:rPr lang="zh-CN" altLang="en-US" smtClean="0"/>
              <a:t>7</a:t>
            </a:fld>
            <a:endParaRPr lang="zh-CN" altLang="en-US"/>
          </a:p>
        </p:txBody>
      </p:sp>
    </p:spTree>
    <p:extLst>
      <p:ext uri="{BB962C8B-B14F-4D97-AF65-F5344CB8AC3E}">
        <p14:creationId xmlns:p14="http://schemas.microsoft.com/office/powerpoint/2010/main" val="288063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https://www.secpulse.com/archives/29693.html</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9</a:t>
            </a:fld>
            <a:endParaRPr lang="zh-CN" altLang="en-US"/>
          </a:p>
        </p:txBody>
      </p:sp>
    </p:spTree>
    <p:extLst>
      <p:ext uri="{BB962C8B-B14F-4D97-AF65-F5344CB8AC3E}">
        <p14:creationId xmlns:p14="http://schemas.microsoft.com/office/powerpoint/2010/main" val="145903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a:t>
            </a:r>
            <a:r>
              <a:rPr lang="en-US" altLang="zh-CN" dirty="0">
                <a:hlinkClick r:id="rId3"/>
              </a:rPr>
              <a:t>https://shuimugan.com/bug/view?bug_no=86797</a:t>
            </a:r>
            <a:endParaRPr lang="zh-CN" altLang="en-US" dirty="0"/>
          </a:p>
        </p:txBody>
      </p:sp>
      <p:sp>
        <p:nvSpPr>
          <p:cNvPr id="4" name="灯片编号占位符 3"/>
          <p:cNvSpPr>
            <a:spLocks noGrp="1"/>
          </p:cNvSpPr>
          <p:nvPr>
            <p:ph type="sldNum" sz="quarter" idx="5"/>
          </p:nvPr>
        </p:nvSpPr>
        <p:spPr/>
        <p:txBody>
          <a:bodyPr/>
          <a:lstStyle/>
          <a:p>
            <a:fld id="{858E46D1-FAEA-44CA-BAD9-8D8FD613D279}" type="slidenum">
              <a:rPr lang="zh-CN" altLang="en-US" smtClean="0"/>
              <a:t>10</a:t>
            </a:fld>
            <a:endParaRPr lang="zh-CN" altLang="en-US"/>
          </a:p>
        </p:txBody>
      </p:sp>
    </p:spTree>
    <p:extLst>
      <p:ext uri="{BB962C8B-B14F-4D97-AF65-F5344CB8AC3E}">
        <p14:creationId xmlns:p14="http://schemas.microsoft.com/office/powerpoint/2010/main" val="102227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429C121-DDD2-41E0-A658-E51838521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E6CABAD-E635-416A-A11E-005D6EDD6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A18643A-303E-4ADE-8E29-03A6C5012B43}"/>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 xmlns:a16="http://schemas.microsoft.com/office/drawing/2014/main" id="{6C11BE47-5B78-40FB-A04D-E0C61FEB47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A09679A-AF90-41BD-ABE6-8FE9B1848556}"/>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283484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6E4BE9-B63B-43EA-B26A-B9303204B4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E97D0AF3-6ED9-4210-9538-F0A36B8BA1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D2F63FD3-11D7-4F1D-898A-502FD6FDA8B9}"/>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 xmlns:a16="http://schemas.microsoft.com/office/drawing/2014/main" id="{7FFD53D0-9E35-4B71-8DE1-6AD83164D4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DD01860-908D-480D-9E16-57CB5D81E724}"/>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265226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6AB9942-BC0B-49FC-BF8D-F31E5317632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2D2DD732-DB05-4CF9-A114-44C90DC7C4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1BEBAECB-1488-4432-9C49-431E403B84CB}"/>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 xmlns:a16="http://schemas.microsoft.com/office/drawing/2014/main" id="{0FED2E04-A6D5-49DF-B4B8-42BE894688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966340F-B878-40E4-BF96-94C5D2513CE7}"/>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71970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8690B5-8955-4061-B43D-70E78EDCCE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380387-33AC-42A0-A9E5-C9C65448710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D6C8054B-0A76-46E4-A521-B93238608BBD}"/>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 xmlns:a16="http://schemas.microsoft.com/office/drawing/2014/main" id="{DD5C01B0-1F8E-496E-80DD-689C17178D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5AA0149-BD98-45B2-8903-1357A02A8CDA}"/>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177850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94CDDB9-1C40-4267-9B7E-8761058BDC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7F2FBBA4-4FD3-4F40-8F2C-D5717614A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D17DDD06-518C-4684-BE4B-1546B28FB2C8}"/>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5" name="页脚占位符 4">
            <a:extLst>
              <a:ext uri="{FF2B5EF4-FFF2-40B4-BE49-F238E27FC236}">
                <a16:creationId xmlns="" xmlns:a16="http://schemas.microsoft.com/office/drawing/2014/main" id="{1FB6678E-895C-4079-B26A-7BDEB4CEC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179A80E-5D58-4A50-9938-C5003F738B24}"/>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289003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D9A3D2-DE0A-49B9-A4C1-59AB124B29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505AC3E-BDA6-4E3E-B943-D3C9207A508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95ECF529-AFAE-47AD-9C3F-EB80A86008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86BCBFA6-B0EB-432D-805E-CA6D60DCF46E}"/>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6" name="页脚占位符 5">
            <a:extLst>
              <a:ext uri="{FF2B5EF4-FFF2-40B4-BE49-F238E27FC236}">
                <a16:creationId xmlns="" xmlns:a16="http://schemas.microsoft.com/office/drawing/2014/main" id="{7343755D-86D8-480B-BFAC-635C875C03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C376EBC-A406-48F6-A4EB-C58FFF35E27A}"/>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196005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B6D22A-245E-4D93-AC13-198080B4F2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8B4409B-A106-4F94-BB72-31D3FBF68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E24852AB-8694-459E-971E-AEE991618A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EE2692A3-DA1A-45ED-A55D-63F0F0583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B2F581BB-C505-4808-A75F-B3095B8AE9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C1F105F1-B05B-4C7E-902F-899454D532BC}"/>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8" name="页脚占位符 7">
            <a:extLst>
              <a:ext uri="{FF2B5EF4-FFF2-40B4-BE49-F238E27FC236}">
                <a16:creationId xmlns="" xmlns:a16="http://schemas.microsoft.com/office/drawing/2014/main" id="{7243FD2E-8785-4304-9E62-B925FF6463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9D208CEF-E800-42B4-BFE0-56C503E2BF05}"/>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80253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EC76D2-EB93-4567-B447-808CAD3DB7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77D1238F-BD38-4187-B375-38714630C90B}"/>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4" name="页脚占位符 3">
            <a:extLst>
              <a:ext uri="{FF2B5EF4-FFF2-40B4-BE49-F238E27FC236}">
                <a16:creationId xmlns="" xmlns:a16="http://schemas.microsoft.com/office/drawing/2014/main" id="{00E9A245-DD63-44D7-93DA-AB7A8F8721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3566FBD5-59BD-4303-B634-D6ABD4450DC9}"/>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78597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A1FCF9D-156B-4A6E-A648-4391614E108F}"/>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3" name="页脚占位符 2">
            <a:extLst>
              <a:ext uri="{FF2B5EF4-FFF2-40B4-BE49-F238E27FC236}">
                <a16:creationId xmlns="" xmlns:a16="http://schemas.microsoft.com/office/drawing/2014/main" id="{0D5F5748-F9E6-476B-BC6A-B43114D732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9F04614D-F46E-46AC-B56A-E45F29B73404}"/>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373775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BE3CAC-FBE4-4EF3-8412-6E63BEB92B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9A1068C-1C90-4063-9C2C-DC6CBAB9E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23D2293C-597F-427B-86D2-19B2A6296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85CCACAF-D8B3-4E73-A976-AF77624F016E}"/>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6" name="页脚占位符 5">
            <a:extLst>
              <a:ext uri="{FF2B5EF4-FFF2-40B4-BE49-F238E27FC236}">
                <a16:creationId xmlns="" xmlns:a16="http://schemas.microsoft.com/office/drawing/2014/main" id="{06BC77CC-B655-4F42-A5E0-550B6EB480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729CF2D-810E-4B8F-BA9A-355EBDA591BE}"/>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4039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50F685-FBA7-439B-A9AC-45D9B840CD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974468BF-394F-4B50-8CB2-CFF33FF51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99AE15C1-1210-4CB2-B05E-143B67F2B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8061075D-3EDC-489E-BE58-040CF5358FC7}"/>
              </a:ext>
            </a:extLst>
          </p:cNvPr>
          <p:cNvSpPr>
            <a:spLocks noGrp="1"/>
          </p:cNvSpPr>
          <p:nvPr>
            <p:ph type="dt" sz="half" idx="10"/>
          </p:nvPr>
        </p:nvSpPr>
        <p:spPr/>
        <p:txBody>
          <a:bodyPr/>
          <a:lstStyle/>
          <a:p>
            <a:fld id="{1A935102-F65A-4EE8-B519-DA36DDBDF7F5}" type="datetimeFigureOut">
              <a:rPr lang="zh-CN" altLang="en-US" smtClean="0"/>
              <a:t>2019/10/28</a:t>
            </a:fld>
            <a:endParaRPr lang="zh-CN" altLang="en-US"/>
          </a:p>
        </p:txBody>
      </p:sp>
      <p:sp>
        <p:nvSpPr>
          <p:cNvPr id="6" name="页脚占位符 5">
            <a:extLst>
              <a:ext uri="{FF2B5EF4-FFF2-40B4-BE49-F238E27FC236}">
                <a16:creationId xmlns="" xmlns:a16="http://schemas.microsoft.com/office/drawing/2014/main" id="{D1726C38-D6F2-4742-BCD5-7AA0328D00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6FC0151-7C76-4F26-ADE2-8BB2A5CEC5CA}"/>
              </a:ext>
            </a:extLst>
          </p:cNvPr>
          <p:cNvSpPr>
            <a:spLocks noGrp="1"/>
          </p:cNvSpPr>
          <p:nvPr>
            <p:ph type="sldNum" sz="quarter" idx="12"/>
          </p:nvPr>
        </p:nvSpPr>
        <p:spPr/>
        <p:txBody>
          <a:bodyPr/>
          <a:lstStyle/>
          <a:p>
            <a:fld id="{0AC71F58-E5B0-4510-B496-68538D131DCA}" type="slidenum">
              <a:rPr lang="zh-CN" altLang="en-US" smtClean="0"/>
              <a:t>‹#›</a:t>
            </a:fld>
            <a:endParaRPr lang="zh-CN" altLang="en-US"/>
          </a:p>
        </p:txBody>
      </p:sp>
    </p:spTree>
    <p:extLst>
      <p:ext uri="{BB962C8B-B14F-4D97-AF65-F5344CB8AC3E}">
        <p14:creationId xmlns:p14="http://schemas.microsoft.com/office/powerpoint/2010/main" val="6114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B966A6F-2E08-4EBC-93F9-F91BCD163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16D1DB00-274F-4910-8812-39D8C8E89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 xmlns:a16="http://schemas.microsoft.com/office/drawing/2014/main" id="{BD3A351B-4179-42BC-BD46-227F6A39E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A935102-F65A-4EE8-B519-DA36DDBDF7F5}" type="datetimeFigureOut">
              <a:rPr lang="zh-CN" altLang="en-US" smtClean="0"/>
              <a:pPr/>
              <a:t>2019/10/28</a:t>
            </a:fld>
            <a:endParaRPr lang="zh-CN" altLang="en-US" dirty="0"/>
          </a:p>
        </p:txBody>
      </p:sp>
      <p:sp>
        <p:nvSpPr>
          <p:cNvPr id="5" name="页脚占位符 4">
            <a:extLst>
              <a:ext uri="{FF2B5EF4-FFF2-40B4-BE49-F238E27FC236}">
                <a16:creationId xmlns="" xmlns:a16="http://schemas.microsoft.com/office/drawing/2014/main" id="{E09376B8-C9A3-4AA9-85AF-E8E888900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 xmlns:a16="http://schemas.microsoft.com/office/drawing/2014/main" id="{C38AB925-E5A7-468B-B412-FE65C67AE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AC71F58-E5B0-4510-B496-68538D131DCA}" type="slidenum">
              <a:rPr lang="zh-CN" altLang="en-US" smtClean="0"/>
              <a:pPr/>
              <a:t>‹#›</a:t>
            </a:fld>
            <a:endParaRPr lang="zh-CN" altLang="en-US" dirty="0"/>
          </a:p>
        </p:txBody>
      </p:sp>
    </p:spTree>
    <p:extLst>
      <p:ext uri="{BB962C8B-B14F-4D97-AF65-F5344CB8AC3E}">
        <p14:creationId xmlns:p14="http://schemas.microsoft.com/office/powerpoint/2010/main" val="389673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24120;&#35265;&#30331;&#24405;&#38480;&#21046;&#26426;&#21046;&#21450;&#32469;&#36807;&#26041;&#27861;.pp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8CBF35-33D6-476E-BD06-FC055E3E727F}"/>
              </a:ext>
            </a:extLst>
          </p:cNvPr>
          <p:cNvSpPr>
            <a:spLocks noGrp="1"/>
          </p:cNvSpPr>
          <p:nvPr>
            <p:ph type="ctrTitle"/>
          </p:nvPr>
        </p:nvSpPr>
        <p:spPr/>
        <p:txBody>
          <a:bodyPr/>
          <a:lstStyle/>
          <a:p>
            <a:r>
              <a:rPr lang="zh-CN" altLang="en-US" dirty="0"/>
              <a:t>验证码绕过技术原理</a:t>
            </a:r>
          </a:p>
        </p:txBody>
      </p:sp>
      <p:sp>
        <p:nvSpPr>
          <p:cNvPr id="3" name="副标题 2">
            <a:extLst>
              <a:ext uri="{FF2B5EF4-FFF2-40B4-BE49-F238E27FC236}">
                <a16:creationId xmlns="" xmlns:a16="http://schemas.microsoft.com/office/drawing/2014/main" id="{918EFB2C-CCE9-4D21-A6AE-5936BD7BEED1}"/>
              </a:ext>
            </a:extLst>
          </p:cNvPr>
          <p:cNvSpPr>
            <a:spLocks noGrp="1"/>
          </p:cNvSpPr>
          <p:nvPr>
            <p:ph type="subTitle" idx="1"/>
          </p:nvPr>
        </p:nvSpPr>
        <p:spPr/>
        <p:txBody>
          <a:bodyPr/>
          <a:lstStyle/>
          <a:p>
            <a:r>
              <a:rPr lang="zh-CN" altLang="en-US" dirty="0" smtClean="0"/>
              <a:t>朕为你打下江山 组</a:t>
            </a:r>
            <a:endParaRPr lang="zh-CN" altLang="en-US" dirty="0"/>
          </a:p>
        </p:txBody>
      </p:sp>
    </p:spTree>
    <p:extLst>
      <p:ext uri="{BB962C8B-B14F-4D97-AF65-F5344CB8AC3E}">
        <p14:creationId xmlns:p14="http://schemas.microsoft.com/office/powerpoint/2010/main" val="50459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验证码前端可获取</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529785"/>
            <a:ext cx="10515600" cy="4351338"/>
          </a:xfrm>
        </p:spPr>
        <p:txBody>
          <a:bodyPr>
            <a:normAutofit/>
          </a:bodyPr>
          <a:lstStyle/>
          <a:p>
            <a:pPr>
              <a:lnSpc>
                <a:spcPct val="100000"/>
              </a:lnSpc>
            </a:pPr>
            <a:r>
              <a:rPr lang="zh-CN" altLang="en-US" dirty="0"/>
              <a:t>在早期的网站中较常见，验证码通常会被他们隐藏在网站的源码中或者高级一点的隐藏在请求的</a:t>
            </a:r>
            <a:r>
              <a:rPr lang="en-US" altLang="zh-CN" dirty="0"/>
              <a:t>Cookie</a:t>
            </a:r>
            <a:r>
              <a:rPr lang="zh-CN" altLang="en-US" dirty="0"/>
              <a:t>中</a:t>
            </a:r>
            <a:endParaRPr lang="en-US" altLang="zh-CN" dirty="0"/>
          </a:p>
          <a:p>
            <a:pPr lvl="1">
              <a:lnSpc>
                <a:spcPct val="100000"/>
              </a:lnSpc>
            </a:pPr>
            <a:r>
              <a:rPr lang="zh-CN" altLang="en-US" b="1" dirty="0"/>
              <a:t>验证码隐藏在源码中</a:t>
            </a:r>
            <a:r>
              <a:rPr lang="zh-CN" altLang="en-US" dirty="0"/>
              <a:t>：验证这种情况很简单，我们只需要记住验证码，然后右键打开网站源代码，</a:t>
            </a:r>
            <a:r>
              <a:rPr lang="en-US" altLang="zh-CN" dirty="0" err="1"/>
              <a:t>Ctrl+F</a:t>
            </a:r>
            <a:r>
              <a:rPr lang="zh-CN" altLang="en-US" dirty="0"/>
              <a:t>搜索，输入刚才的验证码，如果可以成功匹配到，接下来就可以写工具，提取源码中的验证码并将其放入每次请求的报文中，来进行帐号破解</a:t>
            </a:r>
            <a:endParaRPr lang="en-US" altLang="zh-CN" dirty="0"/>
          </a:p>
          <a:p>
            <a:pPr lvl="1">
              <a:lnSpc>
                <a:spcPct val="100000"/>
              </a:lnSpc>
            </a:pPr>
            <a:r>
              <a:rPr lang="zh-CN" altLang="en-US" b="1" dirty="0"/>
              <a:t>验证码隐藏在</a:t>
            </a:r>
            <a:r>
              <a:rPr lang="en-US" altLang="zh-CN" b="1" dirty="0"/>
              <a:t>Cookie</a:t>
            </a:r>
            <a:r>
              <a:rPr lang="zh-CN" altLang="en-US" b="1" dirty="0"/>
              <a:t>中</a:t>
            </a:r>
            <a:r>
              <a:rPr lang="zh-CN" altLang="en-US" dirty="0"/>
              <a:t>：这种情况，我们可以在提交登录的时候抓包，然后分析一下包中的</a:t>
            </a:r>
            <a:r>
              <a:rPr lang="en-US" altLang="zh-CN" dirty="0"/>
              <a:t>Cookie</a:t>
            </a:r>
            <a:r>
              <a:rPr lang="zh-CN" altLang="en-US" dirty="0"/>
              <a:t>字段，看看其中有没有相匹配的验证码，或者是经过了一些简单加密后的验证码</a:t>
            </a:r>
            <a:endParaRPr lang="zh-CN" altLang="en-US" dirty="0">
              <a:solidFill>
                <a:srgbClr val="FF0000"/>
              </a:solidFill>
            </a:endParaRPr>
          </a:p>
        </p:txBody>
      </p:sp>
      <p:pic>
        <p:nvPicPr>
          <p:cNvPr id="5" name="图片 4">
            <a:extLst>
              <a:ext uri="{FF2B5EF4-FFF2-40B4-BE49-F238E27FC236}">
                <a16:creationId xmlns="" xmlns:a16="http://schemas.microsoft.com/office/drawing/2014/main" id="{2CD3C43C-E248-4300-AAD4-1AB319859159}"/>
              </a:ext>
            </a:extLst>
          </p:cNvPr>
          <p:cNvPicPr>
            <a:picLocks noChangeAspect="1"/>
          </p:cNvPicPr>
          <p:nvPr/>
        </p:nvPicPr>
        <p:blipFill>
          <a:blip r:embed="rId3"/>
          <a:stretch>
            <a:fillRect/>
          </a:stretch>
        </p:blipFill>
        <p:spPr>
          <a:xfrm>
            <a:off x="1413163" y="5227385"/>
            <a:ext cx="6456650" cy="1630615"/>
          </a:xfrm>
          <a:prstGeom prst="rect">
            <a:avLst/>
          </a:prstGeom>
        </p:spPr>
      </p:pic>
      <p:sp>
        <p:nvSpPr>
          <p:cNvPr id="7" name="矩形 6">
            <a:extLst>
              <a:ext uri="{FF2B5EF4-FFF2-40B4-BE49-F238E27FC236}">
                <a16:creationId xmlns="" xmlns:a16="http://schemas.microsoft.com/office/drawing/2014/main" id="{72838BD5-248D-43C4-B633-8A424805D4B0}"/>
              </a:ext>
            </a:extLst>
          </p:cNvPr>
          <p:cNvSpPr/>
          <p:nvPr/>
        </p:nvSpPr>
        <p:spPr>
          <a:xfrm>
            <a:off x="7971991" y="6176963"/>
            <a:ext cx="3279631" cy="400110"/>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吉祥航空任意客票遍历</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09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验证码空值绕过</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735975"/>
            <a:ext cx="10515600" cy="4351338"/>
          </a:xfrm>
        </p:spPr>
        <p:txBody>
          <a:bodyPr>
            <a:normAutofit/>
          </a:bodyPr>
          <a:lstStyle/>
          <a:p>
            <a:pPr>
              <a:lnSpc>
                <a:spcPct val="100000"/>
              </a:lnSpc>
            </a:pPr>
            <a:r>
              <a:rPr lang="zh-CN" altLang="en-US" sz="2400" dirty="0"/>
              <a:t>验证码空值绕过，是在日常的渗透测试中很容易被我们忽略的一点，实际应用中我们可以通过直接删除验证码参数或者</a:t>
            </a:r>
            <a:r>
              <a:rPr lang="en-US" altLang="zh-CN" sz="2400" dirty="0"/>
              <a:t>Cookie</a:t>
            </a:r>
            <a:r>
              <a:rPr lang="zh-CN" altLang="en-US" sz="2400" dirty="0"/>
              <a:t>中的一些值来绕过判断，进行暴力破解</a:t>
            </a:r>
            <a:endParaRPr lang="zh-CN" altLang="en-US" sz="2400" dirty="0">
              <a:solidFill>
                <a:srgbClr val="FF0000"/>
              </a:solidFill>
            </a:endParaRPr>
          </a:p>
        </p:txBody>
      </p:sp>
      <p:pic>
        <p:nvPicPr>
          <p:cNvPr id="5" name="图片 4">
            <a:extLst>
              <a:ext uri="{FF2B5EF4-FFF2-40B4-BE49-F238E27FC236}">
                <a16:creationId xmlns="" xmlns:a16="http://schemas.microsoft.com/office/drawing/2014/main" id="{3B80DFDC-30B1-47B7-AFCE-D1BC7EEF8E93}"/>
              </a:ext>
            </a:extLst>
          </p:cNvPr>
          <p:cNvPicPr>
            <a:picLocks noChangeAspect="1"/>
          </p:cNvPicPr>
          <p:nvPr/>
        </p:nvPicPr>
        <p:blipFill>
          <a:blip r:embed="rId3"/>
          <a:stretch>
            <a:fillRect/>
          </a:stretch>
        </p:blipFill>
        <p:spPr>
          <a:xfrm>
            <a:off x="0" y="3212815"/>
            <a:ext cx="7048500" cy="3171825"/>
          </a:xfrm>
          <a:prstGeom prst="rect">
            <a:avLst/>
          </a:prstGeom>
        </p:spPr>
      </p:pic>
      <p:sp>
        <p:nvSpPr>
          <p:cNvPr id="8" name="矩形 7">
            <a:extLst>
              <a:ext uri="{FF2B5EF4-FFF2-40B4-BE49-F238E27FC236}">
                <a16:creationId xmlns="" xmlns:a16="http://schemas.microsoft.com/office/drawing/2014/main" id="{9B8C8642-2886-40E5-BE92-3D799F665CC6}"/>
              </a:ext>
            </a:extLst>
          </p:cNvPr>
          <p:cNvSpPr/>
          <p:nvPr/>
        </p:nvSpPr>
        <p:spPr>
          <a:xfrm>
            <a:off x="7325591" y="4298788"/>
            <a:ext cx="4866409" cy="203132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后台登陆请求为</a:t>
            </a:r>
            <a:r>
              <a:rPr lang="en-US" altLang="zh-CN" dirty="0">
                <a:latin typeface="微软雅黑" panose="020B0503020204020204" pitchFamily="34" charset="-122"/>
                <a:ea typeface="微软雅黑" panose="020B0503020204020204" pitchFamily="34" charset="-122"/>
              </a:rPr>
              <a:t>:</a:t>
            </a:r>
          </a:p>
          <a:p>
            <a:r>
              <a:rPr lang="en-US" altLang="zh-CN" i="1" dirty="0">
                <a:latin typeface="微软雅黑" panose="020B0503020204020204" pitchFamily="34" charset="-122"/>
                <a:ea typeface="微软雅黑" panose="020B0503020204020204" pitchFamily="34" charset="-122"/>
              </a:rPr>
              <a:t>submit=%E6%8F%90%E4%BA%A4&amp;username=</a:t>
            </a:r>
            <a:r>
              <a:rPr lang="en-US" altLang="zh-CN" i="1" dirty="0" err="1">
                <a:latin typeface="微软雅黑" panose="020B0503020204020204" pitchFamily="34" charset="-122"/>
                <a:ea typeface="微软雅黑" panose="020B0503020204020204" pitchFamily="34" charset="-122"/>
              </a:rPr>
              <a:t>admin&amp;password</a:t>
            </a:r>
            <a:r>
              <a:rPr lang="en-US" altLang="zh-CN" i="1" dirty="0">
                <a:latin typeface="微软雅黑" panose="020B0503020204020204" pitchFamily="34" charset="-122"/>
                <a:ea typeface="微软雅黑" panose="020B0503020204020204" pitchFamily="34" charset="-122"/>
              </a:rPr>
              <a:t>=admin123§156§&amp;expire=&amp;verify=7v111e7&amp;submit=+%E7%99%BB+%E9%99%86+</a:t>
            </a:r>
          </a:p>
          <a:p>
            <a:r>
              <a:rPr lang="zh-CN" altLang="en-US" dirty="0">
                <a:latin typeface="微软雅黑" panose="020B0503020204020204" pitchFamily="34" charset="-122"/>
                <a:ea typeface="微软雅黑" panose="020B0503020204020204" pitchFamily="34" charset="-122"/>
              </a:rPr>
              <a:t>清空</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，服务端就不会验证验证码了。导致暴力破解后台。</a:t>
            </a:r>
          </a:p>
        </p:txBody>
      </p:sp>
      <p:sp>
        <p:nvSpPr>
          <p:cNvPr id="11" name="矩形 10">
            <a:extLst>
              <a:ext uri="{FF2B5EF4-FFF2-40B4-BE49-F238E27FC236}">
                <a16:creationId xmlns="" xmlns:a16="http://schemas.microsoft.com/office/drawing/2014/main" id="{5E3867D8-1019-4257-B11E-4C1E31EA7D40}"/>
              </a:ext>
            </a:extLst>
          </p:cNvPr>
          <p:cNvSpPr/>
          <p:nvPr/>
        </p:nvSpPr>
        <p:spPr>
          <a:xfrm>
            <a:off x="7048500" y="3885368"/>
            <a:ext cx="5025736" cy="400110"/>
          </a:xfrm>
          <a:prstGeom prst="rect">
            <a:avLst/>
          </a:prstGeom>
        </p:spPr>
        <p:txBody>
          <a:bodyPr wrap="square">
            <a:spAutoFit/>
          </a:bodyPr>
          <a:lstStyle/>
          <a:p>
            <a:pPr marL="285750" indent="-285750">
              <a:buFont typeface="Wingdings" panose="05000000000000000000" pitchFamily="2" charset="2"/>
              <a:buChar char="ü"/>
            </a:pPr>
            <a:r>
              <a:rPr lang="en-US" altLang="zh-CN" sz="2000" dirty="0" err="1">
                <a:latin typeface="微软雅黑" panose="020B0503020204020204" pitchFamily="34" charset="-122"/>
                <a:ea typeface="微软雅黑" panose="020B0503020204020204" pitchFamily="34" charset="-122"/>
              </a:rPr>
              <a:t>cmseasy</a:t>
            </a:r>
            <a:r>
              <a:rPr lang="zh-CN" altLang="en-US" sz="2000" dirty="0">
                <a:latin typeface="微软雅黑" panose="020B0503020204020204" pitchFamily="34" charset="-122"/>
                <a:ea typeface="微软雅黑" panose="020B0503020204020204" pitchFamily="34" charset="-122"/>
              </a:rPr>
              <a:t>后台暴力破解验证码绕过</a:t>
            </a:r>
          </a:p>
        </p:txBody>
      </p:sp>
    </p:spTree>
    <p:extLst>
      <p:ext uri="{BB962C8B-B14F-4D97-AF65-F5344CB8AC3E}">
        <p14:creationId xmlns:p14="http://schemas.microsoft.com/office/powerpoint/2010/main" val="161507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验证码易识别</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718045"/>
            <a:ext cx="10515600" cy="4351338"/>
          </a:xfrm>
        </p:spPr>
        <p:txBody>
          <a:bodyPr>
            <a:normAutofit/>
          </a:bodyPr>
          <a:lstStyle/>
          <a:p>
            <a:pPr>
              <a:lnSpc>
                <a:spcPct val="100000"/>
              </a:lnSpc>
            </a:pPr>
            <a:r>
              <a:rPr lang="zh-CN" altLang="en-US" dirty="0"/>
              <a:t>在平常的漏洞挖掘过程中，如果我们发现登录的验证码</a:t>
            </a:r>
            <a:r>
              <a:rPr lang="zh-CN" altLang="en-US" dirty="0">
                <a:solidFill>
                  <a:srgbClr val="FF0000"/>
                </a:solidFill>
              </a:rPr>
              <a:t>非常简单且易于识别</a:t>
            </a:r>
            <a:r>
              <a:rPr lang="zh-CN" altLang="en-US" dirty="0"/>
              <a:t>，那我们就可以尝试使用</a:t>
            </a:r>
            <a:r>
              <a:rPr lang="zh-CN" altLang="en-US" dirty="0">
                <a:solidFill>
                  <a:srgbClr val="FF0000"/>
                </a:solidFill>
              </a:rPr>
              <a:t>自动化工具</a:t>
            </a:r>
            <a:r>
              <a:rPr lang="zh-CN" altLang="en-US" dirty="0"/>
              <a:t>来进行登录破解了，如</a:t>
            </a:r>
            <a:r>
              <a:rPr lang="en-US" altLang="zh-CN" dirty="0"/>
              <a:t>PKAV</a:t>
            </a:r>
            <a:r>
              <a:rPr lang="zh-CN" altLang="en-US" dirty="0"/>
              <a:t>的</a:t>
            </a:r>
            <a:r>
              <a:rPr lang="en-US" altLang="zh-CN" dirty="0"/>
              <a:t>HTTP </a:t>
            </a:r>
            <a:r>
              <a:rPr lang="en-US" altLang="zh-CN" dirty="0" err="1"/>
              <a:t>Fuzzer</a:t>
            </a:r>
            <a:endParaRPr lang="zh-CN" altLang="en-US" dirty="0">
              <a:solidFill>
                <a:srgbClr val="FF0000"/>
              </a:solidFill>
            </a:endParaRPr>
          </a:p>
        </p:txBody>
      </p:sp>
      <p:pic>
        <p:nvPicPr>
          <p:cNvPr id="4" name="图片 3">
            <a:extLst>
              <a:ext uri="{FF2B5EF4-FFF2-40B4-BE49-F238E27FC236}">
                <a16:creationId xmlns="" xmlns:a16="http://schemas.microsoft.com/office/drawing/2014/main" id="{01338AFF-1444-4FE3-B030-FF4112FF4AB5}"/>
              </a:ext>
            </a:extLst>
          </p:cNvPr>
          <p:cNvPicPr>
            <a:picLocks noChangeAspect="1"/>
          </p:cNvPicPr>
          <p:nvPr/>
        </p:nvPicPr>
        <p:blipFill>
          <a:blip r:embed="rId3"/>
          <a:stretch>
            <a:fillRect/>
          </a:stretch>
        </p:blipFill>
        <p:spPr>
          <a:xfrm>
            <a:off x="0" y="3240762"/>
            <a:ext cx="4700154" cy="2956347"/>
          </a:xfrm>
          <a:prstGeom prst="rect">
            <a:avLst/>
          </a:prstGeom>
        </p:spPr>
      </p:pic>
      <p:pic>
        <p:nvPicPr>
          <p:cNvPr id="5" name="图片 4">
            <a:extLst>
              <a:ext uri="{FF2B5EF4-FFF2-40B4-BE49-F238E27FC236}">
                <a16:creationId xmlns="" xmlns:a16="http://schemas.microsoft.com/office/drawing/2014/main" id="{C011027A-6376-4B69-8E33-56B184E0AF27}"/>
              </a:ext>
            </a:extLst>
          </p:cNvPr>
          <p:cNvPicPr>
            <a:picLocks noChangeAspect="1"/>
          </p:cNvPicPr>
          <p:nvPr/>
        </p:nvPicPr>
        <p:blipFill>
          <a:blip r:embed="rId4"/>
          <a:stretch>
            <a:fillRect/>
          </a:stretch>
        </p:blipFill>
        <p:spPr>
          <a:xfrm>
            <a:off x="4894118" y="3240762"/>
            <a:ext cx="4122311" cy="2936201"/>
          </a:xfrm>
          <a:prstGeom prst="rect">
            <a:avLst/>
          </a:prstGeom>
        </p:spPr>
      </p:pic>
      <p:sp>
        <p:nvSpPr>
          <p:cNvPr id="6" name="矩形 5">
            <a:extLst>
              <a:ext uri="{FF2B5EF4-FFF2-40B4-BE49-F238E27FC236}">
                <a16:creationId xmlns="" xmlns:a16="http://schemas.microsoft.com/office/drawing/2014/main" id="{C6B58138-8841-4DA1-A9A8-7DF0E0883B80}"/>
              </a:ext>
            </a:extLst>
          </p:cNvPr>
          <p:cNvSpPr/>
          <p:nvPr/>
        </p:nvSpPr>
        <p:spPr>
          <a:xfrm>
            <a:off x="9210393" y="5447504"/>
            <a:ext cx="2458598" cy="707886"/>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银行业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招商银行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验证码设计缺陷</a:t>
            </a:r>
          </a:p>
        </p:txBody>
      </p:sp>
    </p:spTree>
    <p:extLst>
      <p:ext uri="{BB962C8B-B14F-4D97-AF65-F5344CB8AC3E}">
        <p14:creationId xmlns:p14="http://schemas.microsoft.com/office/powerpoint/2010/main" val="88107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存在无验证码页面</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825625"/>
            <a:ext cx="10515600" cy="4351338"/>
          </a:xfrm>
        </p:spPr>
        <p:txBody>
          <a:bodyPr>
            <a:normAutofit/>
          </a:bodyPr>
          <a:lstStyle/>
          <a:p>
            <a:pPr>
              <a:lnSpc>
                <a:spcPct val="100000"/>
              </a:lnSpc>
            </a:pPr>
            <a:r>
              <a:rPr lang="zh-CN" altLang="en-US" dirty="0"/>
              <a:t>经过测试，如果我们发现网站验证码自身并不存在缺陷，那我们接下来就可以尝试寻找一些其他的登录页面或接口来尝试暴力破解</a:t>
            </a:r>
          </a:p>
          <a:p>
            <a:pPr lvl="1">
              <a:lnSpc>
                <a:spcPct val="100000"/>
              </a:lnSpc>
            </a:pPr>
            <a:r>
              <a:rPr lang="zh-CN" altLang="en-US" b="1" dirty="0"/>
              <a:t>隐藏的页面</a:t>
            </a:r>
            <a:r>
              <a:rPr lang="zh-CN" altLang="en-US" dirty="0"/>
              <a:t>：这种页面</a:t>
            </a:r>
            <a:r>
              <a:rPr lang="zh-CN" altLang="en-US" dirty="0">
                <a:solidFill>
                  <a:srgbClr val="FF0000"/>
                </a:solidFill>
              </a:rPr>
              <a:t>通常是留给测试人员</a:t>
            </a:r>
            <a:r>
              <a:rPr lang="zh-CN" altLang="en-US" dirty="0"/>
              <a:t>使用的，或者是一些忘记删除的老界面，利用的前提是该界面依旧可用，一般情况下，我们可以通过扫描器来发现这种页面</a:t>
            </a:r>
          </a:p>
          <a:p>
            <a:pPr lvl="1">
              <a:lnSpc>
                <a:spcPct val="100000"/>
              </a:lnSpc>
              <a:spcBef>
                <a:spcPts val="1200"/>
              </a:spcBef>
            </a:pPr>
            <a:r>
              <a:rPr lang="zh-CN" altLang="en-US" b="1" dirty="0"/>
              <a:t>微信公众号、</a:t>
            </a:r>
            <a:r>
              <a:rPr lang="en-US" altLang="zh-CN" b="1" dirty="0"/>
              <a:t>APP</a:t>
            </a:r>
            <a:r>
              <a:rPr lang="zh-CN" altLang="en-US" b="1" dirty="0"/>
              <a:t>登录页面</a:t>
            </a:r>
            <a:r>
              <a:rPr lang="zh-CN" altLang="en-US" dirty="0"/>
              <a:t>：很多网站的</a:t>
            </a:r>
            <a:r>
              <a:rPr lang="en-US" altLang="zh-CN" dirty="0"/>
              <a:t>web</a:t>
            </a:r>
            <a:r>
              <a:rPr lang="zh-CN" altLang="en-US" dirty="0"/>
              <a:t>登录页面已经做的相当完善了，但是却在</a:t>
            </a:r>
            <a:r>
              <a:rPr lang="zh-CN" altLang="en-US" dirty="0">
                <a:solidFill>
                  <a:srgbClr val="FF0000"/>
                </a:solidFill>
              </a:rPr>
              <a:t>微信公众后的绑定接口</a:t>
            </a:r>
            <a:r>
              <a:rPr lang="zh-CN" altLang="en-US" dirty="0"/>
              <a:t>或者是</a:t>
            </a:r>
            <a:r>
              <a:rPr lang="en-US" altLang="zh-CN" dirty="0">
                <a:solidFill>
                  <a:srgbClr val="FF0000"/>
                </a:solidFill>
              </a:rPr>
              <a:t>APP</a:t>
            </a:r>
            <a:r>
              <a:rPr lang="zh-CN" altLang="en-US" dirty="0">
                <a:solidFill>
                  <a:srgbClr val="FF0000"/>
                </a:solidFill>
              </a:rPr>
              <a:t>的登录界面</a:t>
            </a:r>
            <a:r>
              <a:rPr lang="zh-CN" altLang="en-US" dirty="0"/>
              <a:t>上面栽了跟头，在渗透测试的过程中，一定不要忘了对公众号和</a:t>
            </a:r>
            <a:r>
              <a:rPr lang="en-US" altLang="zh-CN" dirty="0"/>
              <a:t>APP</a:t>
            </a:r>
            <a:r>
              <a:rPr lang="zh-CN" altLang="en-US" dirty="0"/>
              <a:t>的测试</a:t>
            </a:r>
            <a:endParaRPr lang="zh-CN" altLang="en-US" dirty="0">
              <a:solidFill>
                <a:srgbClr val="FF0000"/>
              </a:solidFill>
            </a:endParaRPr>
          </a:p>
        </p:txBody>
      </p:sp>
    </p:spTree>
    <p:extLst>
      <p:ext uri="{BB962C8B-B14F-4D97-AF65-F5344CB8AC3E}">
        <p14:creationId xmlns:p14="http://schemas.microsoft.com/office/powerpoint/2010/main" val="312561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其他绕过方法</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825625"/>
            <a:ext cx="10515600" cy="4351338"/>
          </a:xfrm>
        </p:spPr>
        <p:txBody>
          <a:bodyPr>
            <a:normAutofit lnSpcReduction="10000"/>
          </a:bodyPr>
          <a:lstStyle/>
          <a:p>
            <a:pPr>
              <a:lnSpc>
                <a:spcPct val="100000"/>
              </a:lnSpc>
              <a:spcAft>
                <a:spcPts val="600"/>
              </a:spcAft>
            </a:pPr>
            <a:r>
              <a:rPr lang="zh-CN" altLang="en-US" b="1" dirty="0"/>
              <a:t>万能验证码</a:t>
            </a:r>
            <a:r>
              <a:rPr lang="zh-CN" altLang="en-US" dirty="0"/>
              <a:t>：渗透测试的过程中，有时候会出现这种情况，系统存在一个</a:t>
            </a:r>
            <a:r>
              <a:rPr lang="zh-CN" altLang="en-US" dirty="0">
                <a:solidFill>
                  <a:srgbClr val="FF0000"/>
                </a:solidFill>
              </a:rPr>
              <a:t>万能验证码</a:t>
            </a:r>
            <a:r>
              <a:rPr lang="zh-CN" altLang="en-US" dirty="0"/>
              <a:t>，如</a:t>
            </a:r>
            <a:r>
              <a:rPr lang="en-US" altLang="zh-CN" dirty="0"/>
              <a:t>000000</a:t>
            </a:r>
            <a:r>
              <a:rPr lang="zh-CN" altLang="en-US" dirty="0"/>
              <a:t>，只要输入万能验证码，就可以无视验证码进行暴力破解</a:t>
            </a:r>
          </a:p>
          <a:p>
            <a:pPr>
              <a:lnSpc>
                <a:spcPct val="100000"/>
              </a:lnSpc>
              <a:spcAft>
                <a:spcPts val="600"/>
              </a:spcAft>
            </a:pPr>
            <a:r>
              <a:rPr lang="zh-CN" altLang="en-US" b="1" dirty="0"/>
              <a:t>验证码无效</a:t>
            </a:r>
            <a:r>
              <a:rPr lang="zh-CN" altLang="en-US" dirty="0"/>
              <a:t>：这种情况下，无论我们输入什么数据，验证码都会判断通过，验证码形同虚设</a:t>
            </a:r>
            <a:endParaRPr lang="en-US" altLang="zh-CN" dirty="0"/>
          </a:p>
          <a:p>
            <a:pPr>
              <a:lnSpc>
                <a:spcPct val="100000"/>
              </a:lnSpc>
              <a:spcAft>
                <a:spcPts val="600"/>
              </a:spcAft>
            </a:pPr>
            <a:r>
              <a:rPr lang="zh-CN" altLang="en-US" b="1" dirty="0"/>
              <a:t>验证码数量有限</a:t>
            </a:r>
            <a:r>
              <a:rPr lang="zh-CN" altLang="en-US" dirty="0"/>
              <a:t>：多见于计算类型的验证码，如</a:t>
            </a:r>
            <a:r>
              <a:rPr lang="en-US" altLang="zh-CN" dirty="0"/>
              <a:t>1+8=</a:t>
            </a:r>
            <a:r>
              <a:rPr lang="zh-CN" altLang="en-US" dirty="0"/>
              <a:t>？，这种类型的验证码严格意义上来说不能叫做验证码，多刷新几次验证码，我们可能会发现系统中的算数题目只有那么几道，这种情况下只要将验证码全部下载下来，生成一个</a:t>
            </a:r>
            <a:r>
              <a:rPr lang="en-US" altLang="zh-CN" dirty="0"/>
              <a:t>md5</a:t>
            </a:r>
            <a:r>
              <a:rPr lang="zh-CN" altLang="en-US" dirty="0"/>
              <a:t>库，然后将前端生成的验证码与本地文件进行对比即可</a:t>
            </a:r>
            <a:endParaRPr lang="zh-CN" altLang="en-US" dirty="0">
              <a:solidFill>
                <a:srgbClr val="FF0000"/>
              </a:solidFill>
            </a:endParaRPr>
          </a:p>
        </p:txBody>
      </p:sp>
    </p:spTree>
    <p:extLst>
      <p:ext uri="{BB962C8B-B14F-4D97-AF65-F5344CB8AC3E}">
        <p14:creationId xmlns:p14="http://schemas.microsoft.com/office/powerpoint/2010/main" val="2743425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8CBF35-33D6-476E-BD06-FC055E3E727F}"/>
              </a:ext>
            </a:extLst>
          </p:cNvPr>
          <p:cNvSpPr>
            <a:spLocks noGrp="1"/>
          </p:cNvSpPr>
          <p:nvPr>
            <p:ph type="ctrTitle"/>
          </p:nvPr>
        </p:nvSpPr>
        <p:spPr>
          <a:xfrm>
            <a:off x="1524000" y="1373375"/>
            <a:ext cx="9144000" cy="2387600"/>
          </a:xfrm>
        </p:spPr>
        <p:txBody>
          <a:bodyPr/>
          <a:lstStyle/>
          <a:p>
            <a:r>
              <a:rPr lang="zh-CN" altLang="en-US" dirty="0">
                <a:hlinkClick r:id="rId3" action="ppaction://hlinkpres?slideindex=1&amp;slidetitle="/>
              </a:rPr>
              <a:t>常见登录次数限制机制及绕过方法</a:t>
            </a:r>
            <a:endParaRPr lang="en-US" altLang="zh-CN" dirty="0"/>
          </a:p>
        </p:txBody>
      </p:sp>
      <p:sp>
        <p:nvSpPr>
          <p:cNvPr id="3" name="副标题 2">
            <a:extLst>
              <a:ext uri="{FF2B5EF4-FFF2-40B4-BE49-F238E27FC236}">
                <a16:creationId xmlns="" xmlns:a16="http://schemas.microsoft.com/office/drawing/2014/main" id="{918EFB2C-CCE9-4D21-A6AE-5936BD7BEED1}"/>
              </a:ext>
            </a:extLst>
          </p:cNvPr>
          <p:cNvSpPr>
            <a:spLocks noGrp="1"/>
          </p:cNvSpPr>
          <p:nvPr>
            <p:ph type="subTitle" idx="1"/>
          </p:nvPr>
        </p:nvSpPr>
        <p:spPr>
          <a:xfrm>
            <a:off x="1524000" y="3853050"/>
            <a:ext cx="9144000" cy="1655762"/>
          </a:xfrm>
        </p:spPr>
        <p:txBody>
          <a:bodyPr/>
          <a:lstStyle/>
          <a:p>
            <a:r>
              <a:rPr lang="zh-CN" altLang="en-US" dirty="0" smtClean="0"/>
              <a:t>朕为你打下江山 组</a:t>
            </a:r>
            <a:endParaRPr lang="zh-CN" altLang="en-US" dirty="0"/>
          </a:p>
        </p:txBody>
      </p:sp>
    </p:spTree>
    <p:extLst>
      <p:ext uri="{BB962C8B-B14F-4D97-AF65-F5344CB8AC3E}">
        <p14:creationId xmlns:p14="http://schemas.microsoft.com/office/powerpoint/2010/main" val="2646136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C67D63-5CD8-483F-8FFA-F3D36AC01214}"/>
              </a:ext>
            </a:extLst>
          </p:cNvPr>
          <p:cNvSpPr>
            <a:spLocks noGrp="1"/>
          </p:cNvSpPr>
          <p:nvPr>
            <p:ph type="title"/>
          </p:nvPr>
        </p:nvSpPr>
        <p:spPr/>
        <p:txBody>
          <a:bodyPr/>
          <a:lstStyle/>
          <a:p>
            <a:r>
              <a:rPr lang="zh-CN" altLang="en-US" dirty="0"/>
              <a:t>验证码</a:t>
            </a:r>
          </a:p>
        </p:txBody>
      </p:sp>
      <p:sp>
        <p:nvSpPr>
          <p:cNvPr id="3" name="内容占位符 2">
            <a:extLst>
              <a:ext uri="{FF2B5EF4-FFF2-40B4-BE49-F238E27FC236}">
                <a16:creationId xmlns="" xmlns:a16="http://schemas.microsoft.com/office/drawing/2014/main" id="{FD70730F-314A-462B-80CF-1A51B3A12DB8}"/>
              </a:ext>
            </a:extLst>
          </p:cNvPr>
          <p:cNvSpPr>
            <a:spLocks noGrp="1"/>
          </p:cNvSpPr>
          <p:nvPr>
            <p:ph idx="1"/>
          </p:nvPr>
        </p:nvSpPr>
        <p:spPr>
          <a:xfrm>
            <a:off x="838200" y="1536602"/>
            <a:ext cx="10515600" cy="4351338"/>
          </a:xfrm>
        </p:spPr>
        <p:txBody>
          <a:bodyPr>
            <a:normAutofit/>
          </a:bodyPr>
          <a:lstStyle/>
          <a:p>
            <a:r>
              <a:rPr lang="zh-CN" altLang="en-US" dirty="0"/>
              <a:t>是什么？</a:t>
            </a:r>
            <a:endParaRPr lang="en-US" altLang="zh-CN" dirty="0"/>
          </a:p>
          <a:p>
            <a:pPr lvl="1">
              <a:lnSpc>
                <a:spcPct val="125000"/>
              </a:lnSpc>
            </a:pPr>
            <a:r>
              <a:rPr lang="zh-CN" altLang="en-US" dirty="0"/>
              <a:t>全称是全自动区分计算机和人类的图灵测试</a:t>
            </a:r>
            <a:r>
              <a:rPr lang="en-US" altLang="zh-CN" dirty="0"/>
              <a:t>( </a:t>
            </a:r>
            <a:r>
              <a:rPr lang="en-US" altLang="zh-CN" sz="2000" dirty="0"/>
              <a:t>Completely Automated Public Turing test to tell Computers and Humans Apart</a:t>
            </a:r>
            <a:r>
              <a:rPr lang="zh-CN" altLang="en-US" sz="2000" dirty="0"/>
              <a:t>，</a:t>
            </a:r>
            <a:r>
              <a:rPr lang="en-US" altLang="zh-CN" sz="2000" b="1" dirty="0"/>
              <a:t>CAPTCHA</a:t>
            </a:r>
            <a:r>
              <a:rPr lang="en-US" altLang="zh-CN" dirty="0"/>
              <a:t>)</a:t>
            </a:r>
          </a:p>
          <a:p>
            <a:pPr lvl="1">
              <a:lnSpc>
                <a:spcPct val="125000"/>
              </a:lnSpc>
            </a:pPr>
            <a:r>
              <a:rPr lang="zh-CN" altLang="en-US" b="1" dirty="0">
                <a:solidFill>
                  <a:srgbClr val="FF0000"/>
                </a:solidFill>
              </a:rPr>
              <a:t>区分用户是计算机和人</a:t>
            </a:r>
            <a:r>
              <a:rPr lang="zh-CN" altLang="en-US" dirty="0"/>
              <a:t>的公共全自动程序</a:t>
            </a:r>
            <a:endParaRPr lang="en-US" altLang="zh-CN" dirty="0"/>
          </a:p>
          <a:p>
            <a:pPr lvl="2"/>
            <a:r>
              <a:rPr lang="zh-CN" altLang="en-US" dirty="0"/>
              <a:t>比如：每次访问页面时</a:t>
            </a:r>
            <a:r>
              <a:rPr lang="zh-CN" altLang="en-US" dirty="0">
                <a:solidFill>
                  <a:srgbClr val="FF0000"/>
                </a:solidFill>
              </a:rPr>
              <a:t>随机生成</a:t>
            </a:r>
            <a:r>
              <a:rPr lang="zh-CN" altLang="en-US" dirty="0"/>
              <a:t>的图片，内容一般是数字和字母</a:t>
            </a:r>
            <a:endParaRPr lang="en-US" altLang="zh-CN" dirty="0"/>
          </a:p>
          <a:p>
            <a:pPr lvl="1">
              <a:lnSpc>
                <a:spcPct val="125000"/>
              </a:lnSpc>
            </a:pPr>
            <a:r>
              <a:rPr lang="zh-CN" altLang="en-US" dirty="0"/>
              <a:t>一种标准的安全机制，主要作用于防御恶意的网络机器人</a:t>
            </a:r>
            <a:r>
              <a:rPr lang="zh-CN" altLang="en-US" dirty="0" smtClean="0"/>
              <a:t>程序</a:t>
            </a:r>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 xmlns:a16="http://schemas.microsoft.com/office/drawing/2014/main" id="{F35264CE-2067-4081-A2B8-33C5118F5D1E}"/>
              </a:ext>
            </a:extLst>
          </p:cNvPr>
          <p:cNvPicPr>
            <a:picLocks noChangeAspect="1"/>
          </p:cNvPicPr>
          <p:nvPr/>
        </p:nvPicPr>
        <p:blipFill>
          <a:blip r:embed="rId3"/>
          <a:stretch>
            <a:fillRect/>
          </a:stretch>
        </p:blipFill>
        <p:spPr>
          <a:xfrm>
            <a:off x="188323" y="4560289"/>
            <a:ext cx="2876550" cy="1143000"/>
          </a:xfrm>
          <a:prstGeom prst="rect">
            <a:avLst/>
          </a:prstGeom>
        </p:spPr>
      </p:pic>
      <p:sp>
        <p:nvSpPr>
          <p:cNvPr id="6" name="文本框 5">
            <a:extLst>
              <a:ext uri="{FF2B5EF4-FFF2-40B4-BE49-F238E27FC236}">
                <a16:creationId xmlns="" xmlns:a16="http://schemas.microsoft.com/office/drawing/2014/main" id="{6C464AA5-4A88-4F84-BD48-17E5A59EDB86}"/>
              </a:ext>
            </a:extLst>
          </p:cNvPr>
          <p:cNvSpPr txBox="1"/>
          <p:nvPr/>
        </p:nvSpPr>
        <p:spPr>
          <a:xfrm>
            <a:off x="768927" y="612354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图形验证码</a:t>
            </a:r>
          </a:p>
        </p:txBody>
      </p:sp>
      <p:pic>
        <p:nvPicPr>
          <p:cNvPr id="7" name="图片 6">
            <a:extLst>
              <a:ext uri="{FF2B5EF4-FFF2-40B4-BE49-F238E27FC236}">
                <a16:creationId xmlns="" xmlns:a16="http://schemas.microsoft.com/office/drawing/2014/main" id="{2878F6F0-9E82-42AA-A886-160478CE9B3D}"/>
              </a:ext>
            </a:extLst>
          </p:cNvPr>
          <p:cNvPicPr>
            <a:picLocks noChangeAspect="1"/>
          </p:cNvPicPr>
          <p:nvPr/>
        </p:nvPicPr>
        <p:blipFill>
          <a:blip r:embed="rId4"/>
          <a:stretch>
            <a:fillRect/>
          </a:stretch>
        </p:blipFill>
        <p:spPr>
          <a:xfrm>
            <a:off x="3530795" y="4481540"/>
            <a:ext cx="2507831" cy="1635106"/>
          </a:xfrm>
          <a:prstGeom prst="rect">
            <a:avLst/>
          </a:prstGeom>
        </p:spPr>
      </p:pic>
      <p:sp>
        <p:nvSpPr>
          <p:cNvPr id="9" name="文本框 8">
            <a:extLst>
              <a:ext uri="{FF2B5EF4-FFF2-40B4-BE49-F238E27FC236}">
                <a16:creationId xmlns="" xmlns:a16="http://schemas.microsoft.com/office/drawing/2014/main" id="{AB252312-B57C-406A-A789-B6BB078E1182}"/>
              </a:ext>
            </a:extLst>
          </p:cNvPr>
          <p:cNvSpPr txBox="1"/>
          <p:nvPr/>
        </p:nvSpPr>
        <p:spPr>
          <a:xfrm>
            <a:off x="4115296" y="612354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短信验证码</a:t>
            </a:r>
          </a:p>
        </p:txBody>
      </p:sp>
      <p:pic>
        <p:nvPicPr>
          <p:cNvPr id="4098" name="Picture 2">
            <a:extLst>
              <a:ext uri="{FF2B5EF4-FFF2-40B4-BE49-F238E27FC236}">
                <a16:creationId xmlns="" xmlns:a16="http://schemas.microsoft.com/office/drawing/2014/main" id="{3C2C67ED-039D-4293-A718-CC3050D24C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683" t="17772" r="10056" b="13099"/>
          <a:stretch/>
        </p:blipFill>
        <p:spPr bwMode="auto">
          <a:xfrm>
            <a:off x="6504548" y="4560289"/>
            <a:ext cx="2507832" cy="147760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 xmlns:a16="http://schemas.microsoft.com/office/drawing/2014/main" id="{AE5E81B9-5140-4CA8-93B0-DC9C6F675713}"/>
              </a:ext>
            </a:extLst>
          </p:cNvPr>
          <p:cNvSpPr txBox="1"/>
          <p:nvPr/>
        </p:nvSpPr>
        <p:spPr>
          <a:xfrm>
            <a:off x="7089050" y="6106019"/>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语音验证码</a:t>
            </a:r>
          </a:p>
        </p:txBody>
      </p:sp>
      <p:pic>
        <p:nvPicPr>
          <p:cNvPr id="4102" name="Picture 6">
            <a:extLst>
              <a:ext uri="{FF2B5EF4-FFF2-40B4-BE49-F238E27FC236}">
                <a16:creationId xmlns="" xmlns:a16="http://schemas.microsoft.com/office/drawing/2014/main" id="{3E5C4409-11F1-4A42-868A-DFB2315B6F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8302" y="4481540"/>
            <a:ext cx="2507832" cy="154984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 xmlns:a16="http://schemas.microsoft.com/office/drawing/2014/main" id="{9C4E49EB-D48B-4BFC-9DAB-D8BBC07B85F1}"/>
              </a:ext>
            </a:extLst>
          </p:cNvPr>
          <p:cNvSpPr txBox="1"/>
          <p:nvPr/>
        </p:nvSpPr>
        <p:spPr>
          <a:xfrm>
            <a:off x="10042872" y="612354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滑块验证码</a:t>
            </a:r>
          </a:p>
        </p:txBody>
      </p:sp>
    </p:spTree>
    <p:extLst>
      <p:ext uri="{BB962C8B-B14F-4D97-AF65-F5344CB8AC3E}">
        <p14:creationId xmlns:p14="http://schemas.microsoft.com/office/powerpoint/2010/main" val="259637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C67D63-5CD8-483F-8FFA-F3D36AC01214}"/>
              </a:ext>
            </a:extLst>
          </p:cNvPr>
          <p:cNvSpPr>
            <a:spLocks noGrp="1"/>
          </p:cNvSpPr>
          <p:nvPr>
            <p:ph type="title"/>
          </p:nvPr>
        </p:nvSpPr>
        <p:spPr/>
        <p:txBody>
          <a:bodyPr/>
          <a:lstStyle/>
          <a:p>
            <a:r>
              <a:rPr lang="zh-CN" altLang="en-US" dirty="0"/>
              <a:t>验证码</a:t>
            </a:r>
          </a:p>
        </p:txBody>
      </p:sp>
      <p:sp>
        <p:nvSpPr>
          <p:cNvPr id="3" name="内容占位符 2">
            <a:extLst>
              <a:ext uri="{FF2B5EF4-FFF2-40B4-BE49-F238E27FC236}">
                <a16:creationId xmlns="" xmlns:a16="http://schemas.microsoft.com/office/drawing/2014/main" id="{FD70730F-314A-462B-80CF-1A51B3A12DB8}"/>
              </a:ext>
            </a:extLst>
          </p:cNvPr>
          <p:cNvSpPr>
            <a:spLocks noGrp="1"/>
          </p:cNvSpPr>
          <p:nvPr>
            <p:ph idx="1"/>
          </p:nvPr>
        </p:nvSpPr>
        <p:spPr/>
        <p:txBody>
          <a:bodyPr>
            <a:normAutofit/>
          </a:bodyPr>
          <a:lstStyle/>
          <a:p>
            <a:r>
              <a:rPr lang="zh-CN" altLang="en-US" dirty="0"/>
              <a:t>起源于？</a:t>
            </a:r>
            <a:endParaRPr lang="en-US" altLang="zh-CN" dirty="0"/>
          </a:p>
          <a:p>
            <a:pPr lvl="1">
              <a:buFont typeface="Wingdings" panose="05000000000000000000" pitchFamily="2" charset="2"/>
              <a:buChar char="ü"/>
            </a:pPr>
            <a:r>
              <a:rPr lang="en-US" altLang="zh-CN" dirty="0"/>
              <a:t> Yahoo </a:t>
            </a:r>
            <a:r>
              <a:rPr lang="zh-CN" altLang="en-US" dirty="0"/>
              <a:t>公司的邮件问题</a:t>
            </a: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endParaRPr lang="en-US" altLang="zh-CN" dirty="0"/>
          </a:p>
          <a:p>
            <a:pPr marL="457200" lvl="1" indent="0">
              <a:buNone/>
            </a:pPr>
            <a:r>
              <a:rPr lang="en-US" altLang="zh-CN" dirty="0"/>
              <a:t> </a:t>
            </a:r>
          </a:p>
          <a:p>
            <a:endParaRPr lang="en-US" altLang="zh-CN" dirty="0"/>
          </a:p>
          <a:p>
            <a:endParaRPr lang="en-US" altLang="zh-CN" dirty="0"/>
          </a:p>
        </p:txBody>
      </p:sp>
      <p:pic>
        <p:nvPicPr>
          <p:cNvPr id="1026" name="Picture 2">
            <a:extLst>
              <a:ext uri="{FF2B5EF4-FFF2-40B4-BE49-F238E27FC236}">
                <a16:creationId xmlns="" xmlns:a16="http://schemas.microsoft.com/office/drawing/2014/main" id="{37C57063-A680-47AB-A78B-A31A8DC35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344" y="2826326"/>
            <a:ext cx="3061057" cy="17196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 xmlns:a16="http://schemas.microsoft.com/office/drawing/2014/main" id="{E0EAB947-6893-4AF7-80DD-63BF1FB694B0}"/>
              </a:ext>
            </a:extLst>
          </p:cNvPr>
          <p:cNvSpPr txBox="1"/>
          <p:nvPr/>
        </p:nvSpPr>
        <p:spPr>
          <a:xfrm>
            <a:off x="2388980" y="4654836"/>
            <a:ext cx="206178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用户使用免费邮箱</a:t>
            </a:r>
          </a:p>
        </p:txBody>
      </p:sp>
      <p:pic>
        <p:nvPicPr>
          <p:cNvPr id="6" name="图片 5">
            <a:extLst>
              <a:ext uri="{FF2B5EF4-FFF2-40B4-BE49-F238E27FC236}">
                <a16:creationId xmlns="" xmlns:a16="http://schemas.microsoft.com/office/drawing/2014/main" id="{59292B2B-CA35-40C5-B331-5FF0F2A53EAC}"/>
              </a:ext>
            </a:extLst>
          </p:cNvPr>
          <p:cNvPicPr>
            <a:picLocks noChangeAspect="1"/>
          </p:cNvPicPr>
          <p:nvPr/>
        </p:nvPicPr>
        <p:blipFill>
          <a:blip r:embed="rId4"/>
          <a:stretch>
            <a:fillRect/>
          </a:stretch>
        </p:blipFill>
        <p:spPr>
          <a:xfrm>
            <a:off x="7453748" y="2585978"/>
            <a:ext cx="2800350" cy="2095500"/>
          </a:xfrm>
          <a:prstGeom prst="rect">
            <a:avLst/>
          </a:prstGeom>
        </p:spPr>
      </p:pic>
      <p:sp>
        <p:nvSpPr>
          <p:cNvPr id="9" name="文本框 8">
            <a:extLst>
              <a:ext uri="{FF2B5EF4-FFF2-40B4-BE49-F238E27FC236}">
                <a16:creationId xmlns="" xmlns:a16="http://schemas.microsoft.com/office/drawing/2014/main" id="{BDB5E4A9-AC96-4450-8C8A-06FB6873C913}"/>
              </a:ext>
            </a:extLst>
          </p:cNvPr>
          <p:cNvSpPr txBox="1"/>
          <p:nvPr/>
        </p:nvSpPr>
        <p:spPr>
          <a:xfrm>
            <a:off x="7771402" y="4783969"/>
            <a:ext cx="2262158"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垃圾邮件（广告等）</a:t>
            </a:r>
          </a:p>
        </p:txBody>
      </p:sp>
      <p:sp>
        <p:nvSpPr>
          <p:cNvPr id="7" name="箭头: 左 6">
            <a:extLst>
              <a:ext uri="{FF2B5EF4-FFF2-40B4-BE49-F238E27FC236}">
                <a16:creationId xmlns="" xmlns:a16="http://schemas.microsoft.com/office/drawing/2014/main" id="{43732E33-C8A2-48CE-A375-CE2874FF3D81}"/>
              </a:ext>
            </a:extLst>
          </p:cNvPr>
          <p:cNvSpPr/>
          <p:nvPr/>
        </p:nvSpPr>
        <p:spPr>
          <a:xfrm>
            <a:off x="5288973" y="3481098"/>
            <a:ext cx="1803691" cy="32197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 xmlns:a16="http://schemas.microsoft.com/office/drawing/2014/main" id="{9FA9B1F5-29E4-4922-BAB0-E42FA4FF0E0C}"/>
              </a:ext>
            </a:extLst>
          </p:cNvPr>
          <p:cNvSpPr txBox="1"/>
          <p:nvPr/>
        </p:nvSpPr>
        <p:spPr>
          <a:xfrm>
            <a:off x="5415876" y="2976829"/>
            <a:ext cx="1620957" cy="523220"/>
          </a:xfrm>
          <a:prstGeom prst="rect">
            <a:avLst/>
          </a:prstGeom>
          <a:noFill/>
        </p:spPr>
        <p:txBody>
          <a:bodyPr wrap="non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自动轰炸</a:t>
            </a:r>
          </a:p>
        </p:txBody>
      </p:sp>
      <p:sp>
        <p:nvSpPr>
          <p:cNvPr id="8" name="乘号 7">
            <a:extLst>
              <a:ext uri="{FF2B5EF4-FFF2-40B4-BE49-F238E27FC236}">
                <a16:creationId xmlns="" xmlns:a16="http://schemas.microsoft.com/office/drawing/2014/main" id="{990A8CEE-9D5B-4AB8-9E5A-10C5E2F23E7F}"/>
              </a:ext>
            </a:extLst>
          </p:cNvPr>
          <p:cNvSpPr/>
          <p:nvPr/>
        </p:nvSpPr>
        <p:spPr>
          <a:xfrm>
            <a:off x="5551347" y="2976829"/>
            <a:ext cx="1350013" cy="2280969"/>
          </a:xfrm>
          <a:prstGeom prst="mathMultiply">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78B30DB5-1923-4620-A06F-61D93DBB394F}"/>
              </a:ext>
            </a:extLst>
          </p:cNvPr>
          <p:cNvSpPr txBox="1"/>
          <p:nvPr/>
        </p:nvSpPr>
        <p:spPr>
          <a:xfrm>
            <a:off x="5594635" y="4758936"/>
            <a:ext cx="1261884" cy="523220"/>
          </a:xfrm>
          <a:prstGeom prst="rect">
            <a:avLst/>
          </a:prstGeom>
          <a:noFill/>
        </p:spPr>
        <p:txBody>
          <a:bodyPr wrap="none" rtlCol="0">
            <a:spAutoFit/>
          </a:bodyPr>
          <a:lstStyle/>
          <a:p>
            <a:pPr algn="ctr"/>
            <a:r>
              <a:rPr lang="zh-CN" altLang="en-US" sz="2800" b="1" dirty="0">
                <a:solidFill>
                  <a:srgbClr val="92D050"/>
                </a:solidFill>
                <a:latin typeface="微软雅黑" panose="020B0503020204020204" pitchFamily="34" charset="-122"/>
                <a:ea typeface="微软雅黑" panose="020B0503020204020204" pitchFamily="34" charset="-122"/>
              </a:rPr>
              <a:t>验证码</a:t>
            </a:r>
          </a:p>
        </p:txBody>
      </p:sp>
      <p:sp>
        <p:nvSpPr>
          <p:cNvPr id="14" name="矩形 13">
            <a:extLst>
              <a:ext uri="{FF2B5EF4-FFF2-40B4-BE49-F238E27FC236}">
                <a16:creationId xmlns="" xmlns:a16="http://schemas.microsoft.com/office/drawing/2014/main" id="{E441DE42-C5AE-4FA1-BFDC-4F93B3077AE7}"/>
              </a:ext>
            </a:extLst>
          </p:cNvPr>
          <p:cNvSpPr/>
          <p:nvPr/>
        </p:nvSpPr>
        <p:spPr>
          <a:xfrm>
            <a:off x="838200" y="5358284"/>
            <a:ext cx="10383982" cy="1200329"/>
          </a:xfrm>
          <a:prstGeom prst="rect">
            <a:avLst/>
          </a:prstGeom>
        </p:spPr>
        <p:txBody>
          <a:bodyPr wrap="square">
            <a:spAutoFit/>
          </a:bodyPr>
          <a:lstStyle/>
          <a:p>
            <a:pPr lvl="1">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rPr>
              <a:t> 2000</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CMU</a:t>
            </a:r>
            <a:r>
              <a:rPr lang="zh-CN" altLang="en-US" sz="2400" dirty="0">
                <a:latin typeface="微软雅黑" panose="020B0503020204020204" pitchFamily="34" charset="-122"/>
                <a:ea typeface="微软雅黑" panose="020B0503020204020204" pitchFamily="34" charset="-122"/>
              </a:rPr>
              <a:t>的 </a:t>
            </a:r>
            <a:r>
              <a:rPr lang="en-US" altLang="zh-CN" sz="2400" dirty="0">
                <a:latin typeface="微软雅黑" panose="020B0503020204020204" pitchFamily="34" charset="-122"/>
                <a:ea typeface="微软雅黑" panose="020B0503020204020204" pitchFamily="34" charset="-122"/>
              </a:rPr>
              <a:t>Luis von </a:t>
            </a:r>
            <a:r>
              <a:rPr lang="en-US" altLang="zh-CN" sz="2400" dirty="0" err="1">
                <a:latin typeface="微软雅黑" panose="020B0503020204020204" pitchFamily="34" charset="-122"/>
                <a:ea typeface="微软雅黑" panose="020B0503020204020204" pitchFamily="34" charset="-122"/>
              </a:rPr>
              <a:t>Ahn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等人使用 </a:t>
            </a:r>
            <a:r>
              <a:rPr lang="en-US" altLang="zh-CN" sz="2400" dirty="0">
                <a:latin typeface="微软雅黑" panose="020B0503020204020204" pitchFamily="34" charset="-122"/>
                <a:ea typeface="微软雅黑" panose="020B0503020204020204" pitchFamily="34" charset="-122"/>
              </a:rPr>
              <a:t>Gimpy </a:t>
            </a:r>
            <a:r>
              <a:rPr lang="zh-CN" altLang="en-US" sz="2400" dirty="0">
                <a:latin typeface="微软雅黑" panose="020B0503020204020204" pitchFamily="34" charset="-122"/>
                <a:ea typeface="微软雅黑" panose="020B0503020204020204" pitchFamily="34" charset="-122"/>
              </a:rPr>
              <a:t>机制来防范 </a:t>
            </a:r>
            <a:r>
              <a:rPr lang="en-US" altLang="zh-CN" sz="2400" dirty="0">
                <a:latin typeface="微软雅黑" panose="020B0503020204020204" pitchFamily="34" charset="-122"/>
                <a:ea typeface="微软雅黑" panose="020B0503020204020204" pitchFamily="34" charset="-122"/>
              </a:rPr>
              <a:t>Yahoo </a:t>
            </a:r>
            <a:r>
              <a:rPr lang="zh-CN" altLang="en-US" sz="2400" dirty="0">
                <a:latin typeface="微软雅黑" panose="020B0503020204020204" pitchFamily="34" charset="-122"/>
                <a:ea typeface="微软雅黑" panose="020B0503020204020204" pitchFamily="34" charset="-122"/>
              </a:rPr>
              <a:t>聊天室中恶意计算机程序自动发布垃圾广告信息的问题，</a:t>
            </a:r>
            <a:r>
              <a:rPr lang="zh-CN" altLang="en-US" sz="2400" dirty="0">
                <a:solidFill>
                  <a:srgbClr val="FF0000"/>
                </a:solidFill>
                <a:latin typeface="微软雅黑" panose="020B0503020204020204" pitchFamily="34" charset="-122"/>
                <a:ea typeface="微软雅黑" panose="020B0503020204020204" pitchFamily="34" charset="-122"/>
              </a:rPr>
              <a:t>首次提出了验证码的概念</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6493C4B2-18D5-4FC9-A501-1ADD07F9867E}"/>
              </a:ext>
            </a:extLst>
          </p:cNvPr>
          <p:cNvSpPr txBox="1"/>
          <p:nvPr/>
        </p:nvSpPr>
        <p:spPr>
          <a:xfrm>
            <a:off x="5219186" y="2555418"/>
            <a:ext cx="2031325" cy="338554"/>
          </a:xfrm>
          <a:prstGeom prst="rect">
            <a:avLst/>
          </a:prstGeom>
          <a:noFill/>
        </p:spPr>
        <p:txBody>
          <a:bodyPr wrap="none" rtlCol="0">
            <a:spAutoFit/>
          </a:bodyPr>
          <a:lstStyle/>
          <a:p>
            <a:pPr algn="ctr"/>
            <a:r>
              <a:rPr lang="zh-CN" altLang="en-US" sz="1600" b="1" dirty="0">
                <a:solidFill>
                  <a:srgbClr val="00B050"/>
                </a:solidFill>
                <a:latin typeface="微软雅黑" panose="020B0503020204020204" pitchFamily="34" charset="-122"/>
                <a:ea typeface="微软雅黑" panose="020B0503020204020204" pitchFamily="34" charset="-122"/>
              </a:rPr>
              <a:t>区别是人还是机器？</a:t>
            </a:r>
          </a:p>
        </p:txBody>
      </p:sp>
    </p:spTree>
    <p:extLst>
      <p:ext uri="{BB962C8B-B14F-4D97-AF65-F5344CB8AC3E}">
        <p14:creationId xmlns:p14="http://schemas.microsoft.com/office/powerpoint/2010/main" val="122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C67D63-5CD8-483F-8FFA-F3D36AC01214}"/>
              </a:ext>
            </a:extLst>
          </p:cNvPr>
          <p:cNvSpPr>
            <a:spLocks noGrp="1"/>
          </p:cNvSpPr>
          <p:nvPr>
            <p:ph type="title"/>
          </p:nvPr>
        </p:nvSpPr>
        <p:spPr/>
        <p:txBody>
          <a:bodyPr/>
          <a:lstStyle/>
          <a:p>
            <a:r>
              <a:rPr lang="zh-CN" altLang="en-US" dirty="0"/>
              <a:t>验证码</a:t>
            </a:r>
          </a:p>
        </p:txBody>
      </p:sp>
      <p:sp>
        <p:nvSpPr>
          <p:cNvPr id="3" name="内容占位符 2">
            <a:extLst>
              <a:ext uri="{FF2B5EF4-FFF2-40B4-BE49-F238E27FC236}">
                <a16:creationId xmlns="" xmlns:a16="http://schemas.microsoft.com/office/drawing/2014/main" id="{FD70730F-314A-462B-80CF-1A51B3A12DB8}"/>
              </a:ext>
            </a:extLst>
          </p:cNvPr>
          <p:cNvSpPr>
            <a:spLocks noGrp="1"/>
          </p:cNvSpPr>
          <p:nvPr>
            <p:ph idx="1"/>
          </p:nvPr>
        </p:nvSpPr>
        <p:spPr/>
        <p:txBody>
          <a:bodyPr>
            <a:normAutofit/>
          </a:bodyPr>
          <a:lstStyle/>
          <a:p>
            <a:r>
              <a:rPr lang="zh-CN" altLang="en-US" dirty="0"/>
              <a:t>有什么用？</a:t>
            </a:r>
            <a:endParaRPr lang="en-US" altLang="zh-CN" dirty="0"/>
          </a:p>
        </p:txBody>
      </p:sp>
      <p:pic>
        <p:nvPicPr>
          <p:cNvPr id="2050" name="Picture 2">
            <a:extLst>
              <a:ext uri="{FF2B5EF4-FFF2-40B4-BE49-F238E27FC236}">
                <a16:creationId xmlns="" xmlns:a16="http://schemas.microsoft.com/office/drawing/2014/main" id="{0C1CDF0E-5157-46A9-95CC-35F78C72E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 y="2991341"/>
            <a:ext cx="3234604" cy="184834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 xmlns:a16="http://schemas.microsoft.com/office/drawing/2014/main" id="{E5114EA4-9AF3-4D5E-A4F2-E080AEC26F68}"/>
              </a:ext>
            </a:extLst>
          </p:cNvPr>
          <p:cNvPicPr>
            <a:picLocks noChangeAspect="1"/>
          </p:cNvPicPr>
          <p:nvPr/>
        </p:nvPicPr>
        <p:blipFill rotWithShape="1">
          <a:blip r:embed="rId4"/>
          <a:srcRect r="21316"/>
          <a:stretch/>
        </p:blipFill>
        <p:spPr>
          <a:xfrm>
            <a:off x="4548051" y="2983772"/>
            <a:ext cx="3572242" cy="1848345"/>
          </a:xfrm>
          <a:prstGeom prst="rect">
            <a:avLst/>
          </a:prstGeom>
        </p:spPr>
      </p:pic>
      <p:pic>
        <p:nvPicPr>
          <p:cNvPr id="6" name="图片 5">
            <a:extLst>
              <a:ext uri="{FF2B5EF4-FFF2-40B4-BE49-F238E27FC236}">
                <a16:creationId xmlns="" xmlns:a16="http://schemas.microsoft.com/office/drawing/2014/main" id="{F33F0335-6D17-45B7-9DCF-5A61B7D4862D}"/>
              </a:ext>
            </a:extLst>
          </p:cNvPr>
          <p:cNvPicPr>
            <a:picLocks noChangeAspect="1"/>
          </p:cNvPicPr>
          <p:nvPr/>
        </p:nvPicPr>
        <p:blipFill>
          <a:blip r:embed="rId5"/>
          <a:stretch>
            <a:fillRect/>
          </a:stretch>
        </p:blipFill>
        <p:spPr>
          <a:xfrm>
            <a:off x="8477777" y="2991341"/>
            <a:ext cx="3119291" cy="1833205"/>
          </a:xfrm>
          <a:prstGeom prst="rect">
            <a:avLst/>
          </a:prstGeom>
        </p:spPr>
      </p:pic>
      <p:sp>
        <p:nvSpPr>
          <p:cNvPr id="8" name="文本框 7">
            <a:extLst>
              <a:ext uri="{FF2B5EF4-FFF2-40B4-BE49-F238E27FC236}">
                <a16:creationId xmlns="" xmlns:a16="http://schemas.microsoft.com/office/drawing/2014/main" id="{8F4A55C8-1625-480E-8DDD-DF825FBD6237}"/>
              </a:ext>
            </a:extLst>
          </p:cNvPr>
          <p:cNvSpPr txBox="1"/>
          <p:nvPr/>
        </p:nvSpPr>
        <p:spPr>
          <a:xfrm>
            <a:off x="1442186" y="5323658"/>
            <a:ext cx="226215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有效地防止暴力破解</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D6AE9CB4-75FF-4671-BBF6-B2D0E31FF1F4}"/>
              </a:ext>
            </a:extLst>
          </p:cNvPr>
          <p:cNvSpPr/>
          <p:nvPr/>
        </p:nvSpPr>
        <p:spPr>
          <a:xfrm>
            <a:off x="5087677" y="5323658"/>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防止恶意灌水、广告帖</a:t>
            </a:r>
          </a:p>
        </p:txBody>
      </p:sp>
      <p:sp>
        <p:nvSpPr>
          <p:cNvPr id="10" name="矩形 9">
            <a:extLst>
              <a:ext uri="{FF2B5EF4-FFF2-40B4-BE49-F238E27FC236}">
                <a16:creationId xmlns="" xmlns:a16="http://schemas.microsoft.com/office/drawing/2014/main" id="{A31DE060-F70C-4DF8-9273-6438A2BD97EF}"/>
              </a:ext>
            </a:extLst>
          </p:cNvPr>
          <p:cNvSpPr/>
          <p:nvPr/>
        </p:nvSpPr>
        <p:spPr>
          <a:xfrm>
            <a:off x="8168313" y="5316088"/>
            <a:ext cx="3185487" cy="369332"/>
          </a:xfrm>
          <a:prstGeom prst="rect">
            <a:avLst/>
          </a:prstGeom>
        </p:spPr>
        <p:txBody>
          <a:bodyPr wrap="none">
            <a:spAutoFit/>
          </a:bodyPr>
          <a:lstStyle/>
          <a:p>
            <a:pPr lvl="1"/>
            <a:r>
              <a:rPr lang="zh-CN" altLang="en-US" dirty="0">
                <a:latin typeface="微软雅黑" panose="020B0503020204020204" pitchFamily="34" charset="-122"/>
                <a:ea typeface="微软雅黑" panose="020B0503020204020204" pitchFamily="34" charset="-122"/>
              </a:rPr>
              <a:t>避免服务器遭受恶意攻击</a:t>
            </a:r>
          </a:p>
        </p:txBody>
      </p:sp>
    </p:spTree>
    <p:extLst>
      <p:ext uri="{BB962C8B-B14F-4D97-AF65-F5344CB8AC3E}">
        <p14:creationId xmlns:p14="http://schemas.microsoft.com/office/powerpoint/2010/main" val="180782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0D9905-7E38-4901-B465-33488FBBB033}"/>
              </a:ext>
            </a:extLst>
          </p:cNvPr>
          <p:cNvSpPr>
            <a:spLocks noGrp="1"/>
          </p:cNvSpPr>
          <p:nvPr>
            <p:ph type="title"/>
          </p:nvPr>
        </p:nvSpPr>
        <p:spPr/>
        <p:txBody>
          <a:bodyPr/>
          <a:lstStyle/>
          <a:p>
            <a:r>
              <a:rPr lang="zh-CN" altLang="en-US" dirty="0"/>
              <a:t>验证码工作原理</a:t>
            </a:r>
          </a:p>
        </p:txBody>
      </p:sp>
      <p:sp>
        <p:nvSpPr>
          <p:cNvPr id="3" name="内容占位符 2">
            <a:extLst>
              <a:ext uri="{FF2B5EF4-FFF2-40B4-BE49-F238E27FC236}">
                <a16:creationId xmlns="" xmlns:a16="http://schemas.microsoft.com/office/drawing/2014/main" id="{5CE739AE-2F8D-49B0-B60B-DC2FA9208035}"/>
              </a:ext>
            </a:extLst>
          </p:cNvPr>
          <p:cNvSpPr>
            <a:spLocks noGrp="1"/>
          </p:cNvSpPr>
          <p:nvPr>
            <p:ph idx="1"/>
          </p:nvPr>
        </p:nvSpPr>
        <p:spPr>
          <a:xfrm>
            <a:off x="838199" y="1825625"/>
            <a:ext cx="6808695" cy="4351338"/>
          </a:xfrm>
        </p:spPr>
        <p:txBody>
          <a:bodyPr/>
          <a:lstStyle/>
          <a:p>
            <a:r>
              <a:rPr lang="zh-CN" altLang="en-US" dirty="0"/>
              <a:t>通用工作流程框架</a:t>
            </a:r>
            <a:endParaRPr lang="en-US" altLang="zh-CN" dirty="0"/>
          </a:p>
          <a:p>
            <a:pPr lvl="1">
              <a:lnSpc>
                <a:spcPct val="125000"/>
              </a:lnSpc>
            </a:pPr>
            <a:r>
              <a:rPr lang="zh-CN" altLang="en-US" dirty="0"/>
              <a:t>会话开始时，在需要使用验证码的地方会</a:t>
            </a:r>
            <a:r>
              <a:rPr lang="zh-CN" altLang="en-US" dirty="0">
                <a:solidFill>
                  <a:srgbClr val="FF0000"/>
                </a:solidFill>
              </a:rPr>
              <a:t>生成</a:t>
            </a:r>
            <a:r>
              <a:rPr lang="zh-CN" altLang="en-US" dirty="0"/>
              <a:t>一个与当前会话相关的验证码</a:t>
            </a:r>
            <a:endParaRPr lang="en-US" altLang="zh-CN" dirty="0"/>
          </a:p>
          <a:p>
            <a:pPr lvl="1">
              <a:lnSpc>
                <a:spcPct val="125000"/>
              </a:lnSpc>
            </a:pPr>
            <a:r>
              <a:rPr lang="zh-CN" altLang="en-US" dirty="0"/>
              <a:t>用户</a:t>
            </a:r>
            <a:r>
              <a:rPr lang="zh-CN" altLang="en-US" dirty="0">
                <a:solidFill>
                  <a:srgbClr val="FF0000"/>
                </a:solidFill>
              </a:rPr>
              <a:t>识别</a:t>
            </a:r>
            <a:r>
              <a:rPr lang="zh-CN" altLang="en-US" dirty="0"/>
              <a:t>出验证码后通过填写表单将数据提交给服务器</a:t>
            </a:r>
            <a:endParaRPr lang="en-US" altLang="zh-CN" dirty="0"/>
          </a:p>
          <a:p>
            <a:pPr lvl="1">
              <a:lnSpc>
                <a:spcPct val="125000"/>
              </a:lnSpc>
            </a:pPr>
            <a:r>
              <a:rPr lang="zh-CN" altLang="en-US" dirty="0"/>
              <a:t>服务器端会</a:t>
            </a:r>
            <a:r>
              <a:rPr lang="zh-CN" altLang="en-US" dirty="0">
                <a:solidFill>
                  <a:srgbClr val="FF0000"/>
                </a:solidFill>
              </a:rPr>
              <a:t>验证</a:t>
            </a:r>
            <a:r>
              <a:rPr lang="zh-CN" altLang="en-US" dirty="0"/>
              <a:t>此次会话中的验证码是否正确</a:t>
            </a:r>
          </a:p>
        </p:txBody>
      </p:sp>
      <p:pic>
        <p:nvPicPr>
          <p:cNvPr id="2050" name="Picture 2">
            <a:extLst>
              <a:ext uri="{FF2B5EF4-FFF2-40B4-BE49-F238E27FC236}">
                <a16:creationId xmlns="" xmlns:a16="http://schemas.microsoft.com/office/drawing/2014/main" id="{84A5AAF4-A749-4BAA-81DE-2FDA628E9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177" y="1825625"/>
            <a:ext cx="3990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 xmlns:a16="http://schemas.microsoft.com/office/drawing/2014/main" id="{9B484139-B38D-4C11-A6D6-0A8883F7D3D6}"/>
              </a:ext>
            </a:extLst>
          </p:cNvPr>
          <p:cNvSpPr txBox="1"/>
          <p:nvPr/>
        </p:nvSpPr>
        <p:spPr>
          <a:xfrm>
            <a:off x="8644417" y="5807631"/>
            <a:ext cx="1800493"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验证码工作流程</a:t>
            </a:r>
          </a:p>
        </p:txBody>
      </p:sp>
    </p:spTree>
    <p:extLst>
      <p:ext uri="{BB962C8B-B14F-4D97-AF65-F5344CB8AC3E}">
        <p14:creationId xmlns:p14="http://schemas.microsoft.com/office/powerpoint/2010/main" val="77596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0D9905-7E38-4901-B465-33488FBBB033}"/>
              </a:ext>
            </a:extLst>
          </p:cNvPr>
          <p:cNvSpPr>
            <a:spLocks noGrp="1"/>
          </p:cNvSpPr>
          <p:nvPr>
            <p:ph type="title"/>
          </p:nvPr>
        </p:nvSpPr>
        <p:spPr/>
        <p:txBody>
          <a:bodyPr/>
          <a:lstStyle/>
          <a:p>
            <a:r>
              <a:rPr lang="zh-CN" altLang="en-US" dirty="0"/>
              <a:t>验证码工作原理</a:t>
            </a:r>
          </a:p>
        </p:txBody>
      </p:sp>
      <p:sp>
        <p:nvSpPr>
          <p:cNvPr id="3" name="内容占位符 2">
            <a:extLst>
              <a:ext uri="{FF2B5EF4-FFF2-40B4-BE49-F238E27FC236}">
                <a16:creationId xmlns="" xmlns:a16="http://schemas.microsoft.com/office/drawing/2014/main" id="{5CE739AE-2F8D-49B0-B60B-DC2FA9208035}"/>
              </a:ext>
            </a:extLst>
          </p:cNvPr>
          <p:cNvSpPr>
            <a:spLocks noGrp="1"/>
          </p:cNvSpPr>
          <p:nvPr>
            <p:ph idx="1"/>
          </p:nvPr>
        </p:nvSpPr>
        <p:spPr>
          <a:xfrm>
            <a:off x="838199" y="1825625"/>
            <a:ext cx="6594987" cy="4351338"/>
          </a:xfrm>
        </p:spPr>
        <p:txBody>
          <a:bodyPr>
            <a:normAutofit fontScale="77500" lnSpcReduction="20000"/>
          </a:bodyPr>
          <a:lstStyle/>
          <a:p>
            <a:pPr marL="514350" indent="-514350">
              <a:lnSpc>
                <a:spcPct val="135000"/>
              </a:lnSpc>
              <a:buFont typeface="+mj-ea"/>
              <a:buAutoNum type="circleNumDbPlain"/>
            </a:pPr>
            <a:r>
              <a:rPr lang="zh-CN" altLang="en-US" dirty="0"/>
              <a:t>客户端</a:t>
            </a:r>
            <a:r>
              <a:rPr lang="en-US" altLang="zh-CN" dirty="0"/>
              <a:t>( client) </a:t>
            </a:r>
            <a:r>
              <a:rPr lang="zh-CN" altLang="en-US" dirty="0"/>
              <a:t>程序会向服务器端</a:t>
            </a:r>
            <a:r>
              <a:rPr lang="en-US" altLang="zh-CN" dirty="0"/>
              <a:t>( server) </a:t>
            </a:r>
            <a:r>
              <a:rPr lang="zh-CN" altLang="en-US" dirty="0"/>
              <a:t>发送一个 </a:t>
            </a:r>
            <a:r>
              <a:rPr lang="en-US" altLang="zh-CN" dirty="0"/>
              <a:t>Request </a:t>
            </a:r>
            <a:r>
              <a:rPr lang="zh-CN" altLang="en-US" dirty="0"/>
              <a:t>请求生成一个验证码</a:t>
            </a:r>
            <a:endParaRPr lang="en-US" altLang="zh-CN" dirty="0"/>
          </a:p>
          <a:p>
            <a:pPr marL="514350" indent="-514350">
              <a:lnSpc>
                <a:spcPct val="135000"/>
              </a:lnSpc>
              <a:buFont typeface="+mj-ea"/>
              <a:buAutoNum type="circleNumDbPlain"/>
            </a:pPr>
            <a:r>
              <a:rPr lang="zh-CN" altLang="en-US" dirty="0"/>
              <a:t>服务器响应该客户端的请求并创建一个新的</a:t>
            </a:r>
            <a:r>
              <a:rPr lang="en-US" altLang="zh-CN" dirty="0" err="1"/>
              <a:t>SessionID</a:t>
            </a:r>
            <a:r>
              <a:rPr lang="zh-CN" altLang="en-US" dirty="0"/>
              <a:t>，同时生成一个随机验证码</a:t>
            </a:r>
            <a:endParaRPr lang="en-US" altLang="zh-CN" dirty="0"/>
          </a:p>
          <a:p>
            <a:pPr marL="514350" indent="-514350">
              <a:lnSpc>
                <a:spcPct val="135000"/>
              </a:lnSpc>
              <a:buFont typeface="+mj-ea"/>
              <a:buAutoNum type="circleNumDbPlain"/>
            </a:pPr>
            <a:r>
              <a:rPr lang="zh-CN" altLang="en-US" dirty="0"/>
              <a:t>服务器将验证码和 </a:t>
            </a:r>
            <a:r>
              <a:rPr lang="en-US" altLang="zh-CN" dirty="0" err="1"/>
              <a:t>SessionID</a:t>
            </a:r>
            <a:r>
              <a:rPr lang="en-US" altLang="zh-CN" dirty="0"/>
              <a:t> </a:t>
            </a:r>
            <a:r>
              <a:rPr lang="zh-CN" altLang="en-US" dirty="0"/>
              <a:t>一并发送给客户端</a:t>
            </a:r>
          </a:p>
          <a:p>
            <a:pPr marL="514350" indent="-514350">
              <a:lnSpc>
                <a:spcPct val="135000"/>
              </a:lnSpc>
              <a:buFont typeface="+mj-ea"/>
              <a:buAutoNum type="circleNumDbPlain"/>
            </a:pPr>
            <a:r>
              <a:rPr lang="zh-CN" altLang="en-US" dirty="0"/>
              <a:t>客户端提交验证码连同 </a:t>
            </a:r>
            <a:r>
              <a:rPr lang="en-US" altLang="zh-CN" dirty="0" err="1"/>
              <a:t>SessionID</a:t>
            </a:r>
            <a:r>
              <a:rPr lang="en-US" altLang="zh-CN" dirty="0"/>
              <a:t> </a:t>
            </a:r>
            <a:r>
              <a:rPr lang="zh-CN" altLang="en-US" dirty="0"/>
              <a:t>给服务器端</a:t>
            </a:r>
          </a:p>
          <a:p>
            <a:pPr marL="514350" indent="-514350">
              <a:lnSpc>
                <a:spcPct val="135000"/>
              </a:lnSpc>
              <a:buFont typeface="+mj-ea"/>
              <a:buAutoNum type="circleNumDbPlain"/>
            </a:pPr>
            <a:r>
              <a:rPr lang="zh-CN" altLang="en-US" dirty="0"/>
              <a:t>服务器验证验证码，并返回校验结果</a:t>
            </a:r>
            <a:endParaRPr lang="en-US" altLang="zh-CN" dirty="0"/>
          </a:p>
        </p:txBody>
      </p:sp>
      <p:pic>
        <p:nvPicPr>
          <p:cNvPr id="2050" name="Picture 2">
            <a:extLst>
              <a:ext uri="{FF2B5EF4-FFF2-40B4-BE49-F238E27FC236}">
                <a16:creationId xmlns="" xmlns:a16="http://schemas.microsoft.com/office/drawing/2014/main" id="{84A5AAF4-A749-4BAA-81DE-2FDA628E9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177" y="1825625"/>
            <a:ext cx="3990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 xmlns:a16="http://schemas.microsoft.com/office/drawing/2014/main" id="{9B484139-B38D-4C11-A6D6-0A8883F7D3D6}"/>
              </a:ext>
            </a:extLst>
          </p:cNvPr>
          <p:cNvSpPr txBox="1"/>
          <p:nvPr/>
        </p:nvSpPr>
        <p:spPr>
          <a:xfrm>
            <a:off x="8644417" y="5807631"/>
            <a:ext cx="1800493"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验证码工作流程</a:t>
            </a:r>
          </a:p>
        </p:txBody>
      </p:sp>
    </p:spTree>
    <p:extLst>
      <p:ext uri="{BB962C8B-B14F-4D97-AF65-F5344CB8AC3E}">
        <p14:creationId xmlns:p14="http://schemas.microsoft.com/office/powerpoint/2010/main" val="344567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0D9905-7E38-4901-B465-33488FBBB033}"/>
              </a:ext>
            </a:extLst>
          </p:cNvPr>
          <p:cNvSpPr>
            <a:spLocks noGrp="1"/>
          </p:cNvSpPr>
          <p:nvPr>
            <p:ph type="title"/>
          </p:nvPr>
        </p:nvSpPr>
        <p:spPr/>
        <p:txBody>
          <a:bodyPr/>
          <a:lstStyle/>
          <a:p>
            <a:r>
              <a:rPr lang="zh-CN" altLang="en-US" dirty="0"/>
              <a:t>验证码工作原理</a:t>
            </a:r>
          </a:p>
        </p:txBody>
      </p:sp>
      <p:sp>
        <p:nvSpPr>
          <p:cNvPr id="3" name="内容占位符 2">
            <a:extLst>
              <a:ext uri="{FF2B5EF4-FFF2-40B4-BE49-F238E27FC236}">
                <a16:creationId xmlns="" xmlns:a16="http://schemas.microsoft.com/office/drawing/2014/main" id="{5CE739AE-2F8D-49B0-B60B-DC2FA9208035}"/>
              </a:ext>
            </a:extLst>
          </p:cNvPr>
          <p:cNvSpPr>
            <a:spLocks noGrp="1"/>
          </p:cNvSpPr>
          <p:nvPr>
            <p:ph idx="1"/>
          </p:nvPr>
        </p:nvSpPr>
        <p:spPr>
          <a:xfrm>
            <a:off x="838199" y="1825625"/>
            <a:ext cx="10404765" cy="4367358"/>
          </a:xfrm>
        </p:spPr>
        <p:txBody>
          <a:bodyPr>
            <a:normAutofit fontScale="70000" lnSpcReduction="20000"/>
          </a:bodyPr>
          <a:lstStyle/>
          <a:p>
            <a:pPr>
              <a:lnSpc>
                <a:spcPct val="120000"/>
              </a:lnSpc>
            </a:pPr>
            <a:r>
              <a:rPr lang="zh-CN" altLang="en-US" sz="3400" dirty="0"/>
              <a:t>主要有</a:t>
            </a:r>
            <a:r>
              <a:rPr lang="en-US" altLang="zh-CN" sz="3400" dirty="0"/>
              <a:t>session</a:t>
            </a:r>
            <a:r>
              <a:rPr lang="zh-CN" altLang="en-US" sz="3400" dirty="0"/>
              <a:t>和</a:t>
            </a:r>
            <a:r>
              <a:rPr lang="en-US" altLang="zh-CN" sz="3400" dirty="0"/>
              <a:t>cookie</a:t>
            </a:r>
            <a:r>
              <a:rPr lang="zh-CN" altLang="en-US" sz="3400" dirty="0"/>
              <a:t>两种方式，这两种方式可以说技术是一样的，区别在于将</a:t>
            </a:r>
            <a:r>
              <a:rPr lang="zh-CN" altLang="en-US" sz="3400" b="1" dirty="0">
                <a:solidFill>
                  <a:srgbClr val="FF0000"/>
                </a:solidFill>
              </a:rPr>
              <a:t>验证码</a:t>
            </a:r>
            <a:r>
              <a:rPr lang="zh-CN" altLang="en-US" sz="3400" dirty="0"/>
              <a:t>字符串</a:t>
            </a:r>
            <a:r>
              <a:rPr lang="zh-CN" altLang="en-US" sz="3400" b="1" dirty="0">
                <a:solidFill>
                  <a:srgbClr val="FF0000"/>
                </a:solidFill>
              </a:rPr>
              <a:t>存储</a:t>
            </a:r>
            <a:r>
              <a:rPr lang="zh-CN" altLang="en-US" sz="3400" dirty="0"/>
              <a:t>在</a:t>
            </a:r>
            <a:r>
              <a:rPr lang="zh-CN" altLang="en-US" sz="3400" b="1" dirty="0">
                <a:solidFill>
                  <a:srgbClr val="FF0000"/>
                </a:solidFill>
              </a:rPr>
              <a:t>服务器</a:t>
            </a:r>
            <a:r>
              <a:rPr lang="zh-CN" altLang="en-US" sz="3400" dirty="0"/>
              <a:t>还是</a:t>
            </a:r>
            <a:r>
              <a:rPr lang="zh-CN" altLang="en-US" sz="3400" b="1" dirty="0">
                <a:solidFill>
                  <a:srgbClr val="FF0000"/>
                </a:solidFill>
              </a:rPr>
              <a:t>客户端</a:t>
            </a:r>
          </a:p>
          <a:p>
            <a:pPr lvl="1">
              <a:lnSpc>
                <a:spcPct val="135000"/>
              </a:lnSpc>
            </a:pPr>
            <a:r>
              <a:rPr lang="en-US" altLang="zh-CN" sz="2600" dirty="0"/>
              <a:t>Session</a:t>
            </a:r>
            <a:r>
              <a:rPr lang="zh-CN" altLang="en-US" sz="2600" dirty="0"/>
              <a:t>：服务器发送验证码图片到客户端并在</a:t>
            </a:r>
            <a:r>
              <a:rPr lang="zh-CN" altLang="en-US" sz="2600" b="1" dirty="0"/>
              <a:t>服务器保存验证码字符串到</a:t>
            </a:r>
            <a:r>
              <a:rPr lang="en-US" altLang="zh-CN" sz="2600" b="1" dirty="0"/>
              <a:t>session</a:t>
            </a:r>
            <a:r>
              <a:rPr lang="zh-CN" altLang="en-US" sz="2600" dirty="0"/>
              <a:t>，用户辨认图片并提交验证码字符串到服务器，服务器将用户提交的验证码字符串与</a:t>
            </a:r>
            <a:r>
              <a:rPr lang="en-US" altLang="zh-CN" sz="2600" dirty="0"/>
              <a:t>session</a:t>
            </a:r>
            <a:r>
              <a:rPr lang="zh-CN" altLang="en-US" sz="2600" dirty="0"/>
              <a:t>中保存的字符串进行比较。</a:t>
            </a:r>
            <a:endParaRPr lang="en-US" altLang="zh-CN" sz="2600" dirty="0"/>
          </a:p>
          <a:p>
            <a:pPr lvl="1">
              <a:lnSpc>
                <a:spcPct val="135000"/>
              </a:lnSpc>
            </a:pPr>
            <a:r>
              <a:rPr lang="en-US" altLang="zh-CN" sz="2600" dirty="0"/>
              <a:t>Cookie</a:t>
            </a:r>
            <a:r>
              <a:rPr lang="zh-CN" altLang="en-US" sz="2600" dirty="0"/>
              <a:t>：服务器发送验证码图片以及验证码字符串（可能会进行加密）到客户端，</a:t>
            </a:r>
            <a:r>
              <a:rPr lang="zh-CN" altLang="en-US" sz="2600" b="1" dirty="0"/>
              <a:t>客户端将验证码字符串存储到本地</a:t>
            </a:r>
            <a:r>
              <a:rPr lang="en-US" altLang="zh-CN" sz="2600" b="1" dirty="0"/>
              <a:t>cookie</a:t>
            </a:r>
            <a:r>
              <a:rPr lang="zh-CN" altLang="en-US" sz="2600" dirty="0"/>
              <a:t>，用户辨认图片并提交验证码字符串以及</a:t>
            </a:r>
            <a:r>
              <a:rPr lang="en-US" altLang="zh-CN" sz="2600" dirty="0"/>
              <a:t>cookie</a:t>
            </a:r>
            <a:r>
              <a:rPr lang="zh-CN" altLang="en-US" sz="2600" dirty="0"/>
              <a:t>中所存储的字符串到服务器，服务器将用户提交的两个字符串（进行解密后）进行比较。</a:t>
            </a:r>
            <a:endParaRPr lang="en-US" altLang="zh-CN" sz="2600" dirty="0"/>
          </a:p>
          <a:p>
            <a:pPr>
              <a:lnSpc>
                <a:spcPct val="120000"/>
              </a:lnSpc>
              <a:spcBef>
                <a:spcPts val="1500"/>
              </a:spcBef>
            </a:pPr>
            <a:r>
              <a:rPr lang="zh-CN" altLang="en-US" sz="3400" dirty="0"/>
              <a:t>存放在服务器的</a:t>
            </a:r>
            <a:r>
              <a:rPr lang="en-US" altLang="zh-CN" sz="3400" dirty="0"/>
              <a:t>session</a:t>
            </a:r>
            <a:r>
              <a:rPr lang="zh-CN" altLang="en-US" sz="3400" dirty="0">
                <a:solidFill>
                  <a:srgbClr val="FF0000"/>
                </a:solidFill>
              </a:rPr>
              <a:t>更为安全</a:t>
            </a:r>
            <a:r>
              <a:rPr lang="zh-CN" altLang="en-US" sz="3400" dirty="0"/>
              <a:t>，但</a:t>
            </a:r>
            <a:r>
              <a:rPr lang="zh-CN" altLang="en-US" sz="3400" dirty="0">
                <a:solidFill>
                  <a:srgbClr val="FF0000"/>
                </a:solidFill>
              </a:rPr>
              <a:t>消耗服务器内存</a:t>
            </a:r>
            <a:r>
              <a:rPr lang="zh-CN" altLang="en-US" sz="3400" dirty="0"/>
              <a:t>；使用</a:t>
            </a:r>
            <a:r>
              <a:rPr lang="en-US" altLang="zh-CN" sz="3400" dirty="0"/>
              <a:t>cookie</a:t>
            </a:r>
            <a:r>
              <a:rPr lang="zh-CN" altLang="en-US" sz="3400" dirty="0"/>
              <a:t>方式的验证码，</a:t>
            </a:r>
            <a:r>
              <a:rPr lang="zh-CN" altLang="en-US" sz="3400" dirty="0">
                <a:solidFill>
                  <a:srgbClr val="FF0000"/>
                </a:solidFill>
              </a:rPr>
              <a:t>不增加服务器内存消耗</a:t>
            </a:r>
            <a:r>
              <a:rPr lang="zh-CN" altLang="en-US" sz="3400" dirty="0"/>
              <a:t>，但可通过对传输数据进行分析</a:t>
            </a:r>
            <a:r>
              <a:rPr lang="zh-CN" altLang="en-US" sz="3400" dirty="0">
                <a:solidFill>
                  <a:srgbClr val="FF0000"/>
                </a:solidFill>
              </a:rPr>
              <a:t>轻易破解验证码</a:t>
            </a:r>
            <a:r>
              <a:rPr lang="zh-CN" altLang="en-US" sz="3400" dirty="0"/>
              <a:t>。</a:t>
            </a:r>
            <a:endParaRPr lang="en-US" altLang="zh-CN" sz="3400" dirty="0"/>
          </a:p>
        </p:txBody>
      </p:sp>
    </p:spTree>
    <p:extLst>
      <p:ext uri="{BB962C8B-B14F-4D97-AF65-F5344CB8AC3E}">
        <p14:creationId xmlns:p14="http://schemas.microsoft.com/office/powerpoint/2010/main" val="257689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验证码不刷新</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825625"/>
            <a:ext cx="10515600" cy="4351338"/>
          </a:xfrm>
        </p:spPr>
        <p:txBody>
          <a:bodyPr>
            <a:normAutofit/>
          </a:bodyPr>
          <a:lstStyle/>
          <a:p>
            <a:pPr>
              <a:lnSpc>
                <a:spcPct val="100000"/>
              </a:lnSpc>
              <a:spcAft>
                <a:spcPts val="600"/>
              </a:spcAft>
            </a:pPr>
            <a:r>
              <a:rPr lang="zh-CN" altLang="en-US" dirty="0"/>
              <a:t>导致验证码不刷新的原因是：登录密码错误之后，</a:t>
            </a:r>
            <a:r>
              <a:rPr lang="en-US" altLang="zh-CN" dirty="0"/>
              <a:t>session</a:t>
            </a:r>
            <a:r>
              <a:rPr lang="zh-CN" altLang="en-US" dirty="0"/>
              <a:t>中的值没有更新，验证码不变</a:t>
            </a:r>
            <a:endParaRPr lang="en-US" altLang="zh-CN" dirty="0"/>
          </a:p>
          <a:p>
            <a:pPr lvl="1">
              <a:lnSpc>
                <a:spcPct val="125000"/>
              </a:lnSpc>
            </a:pPr>
            <a:r>
              <a:rPr lang="zh-CN" altLang="en-US" b="1" dirty="0"/>
              <a:t>无条件不刷新</a:t>
            </a:r>
            <a:r>
              <a:rPr lang="zh-CN" altLang="en-US" dirty="0"/>
              <a:t>：无条件不刷新是指在某一时间段内，无论登录失败多少次，只要不刷新页面，就可以无限次的</a:t>
            </a:r>
            <a:r>
              <a:rPr lang="zh-CN" altLang="en-US" dirty="0">
                <a:solidFill>
                  <a:srgbClr val="FF0000"/>
                </a:solidFill>
              </a:rPr>
              <a:t>使用同一个验证码</a:t>
            </a:r>
            <a:r>
              <a:rPr lang="zh-CN" altLang="en-US" dirty="0"/>
              <a:t>来对一个或多个用户帐号进行</a:t>
            </a:r>
            <a:r>
              <a:rPr lang="zh-CN" altLang="en-US" dirty="0">
                <a:solidFill>
                  <a:srgbClr val="FF0000"/>
                </a:solidFill>
              </a:rPr>
              <a:t>暴力猜解</a:t>
            </a:r>
            <a:endParaRPr lang="zh-CN" altLang="en-US" dirty="0"/>
          </a:p>
          <a:p>
            <a:pPr lvl="1">
              <a:lnSpc>
                <a:spcPct val="125000"/>
              </a:lnSpc>
            </a:pPr>
            <a:r>
              <a:rPr lang="zh-CN" altLang="en-US" b="1" dirty="0"/>
              <a:t>有条件不刷新</a:t>
            </a:r>
            <a:r>
              <a:rPr lang="zh-CN" altLang="en-US" dirty="0"/>
              <a:t>：有条件不刷新多见于如下情况：登录失败之后，系统会打开一个新页面或者弹出一个新的警告窗口，提示用户登录失败，点击确定后返回登录界面且验证码刷新。这种情况下，只要我们</a:t>
            </a:r>
            <a:r>
              <a:rPr lang="zh-CN" altLang="en-US" dirty="0">
                <a:solidFill>
                  <a:srgbClr val="FF0000"/>
                </a:solidFill>
              </a:rPr>
              <a:t>不关闭新窗口或弹窗</a:t>
            </a:r>
            <a:r>
              <a:rPr lang="zh-CN" altLang="en-US" dirty="0"/>
              <a:t>，配合使用</a:t>
            </a:r>
            <a:r>
              <a:rPr lang="en-US" altLang="zh-CN" dirty="0" err="1"/>
              <a:t>Burpsuite</a:t>
            </a:r>
            <a:r>
              <a:rPr lang="zh-CN" altLang="en-US" dirty="0"/>
              <a:t>的</a:t>
            </a:r>
            <a:r>
              <a:rPr lang="en-US" altLang="zh-CN" dirty="0">
                <a:solidFill>
                  <a:srgbClr val="FF0000"/>
                </a:solidFill>
              </a:rPr>
              <a:t>intruder</a:t>
            </a:r>
            <a:r>
              <a:rPr lang="zh-CN" altLang="en-US" dirty="0">
                <a:solidFill>
                  <a:srgbClr val="FF0000"/>
                </a:solidFill>
              </a:rPr>
              <a:t>模块</a:t>
            </a:r>
            <a:r>
              <a:rPr lang="zh-CN" altLang="en-US" dirty="0"/>
              <a:t>就可以进行</a:t>
            </a:r>
            <a:r>
              <a:rPr lang="zh-CN" altLang="en-US" dirty="0">
                <a:solidFill>
                  <a:srgbClr val="FF0000"/>
                </a:solidFill>
              </a:rPr>
              <a:t>暴力破解</a:t>
            </a:r>
            <a:r>
              <a:rPr lang="zh-CN" altLang="en-US" dirty="0"/>
              <a:t>了</a:t>
            </a:r>
            <a:endParaRPr lang="zh-CN" altLang="en-US" dirty="0">
              <a:solidFill>
                <a:srgbClr val="FF0000"/>
              </a:solidFill>
            </a:endParaRPr>
          </a:p>
        </p:txBody>
      </p:sp>
    </p:spTree>
    <p:extLst>
      <p:ext uri="{BB962C8B-B14F-4D97-AF65-F5344CB8AC3E}">
        <p14:creationId xmlns:p14="http://schemas.microsoft.com/office/powerpoint/2010/main" val="406655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3E198E-DBC0-435A-9156-FA2EFFA6583F}"/>
              </a:ext>
            </a:extLst>
          </p:cNvPr>
          <p:cNvSpPr>
            <a:spLocks noGrp="1"/>
          </p:cNvSpPr>
          <p:nvPr>
            <p:ph type="title"/>
          </p:nvPr>
        </p:nvSpPr>
        <p:spPr/>
        <p:txBody>
          <a:bodyPr/>
          <a:lstStyle/>
          <a:p>
            <a:r>
              <a:rPr lang="zh-CN" altLang="en-US" dirty="0"/>
              <a:t>未注销验证码</a:t>
            </a:r>
          </a:p>
        </p:txBody>
      </p:sp>
      <p:sp>
        <p:nvSpPr>
          <p:cNvPr id="3" name="内容占位符 2">
            <a:extLst>
              <a:ext uri="{FF2B5EF4-FFF2-40B4-BE49-F238E27FC236}">
                <a16:creationId xmlns="" xmlns:a16="http://schemas.microsoft.com/office/drawing/2014/main" id="{A35EE033-A565-4EAD-8FB2-AB0693611C90}"/>
              </a:ext>
            </a:extLst>
          </p:cNvPr>
          <p:cNvSpPr>
            <a:spLocks noGrp="1"/>
          </p:cNvSpPr>
          <p:nvPr>
            <p:ph idx="1"/>
          </p:nvPr>
        </p:nvSpPr>
        <p:spPr>
          <a:xfrm>
            <a:off x="838200" y="1735975"/>
            <a:ext cx="6944591" cy="4351338"/>
          </a:xfrm>
        </p:spPr>
        <p:txBody>
          <a:bodyPr>
            <a:normAutofit fontScale="92500" lnSpcReduction="10000"/>
          </a:bodyPr>
          <a:lstStyle/>
          <a:p>
            <a:pPr>
              <a:lnSpc>
                <a:spcPct val="110000"/>
              </a:lnSpc>
            </a:pPr>
            <a:r>
              <a:rPr lang="zh-CN" altLang="en-US" dirty="0"/>
              <a:t>在实际应用系统中，由于设计或者实现人员的疏忽或者经验不足，经常会忽略掉其中很重要的一个步骤</a:t>
            </a:r>
            <a:r>
              <a:rPr lang="en-US" altLang="zh-CN" dirty="0"/>
              <a:t>———</a:t>
            </a:r>
            <a:r>
              <a:rPr lang="zh-CN" altLang="en-US" b="1" dirty="0">
                <a:solidFill>
                  <a:srgbClr val="FF0000"/>
                </a:solidFill>
              </a:rPr>
              <a:t>销毁验证码</a:t>
            </a:r>
            <a:endParaRPr lang="en-US" altLang="zh-CN" dirty="0"/>
          </a:p>
          <a:p>
            <a:pPr>
              <a:lnSpc>
                <a:spcPct val="110000"/>
              </a:lnSpc>
            </a:pPr>
            <a:r>
              <a:rPr lang="zh-CN" altLang="en-US" dirty="0"/>
              <a:t>给攻击者打开了一条暗道， 通过利用</a:t>
            </a:r>
            <a:r>
              <a:rPr lang="zh-CN" altLang="en-US" b="1" dirty="0"/>
              <a:t>一次会话请求后验证码未能及时销毁这个</a:t>
            </a:r>
            <a:r>
              <a:rPr lang="zh-CN" altLang="en-US" b="1" dirty="0">
                <a:solidFill>
                  <a:srgbClr val="FF0000"/>
                </a:solidFill>
              </a:rPr>
              <a:t>漏洞</a:t>
            </a:r>
            <a:r>
              <a:rPr lang="zh-CN" altLang="en-US" dirty="0"/>
              <a:t>对系统持续发起大量的请求， 即绕过了验证码的防御措施</a:t>
            </a:r>
            <a:endParaRPr lang="en-US" altLang="zh-CN" dirty="0"/>
          </a:p>
          <a:p>
            <a:pPr>
              <a:lnSpc>
                <a:spcPct val="110000"/>
              </a:lnSpc>
            </a:pPr>
            <a:r>
              <a:rPr lang="zh-CN" altLang="en-US" dirty="0"/>
              <a:t>对系统登录进行暴力破解、批量注册、机器自动发帖、自动发送垃圾邮件等</a:t>
            </a:r>
            <a:r>
              <a:rPr lang="zh-CN" altLang="en-US" dirty="0">
                <a:solidFill>
                  <a:srgbClr val="FF0000"/>
                </a:solidFill>
              </a:rPr>
              <a:t>恶意的网络行为</a:t>
            </a:r>
          </a:p>
        </p:txBody>
      </p:sp>
      <p:sp>
        <p:nvSpPr>
          <p:cNvPr id="4" name="文本框 3">
            <a:extLst>
              <a:ext uri="{FF2B5EF4-FFF2-40B4-BE49-F238E27FC236}">
                <a16:creationId xmlns="" xmlns:a16="http://schemas.microsoft.com/office/drawing/2014/main" id="{80C962F1-216A-487F-B9F7-4E4B5423F017}"/>
              </a:ext>
            </a:extLst>
          </p:cNvPr>
          <p:cNvSpPr txBox="1"/>
          <p:nvPr/>
        </p:nvSpPr>
        <p:spPr>
          <a:xfrm>
            <a:off x="1066267" y="6176963"/>
            <a:ext cx="6288901" cy="523220"/>
          </a:xfrm>
          <a:prstGeom prst="rect">
            <a:avLst/>
          </a:prstGeom>
          <a:noFill/>
        </p:spPr>
        <p:txBody>
          <a:bodyPr wrap="none" rtlCol="0">
            <a:spAutoFit/>
          </a:bodyPr>
          <a:lstStyle/>
          <a:p>
            <a:r>
              <a:rPr lang="zh-CN" altLang="en-US" sz="2800" b="1" dirty="0">
                <a:solidFill>
                  <a:srgbClr val="0070C0"/>
                </a:solidFill>
                <a:latin typeface="微软雅黑" panose="020B0503020204020204" pitchFamily="34" charset="-122"/>
                <a:ea typeface="微软雅黑" panose="020B0503020204020204" pitchFamily="34" charset="-122"/>
              </a:rPr>
              <a:t>辛辛苦苦构建的防暴力破解形同虚设！</a:t>
            </a:r>
          </a:p>
        </p:txBody>
      </p:sp>
      <p:pic>
        <p:nvPicPr>
          <p:cNvPr id="3074" name="Picture 2">
            <a:extLst>
              <a:ext uri="{FF2B5EF4-FFF2-40B4-BE49-F238E27FC236}">
                <a16:creationId xmlns="" xmlns:a16="http://schemas.microsoft.com/office/drawing/2014/main" id="{AAA4ACC3-0D3E-457D-8A64-DBBE070BC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609" y="1825625"/>
            <a:ext cx="3719946" cy="372738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 xmlns:a16="http://schemas.microsoft.com/office/drawing/2014/main" id="{F3881B3E-E7E3-463F-93FB-6BFE110B46B5}"/>
              </a:ext>
            </a:extLst>
          </p:cNvPr>
          <p:cNvSpPr/>
          <p:nvPr/>
        </p:nvSpPr>
        <p:spPr>
          <a:xfrm>
            <a:off x="7782791" y="5853797"/>
            <a:ext cx="4135582" cy="707886"/>
          </a:xfrm>
          <a:prstGeom prst="rect">
            <a:avLst/>
          </a:prstGeom>
        </p:spPr>
        <p:txBody>
          <a:bodyPr wrap="square">
            <a:spAutoFit/>
          </a:bodyPr>
          <a:lstStyle/>
          <a:p>
            <a:pPr marL="285750" indent="-28575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苏宁易购某系统后台多个超级管理员弱口令（验证码可重复利用）</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 xmlns:a16="http://schemas.microsoft.com/office/drawing/2014/main" id="{E9EC042A-1656-4885-92A2-FC3F0C7C2611}"/>
              </a:ext>
            </a:extLst>
          </p:cNvPr>
          <p:cNvPicPr>
            <a:picLocks noChangeAspect="1"/>
          </p:cNvPicPr>
          <p:nvPr/>
        </p:nvPicPr>
        <p:blipFill rotWithShape="1">
          <a:blip r:embed="rId4"/>
          <a:srcRect r="38143"/>
          <a:stretch/>
        </p:blipFill>
        <p:spPr>
          <a:xfrm>
            <a:off x="7884160" y="1825626"/>
            <a:ext cx="3909522" cy="3963146"/>
          </a:xfrm>
          <a:prstGeom prst="rect">
            <a:avLst/>
          </a:prstGeom>
        </p:spPr>
      </p:pic>
    </p:spTree>
    <p:extLst>
      <p:ext uri="{BB962C8B-B14F-4D97-AF65-F5344CB8AC3E}">
        <p14:creationId xmlns:p14="http://schemas.microsoft.com/office/powerpoint/2010/main" val="37434313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1678</Words>
  <Application>Microsoft Office PowerPoint</Application>
  <PresentationFormat>宽屏</PresentationFormat>
  <Paragraphs>110</Paragraphs>
  <Slides>15</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微软雅黑</vt:lpstr>
      <vt:lpstr>Arial</vt:lpstr>
      <vt:lpstr>Wingdings</vt:lpstr>
      <vt:lpstr>Office 主题​​</vt:lpstr>
      <vt:lpstr>验证码绕过技术原理</vt:lpstr>
      <vt:lpstr>验证码</vt:lpstr>
      <vt:lpstr>验证码</vt:lpstr>
      <vt:lpstr>验证码</vt:lpstr>
      <vt:lpstr>验证码工作原理</vt:lpstr>
      <vt:lpstr>验证码工作原理</vt:lpstr>
      <vt:lpstr>验证码工作原理</vt:lpstr>
      <vt:lpstr>验证码不刷新</vt:lpstr>
      <vt:lpstr>未注销验证码</vt:lpstr>
      <vt:lpstr>验证码前端可获取</vt:lpstr>
      <vt:lpstr>验证码空值绕过</vt:lpstr>
      <vt:lpstr>验证码易识别</vt:lpstr>
      <vt:lpstr>存在无验证码页面</vt:lpstr>
      <vt:lpstr>其他绕过方法</vt:lpstr>
      <vt:lpstr>常见登录次数限制机制及绕过方法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验证码绕过技术原理</dc:title>
  <dc:creator>xingbo hu</dc:creator>
  <cp:lastModifiedBy>章 江山</cp:lastModifiedBy>
  <cp:revision>85</cp:revision>
  <dcterms:created xsi:type="dcterms:W3CDTF">2019-10-23T00:21:30Z</dcterms:created>
  <dcterms:modified xsi:type="dcterms:W3CDTF">2019-10-28T01:50:04Z</dcterms:modified>
</cp:coreProperties>
</file>