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E0C07-28AC-4BE7-BDF0-5FEDC2843362}" type="datetimeFigureOut">
              <a:rPr lang="zh-CN" altLang="en-US" smtClean="0"/>
              <a:t>2020/8/24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B091D-75E6-435D-9E25-B54B27D119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6476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E0C07-28AC-4BE7-BDF0-5FEDC2843362}" type="datetimeFigureOut">
              <a:rPr lang="zh-CN" altLang="en-US" smtClean="0"/>
              <a:t>2020/8/24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B091D-75E6-435D-9E25-B54B27D119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807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E0C07-28AC-4BE7-BDF0-5FEDC2843362}" type="datetimeFigureOut">
              <a:rPr lang="zh-CN" altLang="en-US" smtClean="0"/>
              <a:t>2020/8/24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B091D-75E6-435D-9E25-B54B27D119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32722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84897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48050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E0C07-28AC-4BE7-BDF0-5FEDC2843362}" type="datetimeFigureOut">
              <a:rPr lang="zh-CN" altLang="en-US" smtClean="0"/>
              <a:t>2020/8/24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B091D-75E6-435D-9E25-B54B27D119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3945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E0C07-28AC-4BE7-BDF0-5FEDC2843362}" type="datetimeFigureOut">
              <a:rPr lang="zh-CN" altLang="en-US" smtClean="0"/>
              <a:t>2020/8/24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B091D-75E6-435D-9E25-B54B27D119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8425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E0C07-28AC-4BE7-BDF0-5FEDC2843362}" type="datetimeFigureOut">
              <a:rPr lang="zh-CN" altLang="en-US" smtClean="0"/>
              <a:t>2020/8/24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B091D-75E6-435D-9E25-B54B27D119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8322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E0C07-28AC-4BE7-BDF0-5FEDC2843362}" type="datetimeFigureOut">
              <a:rPr lang="zh-CN" altLang="en-US" smtClean="0"/>
              <a:t>2020/8/24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B091D-75E6-435D-9E25-B54B27D119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1168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E0C07-28AC-4BE7-BDF0-5FEDC2843362}" type="datetimeFigureOut">
              <a:rPr lang="zh-CN" altLang="en-US" smtClean="0"/>
              <a:t>2020/8/24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B091D-75E6-435D-9E25-B54B27D119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7897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E0C07-28AC-4BE7-BDF0-5FEDC2843362}" type="datetimeFigureOut">
              <a:rPr lang="zh-CN" altLang="en-US" smtClean="0"/>
              <a:t>2020/8/24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B091D-75E6-435D-9E25-B54B27D119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7946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E0C07-28AC-4BE7-BDF0-5FEDC2843362}" type="datetimeFigureOut">
              <a:rPr lang="zh-CN" altLang="en-US" smtClean="0"/>
              <a:t>2020/8/24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B091D-75E6-435D-9E25-B54B27D119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0015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E0C07-28AC-4BE7-BDF0-5FEDC2843362}" type="datetimeFigureOut">
              <a:rPr lang="zh-CN" altLang="en-US" smtClean="0"/>
              <a:t>2020/8/24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B091D-75E6-435D-9E25-B54B27D119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6170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0E0C07-28AC-4BE7-BDF0-5FEDC2843362}" type="datetimeFigureOut">
              <a:rPr lang="zh-CN" altLang="en-US" smtClean="0"/>
              <a:t>2020/8/24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0B091D-75E6-435D-9E25-B54B27D119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74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BM/Autozoom-Attack" TargetMode="External"/><Relationship Id="rId2" Type="http://schemas.openxmlformats.org/officeDocument/2006/relationships/hyperlink" Target="https://arxiv.org/pdf/1805.11770.pdf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5558022"/>
              </p:ext>
            </p:extLst>
          </p:nvPr>
        </p:nvGraphicFramePr>
        <p:xfrm>
          <a:off x="1749246" y="3473622"/>
          <a:ext cx="8693509" cy="21234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988408"/>
                <a:gridCol w="670510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dirty="0" smtClean="0"/>
                        <a:t>文章</a:t>
                      </a:r>
                      <a:endParaRPr lang="zh-CN" altLang="en-US" sz="18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err="1" smtClean="0">
                          <a:latin typeface="Microsoft YaHei UI" panose="020B0503020204020204" pitchFamily="34" charset="-122"/>
                          <a:ea typeface="楷体" panose="02010609060101010101" pitchFamily="49" charset="-122"/>
                        </a:rPr>
                        <a:t>Autozoom</a:t>
                      </a:r>
                      <a:r>
                        <a:rPr lang="en-US" altLang="zh-CN" sz="1800" b="0" dirty="0" smtClean="0">
                          <a:latin typeface="Microsoft YaHei UI" panose="020B0503020204020204" pitchFamily="34" charset="-122"/>
                          <a:ea typeface="楷体" panose="02010609060101010101" pitchFamily="49" charset="-122"/>
                        </a:rPr>
                        <a:t> </a:t>
                      </a:r>
                      <a:r>
                        <a:rPr lang="en-US" altLang="zh-CN" sz="1800" b="0" dirty="0" err="1" smtClean="0">
                          <a:latin typeface="Microsoft YaHei UI" panose="020B0503020204020204" pitchFamily="34" charset="-122"/>
                          <a:ea typeface="楷体" panose="02010609060101010101" pitchFamily="49" charset="-122"/>
                        </a:rPr>
                        <a:t>Autoencoder</a:t>
                      </a:r>
                      <a:r>
                        <a:rPr lang="en-US" altLang="zh-CN" sz="1800" b="0" dirty="0" smtClean="0">
                          <a:latin typeface="Microsoft YaHei UI" panose="020B0503020204020204" pitchFamily="34" charset="-122"/>
                          <a:ea typeface="楷体" panose="02010609060101010101" pitchFamily="49" charset="-122"/>
                        </a:rPr>
                        <a:t>-based zeroth order optimization method for attacking black-box neural networks</a:t>
                      </a:r>
                      <a:endParaRPr lang="zh-CN" altLang="en-US" sz="1800" b="0" dirty="0">
                        <a:latin typeface="Microsoft YaHei UI" panose="020B0503020204020204" pitchFamily="34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err="1" smtClean="0"/>
                        <a:t>arxiv</a:t>
                      </a:r>
                      <a:endParaRPr lang="zh-CN" altLang="en-US" sz="18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hlinkClick r:id="rId2"/>
                        </a:rPr>
                        <a:t>https://arxiv.org/pdf/1805.11770.pdf</a:t>
                      </a:r>
                      <a:endParaRPr lang="zh-CN" altLang="en-US" sz="1800" b="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dirty="0" smtClean="0"/>
                        <a:t>发表于</a:t>
                      </a:r>
                      <a:endParaRPr lang="zh-CN" altLang="en-US" sz="18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/>
                        <a:t>AAAI Conference on Artificial Intelligence</a:t>
                      </a:r>
                      <a:endParaRPr lang="zh-CN" altLang="en-US" sz="1800" b="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err="1" smtClean="0"/>
                        <a:t>github</a:t>
                      </a:r>
                      <a:endParaRPr lang="zh-CN" altLang="en-US" sz="18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hlinkClick r:id="rId3"/>
                        </a:rPr>
                        <a:t>https://github.com/IBM/Autozoom-Attack</a:t>
                      </a:r>
                      <a:endParaRPr lang="zh-CN" altLang="en-US" sz="1800" b="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18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4" name="文本框 13"/>
          <p:cNvSpPr txBox="1"/>
          <p:nvPr/>
        </p:nvSpPr>
        <p:spPr>
          <a:xfrm>
            <a:off x="0" y="5657671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zh-CN" altLang="en-US" sz="1600" dirty="0" smtClean="0">
                <a:solidFill>
                  <a:srgbClr val="FF0000"/>
                </a:solidFill>
              </a:rPr>
              <a:t>总结在前</a:t>
            </a:r>
            <a:r>
              <a:rPr lang="zh-CN" altLang="en-US" sz="1600" dirty="0" smtClean="0">
                <a:solidFill>
                  <a:srgbClr val="FF0000"/>
                </a:solidFill>
              </a:rPr>
              <a:t>：在</a:t>
            </a:r>
            <a:r>
              <a:rPr lang="en-US" altLang="zh-CN" sz="1600" dirty="0" smtClean="0">
                <a:solidFill>
                  <a:srgbClr val="FF0000"/>
                </a:solidFill>
              </a:rPr>
              <a:t>ZOO</a:t>
            </a:r>
            <a:r>
              <a:rPr lang="zh-CN" altLang="en-US" sz="1600" dirty="0" smtClean="0">
                <a:solidFill>
                  <a:srgbClr val="FF0000"/>
                </a:solidFill>
              </a:rPr>
              <a:t>的基础上增加了</a:t>
            </a:r>
            <a:r>
              <a:rPr lang="en-US" altLang="zh-CN" sz="1600" dirty="0" err="1" smtClean="0">
                <a:solidFill>
                  <a:srgbClr val="FF0000"/>
                </a:solidFill>
              </a:rPr>
              <a:t>AutoEncoder</a:t>
            </a:r>
            <a:r>
              <a:rPr lang="zh-CN" altLang="en-US" sz="1600" dirty="0" smtClean="0">
                <a:solidFill>
                  <a:srgbClr val="FF0000"/>
                </a:solidFill>
              </a:rPr>
              <a:t>模块来减小搜索空间，并且通过随机梯度估计的方法，使得每次</a:t>
            </a:r>
            <a:r>
              <a:rPr lang="en-US" altLang="zh-CN" sz="1600" dirty="0" smtClean="0">
                <a:solidFill>
                  <a:srgbClr val="FF0000"/>
                </a:solidFill>
              </a:rPr>
              <a:t>API</a:t>
            </a:r>
            <a:r>
              <a:rPr lang="zh-CN" altLang="en-US" sz="1600" dirty="0" smtClean="0">
                <a:solidFill>
                  <a:srgbClr val="FF0000"/>
                </a:solidFill>
              </a:rPr>
              <a:t>查询都是在整个</a:t>
            </a:r>
            <a:r>
              <a:rPr lang="en-US" altLang="zh-CN" sz="1600" dirty="0" smtClean="0">
                <a:solidFill>
                  <a:srgbClr val="FF0000"/>
                </a:solidFill>
              </a:rPr>
              <a:t>pixel</a:t>
            </a:r>
            <a:r>
              <a:rPr lang="zh-CN" altLang="en-US" sz="1600" dirty="0" smtClean="0">
                <a:solidFill>
                  <a:srgbClr val="FF0000"/>
                </a:solidFill>
              </a:rPr>
              <a:t>域内</a:t>
            </a:r>
            <a:r>
              <a:rPr lang="en-US" altLang="zh-CN" sz="1600" dirty="0" smtClean="0">
                <a:solidFill>
                  <a:srgbClr val="FF0000"/>
                </a:solidFill>
              </a:rPr>
              <a:t>.</a:t>
            </a:r>
            <a:endParaRPr lang="en-US" altLang="zh-CN" sz="1600" dirty="0" smtClean="0">
              <a:solidFill>
                <a:srgbClr val="FF0000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101" y="166355"/>
            <a:ext cx="11293819" cy="3109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208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44227" y="290655"/>
            <a:ext cx="8657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How it works</a:t>
            </a:r>
            <a:endParaRPr lang="zh-CN" altLang="en-US" sz="2400" dirty="0"/>
          </a:p>
        </p:txBody>
      </p:sp>
      <p:sp>
        <p:nvSpPr>
          <p:cNvPr id="3" name="文本框 2"/>
          <p:cNvSpPr txBox="1"/>
          <p:nvPr/>
        </p:nvSpPr>
        <p:spPr>
          <a:xfrm>
            <a:off x="739302" y="793868"/>
            <a:ext cx="5373761" cy="40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/>
              <a:t>Optimization Problem: </a:t>
            </a:r>
            <a:r>
              <a:rPr lang="zh-CN" altLang="en-US" sz="1600" dirty="0" smtClean="0"/>
              <a:t>和</a:t>
            </a:r>
            <a:r>
              <a:rPr lang="en-US" altLang="zh-CN" sz="1600" dirty="0" smtClean="0"/>
              <a:t>ZOO</a:t>
            </a:r>
            <a:r>
              <a:rPr lang="zh-CN" altLang="en-US" sz="1600" dirty="0" smtClean="0"/>
              <a:t>攻击一样</a:t>
            </a:r>
            <a:endParaRPr lang="en-US" altLang="zh-CN" dirty="0" smtClean="0"/>
          </a:p>
        </p:txBody>
      </p:sp>
      <p:sp>
        <p:nvSpPr>
          <p:cNvPr id="5" name="文本框 4"/>
          <p:cNvSpPr txBox="1"/>
          <p:nvPr/>
        </p:nvSpPr>
        <p:spPr>
          <a:xfrm>
            <a:off x="739301" y="1692716"/>
            <a:ext cx="5373761" cy="40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/>
              <a:t>Gradient Estimation: </a:t>
            </a:r>
            <a:r>
              <a:rPr lang="zh-CN" altLang="en-US" sz="1600" dirty="0" smtClean="0"/>
              <a:t>对</a:t>
            </a:r>
            <a:r>
              <a:rPr lang="en-US" altLang="zh-CN" sz="1600" dirty="0" smtClean="0"/>
              <a:t>ZOO</a:t>
            </a:r>
            <a:r>
              <a:rPr lang="zh-CN" altLang="en-US" sz="1600" dirty="0" smtClean="0"/>
              <a:t>攻击改进</a:t>
            </a:r>
            <a:endParaRPr lang="en-US" altLang="zh-CN" sz="1600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411" y="1242963"/>
            <a:ext cx="4237816" cy="40820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7864" y="2141811"/>
            <a:ext cx="2760453" cy="610873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777343" y="2807723"/>
            <a:ext cx="448192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accent1">
                    <a:lumMod val="50000"/>
                  </a:schemeClr>
                </a:solidFill>
              </a:rPr>
              <a:t>如果像</a:t>
            </a:r>
            <a:r>
              <a:rPr lang="en-US" altLang="zh-CN" sz="1400" dirty="0" smtClean="0">
                <a:solidFill>
                  <a:schemeClr val="accent1">
                    <a:lumMod val="50000"/>
                  </a:schemeClr>
                </a:solidFill>
              </a:rPr>
              <a:t>ZOO</a:t>
            </a:r>
            <a:r>
              <a:rPr lang="zh-CN" altLang="en-US" sz="1400" dirty="0" smtClean="0">
                <a:solidFill>
                  <a:schemeClr val="accent1">
                    <a:lumMod val="50000"/>
                  </a:schemeClr>
                </a:solidFill>
              </a:rPr>
              <a:t>那样，每次访问</a:t>
            </a:r>
            <a:r>
              <a:rPr lang="en-US" altLang="zh-CN" sz="1400" dirty="0" smtClean="0">
                <a:solidFill>
                  <a:schemeClr val="accent1">
                    <a:lumMod val="50000"/>
                  </a:schemeClr>
                </a:solidFill>
              </a:rPr>
              <a:t>API</a:t>
            </a:r>
            <a:r>
              <a:rPr lang="zh-CN" altLang="en-US" sz="1400" dirty="0" smtClean="0">
                <a:solidFill>
                  <a:schemeClr val="accent1">
                    <a:lumMod val="50000"/>
                  </a:schemeClr>
                </a:solidFill>
              </a:rPr>
              <a:t>都只是对一个像素点的梯度求导，那样如果要修改每个像素点的话要花费大量的</a:t>
            </a:r>
            <a:r>
              <a:rPr lang="en-US" altLang="zh-CN" sz="1400" dirty="0" smtClean="0">
                <a:solidFill>
                  <a:schemeClr val="accent1">
                    <a:lumMod val="50000"/>
                  </a:schemeClr>
                </a:solidFill>
              </a:rPr>
              <a:t>API</a:t>
            </a:r>
            <a:r>
              <a:rPr lang="zh-CN" altLang="en-US" sz="1400" dirty="0" smtClean="0">
                <a:solidFill>
                  <a:schemeClr val="accent1">
                    <a:lumMod val="50000"/>
                  </a:schemeClr>
                </a:solidFill>
              </a:rPr>
              <a:t>检索次数，为了解决这个问题</a:t>
            </a:r>
            <a:r>
              <a:rPr lang="zh-CN" altLang="en-US" sz="1400" dirty="0" smtClean="0">
                <a:solidFill>
                  <a:schemeClr val="accent1">
                    <a:lumMod val="50000"/>
                  </a:schemeClr>
                </a:solidFill>
              </a:rPr>
              <a:t>，</a:t>
            </a:r>
            <a:r>
              <a:rPr lang="en-US" altLang="zh-CN" sz="1400" dirty="0" err="1" smtClean="0">
                <a:solidFill>
                  <a:schemeClr val="accent1">
                    <a:lumMod val="50000"/>
                  </a:schemeClr>
                </a:solidFill>
              </a:rPr>
              <a:t>AutoZOOM</a:t>
            </a:r>
            <a:r>
              <a:rPr lang="zh-CN" altLang="en-US" sz="1400" dirty="0" smtClean="0">
                <a:solidFill>
                  <a:schemeClr val="accent1">
                    <a:lumMod val="50000"/>
                  </a:schemeClr>
                </a:solidFill>
              </a:rPr>
              <a:t>采用了单位随机向量</a:t>
            </a:r>
            <a:r>
              <a:rPr lang="en-US" altLang="zh-CN" sz="1400" dirty="0" smtClean="0">
                <a:solidFill>
                  <a:schemeClr val="accent1">
                    <a:lumMod val="50000"/>
                  </a:schemeClr>
                </a:solidFill>
              </a:rPr>
              <a:t>u (u</a:t>
            </a:r>
            <a:r>
              <a:rPr lang="zh-CN" altLang="en-US" sz="1400" dirty="0" smtClean="0">
                <a:solidFill>
                  <a:schemeClr val="accent1">
                    <a:lumMod val="50000"/>
                  </a:schemeClr>
                </a:solidFill>
              </a:rPr>
              <a:t>的方向可正可负</a:t>
            </a:r>
            <a:r>
              <a:rPr lang="en-US" altLang="zh-CN" sz="1400" dirty="0" smtClean="0">
                <a:solidFill>
                  <a:schemeClr val="accent1">
                    <a:lumMod val="50000"/>
                  </a:schemeClr>
                </a:solidFill>
              </a:rPr>
              <a:t>)</a:t>
            </a:r>
            <a:r>
              <a:rPr lang="zh-CN" altLang="en-US" sz="1400" dirty="0" smtClean="0">
                <a:solidFill>
                  <a:schemeClr val="accent1">
                    <a:lumMod val="50000"/>
                  </a:schemeClr>
                </a:solidFill>
              </a:rPr>
              <a:t>，其中</a:t>
            </a:r>
            <a:r>
              <a:rPr lang="en-US" altLang="zh-CN" sz="1400" dirty="0" smtClean="0">
                <a:solidFill>
                  <a:schemeClr val="accent1">
                    <a:lumMod val="50000"/>
                  </a:schemeClr>
                </a:solidFill>
              </a:rPr>
              <a:t>f</a:t>
            </a:r>
            <a:r>
              <a:rPr lang="zh-CN" altLang="en-US" sz="1400" dirty="0" smtClean="0">
                <a:solidFill>
                  <a:schemeClr val="accent1">
                    <a:lumMod val="50000"/>
                  </a:schemeClr>
                </a:solidFill>
              </a:rPr>
              <a:t>函数和</a:t>
            </a:r>
            <a:r>
              <a:rPr lang="en-US" altLang="zh-CN" sz="1400" dirty="0" smtClean="0">
                <a:solidFill>
                  <a:schemeClr val="accent1">
                    <a:lumMod val="50000"/>
                  </a:schemeClr>
                </a:solidFill>
              </a:rPr>
              <a:t>ZOO</a:t>
            </a:r>
            <a:r>
              <a:rPr lang="zh-CN" altLang="en-US" sz="1400" dirty="0" smtClean="0">
                <a:solidFill>
                  <a:schemeClr val="accent1">
                    <a:lumMod val="50000"/>
                  </a:schemeClr>
                </a:solidFill>
              </a:rPr>
              <a:t>相同</a:t>
            </a:r>
            <a:endParaRPr lang="zh-CN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39300" y="3977274"/>
            <a:ext cx="5373761" cy="40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Averaged </a:t>
            </a:r>
            <a:r>
              <a:rPr lang="en-US" altLang="zh-CN" dirty="0" smtClean="0"/>
              <a:t>random </a:t>
            </a:r>
            <a:r>
              <a:rPr lang="en-US" altLang="zh-CN" dirty="0" smtClean="0"/>
              <a:t>Gradient </a:t>
            </a:r>
            <a:r>
              <a:rPr lang="en-US" altLang="zh-CN" dirty="0" smtClean="0"/>
              <a:t>Estimation</a:t>
            </a:r>
            <a:r>
              <a:rPr lang="en-US" altLang="zh-CN" dirty="0" smtClean="0"/>
              <a:t>:</a:t>
            </a:r>
            <a:endParaRPr lang="en-US" altLang="zh-CN" dirty="0" smtClean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7864" y="4384821"/>
            <a:ext cx="1121434" cy="655486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739300" y="793868"/>
            <a:ext cx="5373761" cy="40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/>
              <a:t>Optimization Problem: </a:t>
            </a:r>
            <a:r>
              <a:rPr lang="zh-CN" altLang="en-US" sz="1600" dirty="0" smtClean="0"/>
              <a:t>和</a:t>
            </a:r>
            <a:r>
              <a:rPr lang="en-US" altLang="zh-CN" sz="1600" dirty="0" smtClean="0"/>
              <a:t>ZOO</a:t>
            </a:r>
            <a:r>
              <a:rPr lang="zh-CN" altLang="en-US" sz="1600" dirty="0" smtClean="0"/>
              <a:t>攻击一样</a:t>
            </a:r>
            <a:endParaRPr lang="en-US" altLang="zh-CN" dirty="0" smtClean="0"/>
          </a:p>
        </p:txBody>
      </p:sp>
      <p:sp>
        <p:nvSpPr>
          <p:cNvPr id="11" name="文本框 10"/>
          <p:cNvSpPr txBox="1"/>
          <p:nvPr/>
        </p:nvSpPr>
        <p:spPr>
          <a:xfrm>
            <a:off x="6113061" y="793867"/>
            <a:ext cx="556710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sv-SE" altLang="zh-CN" dirty="0"/>
              <a:t>Attack Dimension Reduction via </a:t>
            </a:r>
            <a:r>
              <a:rPr lang="sv-SE" altLang="zh-CN" dirty="0" smtClean="0"/>
              <a:t>Autoencoder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742950" lvl="1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dirty="0" err="1" smtClean="0"/>
              <a:t>Autoencoder</a:t>
            </a:r>
            <a:r>
              <a:rPr lang="en-US" altLang="zh-CN" dirty="0" smtClean="0"/>
              <a:t> (AE)</a:t>
            </a:r>
          </a:p>
          <a:p>
            <a:pPr marL="742950" lvl="1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B</a:t>
            </a:r>
            <a:r>
              <a:rPr lang="en-US" altLang="zh-CN" dirty="0" smtClean="0"/>
              <a:t>ilinear </a:t>
            </a:r>
            <a:r>
              <a:rPr lang="en-US" altLang="zh-CN" dirty="0"/>
              <a:t>I</a:t>
            </a:r>
            <a:r>
              <a:rPr lang="en-US" altLang="zh-CN" dirty="0" smtClean="0"/>
              <a:t>mage </a:t>
            </a:r>
            <a:r>
              <a:rPr lang="en-US" altLang="zh-CN" dirty="0"/>
              <a:t>R</a:t>
            </a:r>
            <a:r>
              <a:rPr lang="en-US" altLang="zh-CN" dirty="0" smtClean="0"/>
              <a:t>esizer </a:t>
            </a:r>
            <a:r>
              <a:rPr lang="en-US" altLang="zh-CN" dirty="0"/>
              <a:t>(</a:t>
            </a:r>
            <a:r>
              <a:rPr lang="en-US" altLang="zh-CN" dirty="0" err="1"/>
              <a:t>BiLIN</a:t>
            </a:r>
            <a:r>
              <a:rPr lang="en-US" altLang="zh-CN" dirty="0" smtClean="0"/>
              <a:t>)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dirty="0" err="1" smtClean="0"/>
              <a:t>AutoZOOM</a:t>
            </a:r>
            <a:r>
              <a:rPr lang="en-US" altLang="zh-CN" dirty="0" smtClean="0"/>
              <a:t> Algorithm</a:t>
            </a:r>
            <a:endParaRPr lang="en-US" altLang="zh-CN" dirty="0" smtClean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35244" y="2271195"/>
            <a:ext cx="4562466" cy="3324435"/>
          </a:xfrm>
          <a:prstGeom prst="rect">
            <a:avLst/>
          </a:prstGeom>
        </p:spPr>
      </p:pic>
      <p:sp>
        <p:nvSpPr>
          <p:cNvPr id="13" name="圆角矩形 12"/>
          <p:cNvSpPr/>
          <p:nvPr/>
        </p:nvSpPr>
        <p:spPr>
          <a:xfrm>
            <a:off x="8715983" y="3638145"/>
            <a:ext cx="1342418" cy="214008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箭头连接符 14"/>
          <p:cNvCxnSpPr>
            <a:stCxn id="13" idx="0"/>
            <a:endCxn id="16" idx="1"/>
          </p:cNvCxnSpPr>
          <p:nvPr/>
        </p:nvCxnSpPr>
        <p:spPr>
          <a:xfrm flipV="1">
            <a:off x="9387192" y="3474624"/>
            <a:ext cx="1535991" cy="16352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10923183" y="3213014"/>
            <a:ext cx="12159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rgbClr val="FF0000"/>
                </a:solidFill>
              </a:rPr>
              <a:t>不是很理解它要怎么做？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6635244" y="5722466"/>
            <a:ext cx="448192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accent1">
                    <a:lumMod val="50000"/>
                  </a:schemeClr>
                </a:solidFill>
              </a:rPr>
              <a:t>通过</a:t>
            </a:r>
            <a:r>
              <a:rPr lang="en-US" altLang="zh-CN" sz="1400" dirty="0" err="1" smtClean="0">
                <a:solidFill>
                  <a:schemeClr val="accent1">
                    <a:lumMod val="50000"/>
                  </a:schemeClr>
                </a:solidFill>
              </a:rPr>
              <a:t>AutoEncoder</a:t>
            </a:r>
            <a:r>
              <a:rPr lang="zh-CN" altLang="en-US" sz="1400" dirty="0" smtClean="0">
                <a:solidFill>
                  <a:schemeClr val="accent1">
                    <a:lumMod val="50000"/>
                  </a:schemeClr>
                </a:solidFill>
              </a:rPr>
              <a:t>的方法来解决搜索域太广的问题，这个和</a:t>
            </a:r>
            <a:r>
              <a:rPr lang="en-US" altLang="zh-CN" sz="1400" dirty="0" smtClean="0">
                <a:solidFill>
                  <a:schemeClr val="accent1">
                    <a:lumMod val="50000"/>
                  </a:schemeClr>
                </a:solidFill>
              </a:rPr>
              <a:t>ZOO</a:t>
            </a:r>
            <a:r>
              <a:rPr lang="zh-CN" altLang="en-US" sz="1400" dirty="0" smtClean="0">
                <a:solidFill>
                  <a:schemeClr val="accent1">
                    <a:lumMod val="50000"/>
                  </a:schemeClr>
                </a:solidFill>
              </a:rPr>
              <a:t>里面提到的缩小收缩域</a:t>
            </a:r>
            <a:r>
              <a:rPr lang="en-US" altLang="zh-CN" sz="1400" dirty="0" smtClean="0">
                <a:solidFill>
                  <a:schemeClr val="accent1">
                    <a:lumMod val="50000"/>
                  </a:schemeClr>
                </a:solidFill>
              </a:rPr>
              <a:t>(</a:t>
            </a:r>
            <a:r>
              <a:rPr lang="en-US" altLang="zh-CN" sz="1400" dirty="0" err="1" smtClean="0">
                <a:solidFill>
                  <a:schemeClr val="accent1">
                    <a:lumMod val="50000"/>
                  </a:schemeClr>
                </a:solidFill>
              </a:rPr>
              <a:t>UpScaling</a:t>
            </a:r>
            <a:r>
              <a:rPr lang="zh-CN" altLang="en-US" sz="1400" dirty="0" smtClean="0">
                <a:solidFill>
                  <a:schemeClr val="accent1">
                    <a:lumMod val="50000"/>
                  </a:schemeClr>
                </a:solidFill>
              </a:rPr>
              <a:t>、</a:t>
            </a:r>
            <a:r>
              <a:rPr lang="en-US" altLang="zh-CN" sz="1400" dirty="0" smtClean="0">
                <a:solidFill>
                  <a:schemeClr val="accent1">
                    <a:lumMod val="50000"/>
                  </a:schemeClr>
                </a:solidFill>
              </a:rPr>
              <a:t>Important Pixels First)</a:t>
            </a:r>
            <a:r>
              <a:rPr lang="zh-CN" altLang="en-US" sz="1400" dirty="0" smtClean="0">
                <a:solidFill>
                  <a:schemeClr val="accent1">
                    <a:lumMod val="50000"/>
                  </a:schemeClr>
                </a:solidFill>
              </a:rPr>
              <a:t>的方法相似</a:t>
            </a:r>
            <a:r>
              <a:rPr lang="en-US" altLang="zh-CN" sz="1400" dirty="0" smtClean="0">
                <a:solidFill>
                  <a:schemeClr val="accent1">
                    <a:lumMod val="50000"/>
                  </a:schemeClr>
                </a:solidFill>
              </a:rPr>
              <a:t>. </a:t>
            </a:r>
            <a:r>
              <a:rPr lang="zh-CN" altLang="en-US" sz="1400" dirty="0" smtClean="0">
                <a:solidFill>
                  <a:schemeClr val="accent1">
                    <a:lumMod val="50000"/>
                  </a:schemeClr>
                </a:solidFill>
              </a:rPr>
              <a:t>这边从特征域映射到图像域</a:t>
            </a:r>
            <a:r>
              <a:rPr lang="en-US" altLang="zh-CN" sz="1400" dirty="0" smtClean="0">
                <a:solidFill>
                  <a:schemeClr val="accent1">
                    <a:lumMod val="50000"/>
                  </a:schemeClr>
                </a:solidFill>
              </a:rPr>
              <a:t>.</a:t>
            </a:r>
            <a:endParaRPr lang="zh-CN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5389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44227" y="290655"/>
            <a:ext cx="8657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大标题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30742" y="1037061"/>
            <a:ext cx="5373761" cy="40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/>
              <a:t>二标题</a:t>
            </a:r>
            <a:endParaRPr lang="en-US" altLang="zh-CN" dirty="0" smtClean="0"/>
          </a:p>
        </p:txBody>
      </p:sp>
      <p:sp>
        <p:nvSpPr>
          <p:cNvPr id="4" name="文本框 3"/>
          <p:cNvSpPr txBox="1"/>
          <p:nvPr/>
        </p:nvSpPr>
        <p:spPr>
          <a:xfrm>
            <a:off x="842556" y="1414344"/>
            <a:ext cx="5048656" cy="369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/>
              <a:t>小标题</a:t>
            </a:r>
            <a:endParaRPr lang="en-US" altLang="zh-CN" sz="1600" dirty="0" smtClean="0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9805481" y="1887167"/>
            <a:ext cx="2107851" cy="8560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accent5">
                    <a:lumMod val="75000"/>
                  </a:schemeClr>
                </a:solidFill>
              </a:rPr>
              <a:t>提示框</a:t>
            </a:r>
            <a:endParaRPr lang="zh-CN" altLang="en-US" sz="16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3286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res">
      <a:majorFont>
        <a:latin typeface="Microsoft YaHei UI"/>
        <a:ea typeface="楷体"/>
        <a:cs typeface=""/>
      </a:majorFont>
      <a:minorFont>
        <a:latin typeface="Microsoft YaHei UI"/>
        <a:ea typeface="楷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</TotalTime>
  <Words>229</Words>
  <Application>Microsoft Office PowerPoint</Application>
  <PresentationFormat>宽屏</PresentationFormat>
  <Paragraphs>25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Microsoft YaHei UI</vt:lpstr>
      <vt:lpstr>楷体</vt:lpstr>
      <vt:lpstr>Arial</vt:lpstr>
      <vt:lpstr>Office 主题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帐户</dc:creator>
  <cp:lastModifiedBy>Microsoft 帐户</cp:lastModifiedBy>
  <cp:revision>34</cp:revision>
  <dcterms:created xsi:type="dcterms:W3CDTF">2020-08-22T03:27:46Z</dcterms:created>
  <dcterms:modified xsi:type="dcterms:W3CDTF">2020-08-24T16:11:25Z</dcterms:modified>
</cp:coreProperties>
</file>