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7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80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1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0C07-28AC-4BE7-BDF0-5FEDC2843362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14419"/>
              </p:ext>
            </p:extLst>
          </p:nvPr>
        </p:nvGraphicFramePr>
        <p:xfrm>
          <a:off x="1749246" y="3473622"/>
          <a:ext cx="8693509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88408"/>
                <a:gridCol w="6705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smtClean="0"/>
                        <a:t>文章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NES</a:t>
                      </a:r>
                      <a:r>
                        <a:rPr lang="zh-CN" altLang="en-US" sz="1400" b="0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：</a:t>
                      </a:r>
                      <a:r>
                        <a:rPr lang="en-US" altLang="zh-CN" sz="1400" b="0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Black-box Adversarial Attacks with Limited Queries and Information</a:t>
                      </a:r>
                      <a:endParaRPr lang="zh-CN" altLang="en-US" sz="1400" b="0" dirty="0">
                        <a:latin typeface="Microsoft YaHei UI" panose="020B0503020204020204" pitchFamily="34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/>
                        <a:t>arxiv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/>
                        <a:t>https://arxiv.org/abs/1804.08598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smtClean="0"/>
                        <a:t>发表于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/>
                        <a:t>ICML 2018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/>
                        <a:t>github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https://github.com/labsix/limited-blackbox-attacks</a:t>
                      </a:r>
                      <a:endParaRPr lang="zh-CN" altLang="en-U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0" y="553456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 smtClean="0">
                <a:solidFill>
                  <a:srgbClr val="FF0000"/>
                </a:solidFill>
              </a:rPr>
              <a:t>总结在前</a:t>
            </a:r>
            <a:r>
              <a:rPr lang="zh-CN" altLang="en-US" sz="1600" dirty="0" smtClean="0">
                <a:solidFill>
                  <a:srgbClr val="FF0000"/>
                </a:solidFill>
              </a:rPr>
              <a:t>：</a:t>
            </a:r>
            <a:r>
              <a:rPr lang="en-US" altLang="zh-CN" sz="1600" dirty="0" smtClean="0">
                <a:solidFill>
                  <a:srgbClr val="FF0000"/>
                </a:solidFill>
              </a:rPr>
              <a:t>NES</a:t>
            </a:r>
            <a:r>
              <a:rPr lang="zh-CN" altLang="en-US" sz="1600" dirty="0" smtClean="0">
                <a:solidFill>
                  <a:srgbClr val="FF0000"/>
                </a:solidFill>
              </a:rPr>
              <a:t>算法本身用在种群的迭代优化上面，用来自动控制子群搜索的范围。在这里，作者借助</a:t>
            </a:r>
            <a:r>
              <a:rPr lang="en-US" altLang="zh-CN" sz="1600" dirty="0" smtClean="0">
                <a:solidFill>
                  <a:srgbClr val="FF0000"/>
                </a:solidFill>
              </a:rPr>
              <a:t>NES</a:t>
            </a:r>
            <a:r>
              <a:rPr lang="zh-CN" altLang="en-US" sz="1600" dirty="0" smtClean="0">
                <a:solidFill>
                  <a:srgbClr val="FF0000"/>
                </a:solidFill>
              </a:rPr>
              <a:t>算法（无论好的坏的样本都应该用到梯度计算中去），同时利用高斯混合噪声、对偶采样方法，来估计当前样本的梯度，然后利用</a:t>
            </a:r>
            <a:r>
              <a:rPr lang="en-US" altLang="zh-CN" sz="1600" dirty="0" smtClean="0">
                <a:solidFill>
                  <a:srgbClr val="FF0000"/>
                </a:solidFill>
              </a:rPr>
              <a:t>PGD</a:t>
            </a:r>
            <a:r>
              <a:rPr lang="zh-CN" altLang="en-US" sz="1600" dirty="0" smtClean="0">
                <a:solidFill>
                  <a:srgbClr val="FF0000"/>
                </a:solidFill>
              </a:rPr>
              <a:t>算法作梯度下降。作者提出的方法，可以很好地结合“部分</a:t>
            </a:r>
            <a:r>
              <a:rPr lang="en-US" altLang="zh-CN" sz="1600" dirty="0" smtClean="0">
                <a:solidFill>
                  <a:srgbClr val="FF0000"/>
                </a:solidFill>
              </a:rPr>
              <a:t>score</a:t>
            </a:r>
            <a:r>
              <a:rPr lang="zh-CN" altLang="en-US" sz="1600" dirty="0" smtClean="0">
                <a:solidFill>
                  <a:srgbClr val="FF0000"/>
                </a:solidFill>
              </a:rPr>
              <a:t>可利用”和“仅</a:t>
            </a:r>
            <a:r>
              <a:rPr lang="en-US" altLang="zh-CN" sz="1600" dirty="0" smtClean="0">
                <a:solidFill>
                  <a:srgbClr val="FF0000"/>
                </a:solidFill>
              </a:rPr>
              <a:t>label</a:t>
            </a:r>
            <a:r>
              <a:rPr lang="zh-CN" altLang="en-US" sz="1600" dirty="0" smtClean="0">
                <a:solidFill>
                  <a:srgbClr val="FF0000"/>
                </a:solidFill>
              </a:rPr>
              <a:t>可利用”这两个场景，每轮迭代需要检索</a:t>
            </a:r>
            <a:r>
              <a:rPr lang="en-US" altLang="zh-CN" sz="1600" dirty="0" smtClean="0">
                <a:solidFill>
                  <a:srgbClr val="FF0000"/>
                </a:solidFill>
              </a:rPr>
              <a:t>API</a:t>
            </a:r>
            <a:r>
              <a:rPr lang="zh-CN" altLang="en-US" sz="1600" dirty="0" smtClean="0">
                <a:solidFill>
                  <a:srgbClr val="FF0000"/>
                </a:solidFill>
              </a:rPr>
              <a:t>次数为</a:t>
            </a:r>
            <a:r>
              <a:rPr lang="en-US" altLang="zh-CN" sz="1600" dirty="0" smtClean="0">
                <a:solidFill>
                  <a:srgbClr val="FF0000"/>
                </a:solidFill>
              </a:rPr>
              <a:t>N</a:t>
            </a:r>
            <a:r>
              <a:rPr lang="zh-CN" altLang="en-US" sz="1600" dirty="0" smtClean="0">
                <a:solidFill>
                  <a:srgbClr val="FF0000"/>
                </a:solidFill>
              </a:rPr>
              <a:t>（由用户自己定义）。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atinLnBrk="1"/>
            <a:r>
              <a:rPr lang="en-US" altLang="zh-CN" sz="1600" dirty="0">
                <a:solidFill>
                  <a:srgbClr val="FF0000"/>
                </a:solidFill>
              </a:rPr>
              <a:t>	</a:t>
            </a:r>
            <a:r>
              <a:rPr lang="zh-CN" altLang="en-US" sz="1600" dirty="0" smtClean="0">
                <a:solidFill>
                  <a:srgbClr val="FF0000"/>
                </a:solidFill>
              </a:rPr>
              <a:t>高斯混合噪声采样</a:t>
            </a:r>
            <a:r>
              <a:rPr lang="zh-CN" altLang="en-US" sz="1600" dirty="0" smtClean="0">
                <a:solidFill>
                  <a:srgbClr val="FF0000"/>
                </a:solidFill>
              </a:rPr>
              <a:t>、对偶采样 </a:t>
            </a:r>
            <a:r>
              <a:rPr lang="en-US" altLang="zh-CN" sz="1600" dirty="0" smtClean="0">
                <a:solidFill>
                  <a:srgbClr val="FF0000"/>
                </a:solidFill>
              </a:rPr>
              <a:t>=&gt; NES</a:t>
            </a:r>
            <a:r>
              <a:rPr lang="zh-CN" altLang="en-US" sz="1600" dirty="0" smtClean="0">
                <a:solidFill>
                  <a:srgbClr val="FF0000"/>
                </a:solidFill>
              </a:rPr>
              <a:t>拟合梯度 </a:t>
            </a:r>
            <a:r>
              <a:rPr lang="en-US" altLang="zh-CN" sz="1600" dirty="0" smtClean="0">
                <a:solidFill>
                  <a:srgbClr val="FF0000"/>
                </a:solidFill>
              </a:rPr>
              <a:t>=&gt; PGD</a:t>
            </a:r>
            <a:r>
              <a:rPr lang="zh-CN" altLang="en-US" sz="1600" dirty="0" smtClean="0">
                <a:solidFill>
                  <a:srgbClr val="FF0000"/>
                </a:solidFill>
              </a:rPr>
              <a:t>作梯度下降                每轮迭代需要</a:t>
            </a:r>
            <a:r>
              <a:rPr lang="en-US" altLang="zh-CN" sz="1600" dirty="0" smtClean="0">
                <a:solidFill>
                  <a:srgbClr val="FF0000"/>
                </a:solidFill>
              </a:rPr>
              <a:t>N</a:t>
            </a:r>
            <a:r>
              <a:rPr lang="zh-CN" altLang="en-US" sz="1600" dirty="0" smtClean="0">
                <a:solidFill>
                  <a:srgbClr val="FF0000"/>
                </a:solidFill>
              </a:rPr>
              <a:t>次</a:t>
            </a:r>
            <a:r>
              <a:rPr lang="en-US" altLang="zh-CN" sz="1600" dirty="0" smtClean="0">
                <a:solidFill>
                  <a:srgbClr val="FF0000"/>
                </a:solidFill>
              </a:rPr>
              <a:t>API</a:t>
            </a:r>
            <a:r>
              <a:rPr lang="zh-CN" altLang="en-US" sz="1600" dirty="0" smtClean="0">
                <a:solidFill>
                  <a:srgbClr val="FF0000"/>
                </a:solidFill>
              </a:rPr>
              <a:t>检索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9" y="116512"/>
            <a:ext cx="5485950" cy="30272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69" y="116512"/>
            <a:ext cx="5485951" cy="30272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7147" y="2613804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Raw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3097" y="2613804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Adversarial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Definitions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738026" y="752320"/>
            <a:ext cx="537376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Contribution: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Query-efficient adversarial </a:t>
            </a:r>
            <a:r>
              <a:rPr lang="en-US" altLang="zh-CN" dirty="0" smtClean="0"/>
              <a:t>examples.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Adversarial examples with partial information</a:t>
            </a:r>
            <a:r>
              <a:rPr lang="en-US" altLang="zh-CN" dirty="0" smtClean="0"/>
              <a:t>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Adversarial examples with scoreless feedback.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739302" y="793868"/>
            <a:ext cx="5373761" cy="449095"/>
            <a:chOff x="739302" y="793868"/>
            <a:chExt cx="5373761" cy="449095"/>
          </a:xfrm>
        </p:grpSpPr>
        <p:sp>
          <p:nvSpPr>
            <p:cNvPr id="3" name="文本框 2"/>
            <p:cNvSpPr txBox="1"/>
            <p:nvPr/>
          </p:nvSpPr>
          <p:spPr>
            <a:xfrm>
              <a:off x="739302" y="793868"/>
              <a:ext cx="5373761" cy="40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/>
                <a:t>无穷级数限制</a:t>
              </a:r>
              <a:r>
                <a:rPr lang="en-US" altLang="zh-CN" dirty="0" smtClean="0"/>
                <a:t>(     )-</a:t>
              </a:r>
              <a:r>
                <a:rPr lang="zh-CN" altLang="en-US" dirty="0" smtClean="0"/>
                <a:t>有目标攻击：</a:t>
              </a:r>
              <a:endParaRPr lang="en-US" altLang="zh-CN" dirty="0" smtClean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3725073"/>
                </p:ext>
              </p:extLst>
            </p:nvPr>
          </p:nvGraphicFramePr>
          <p:xfrm>
            <a:off x="2549166" y="861963"/>
            <a:ext cx="3460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AxMath" r:id="rId3" imgW="173160" imgH="190440" progId="Equation.AxMath">
                    <p:embed/>
                  </p:oleObj>
                </mc:Choice>
                <mc:Fallback>
                  <p:oleObj name="AxMath" r:id="rId3" imgW="173160" imgH="1904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49166" y="861963"/>
                          <a:ext cx="3460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227" y="1269510"/>
            <a:ext cx="4617702" cy="14703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9302" y="2808000"/>
            <a:ext cx="53737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黑</a:t>
            </a:r>
            <a:r>
              <a:rPr lang="zh-CN" altLang="en-US" dirty="0" smtClean="0"/>
              <a:t>盒攻击：攻击者只能获得每个目标分类的概率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More limited variants of the black-box setting: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Query-limited Setting.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Partial-information Setting.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Label-only Setting.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Overview: use </a:t>
            </a:r>
            <a:r>
              <a:rPr lang="en-US" altLang="zh-CN" dirty="0" smtClean="0">
                <a:solidFill>
                  <a:srgbClr val="FF0000"/>
                </a:solidFill>
              </a:rPr>
              <a:t>NES</a:t>
            </a:r>
            <a:r>
              <a:rPr lang="en-US" altLang="zh-CN" dirty="0" smtClean="0"/>
              <a:t> as a black-box gradient estimation technique and employ </a:t>
            </a:r>
            <a:r>
              <a:rPr lang="en-US" altLang="zh-CN" dirty="0" smtClean="0">
                <a:solidFill>
                  <a:srgbClr val="FF0000"/>
                </a:solidFill>
              </a:rPr>
              <a:t>PGD</a:t>
            </a:r>
            <a:r>
              <a:rPr lang="en-US" altLang="zh-CN" dirty="0" smtClean="0"/>
              <a:t> with the estimated gradient to construct adversarial examples.</a:t>
            </a:r>
          </a:p>
        </p:txBody>
      </p:sp>
      <p:sp>
        <p:nvSpPr>
          <p:cNvPr id="9" name="矩形 8"/>
          <p:cNvSpPr/>
          <p:nvPr/>
        </p:nvSpPr>
        <p:spPr>
          <a:xfrm>
            <a:off x="7864539" y="3729375"/>
            <a:ext cx="2107851" cy="85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到底是怎么实现的呢？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Approach – Query-Limited Setting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Natural Evolutionary Strategies(NES): 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自然进化策略不是直接对目标函数求导，而是对目标函数的期望求导，使其最大化。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1400" dirty="0" smtClean="0"/>
              <a:t>参考链接：</a:t>
            </a:r>
            <a:r>
              <a:rPr lang="en-US" altLang="zh-CN" sz="1400" dirty="0"/>
              <a:t>https://zhuanlan.zhihu.com/p/31456028</a:t>
            </a:r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08" y="2040363"/>
            <a:ext cx="4088078" cy="26884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2423" y="4822311"/>
            <a:ext cx="50606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/>
              <a:t>采用随机高斯噪声采样</a:t>
            </a:r>
            <a:r>
              <a:rPr lang="en-US" altLang="zh-CN" sz="1400" dirty="0" smtClean="0"/>
              <a:t>(Random Gaussian Noise Sampling)</a:t>
            </a:r>
            <a:r>
              <a:rPr lang="zh-CN" altLang="en-US" sz="1400" dirty="0" smtClean="0"/>
              <a:t>和对偶采样</a:t>
            </a:r>
            <a:r>
              <a:rPr lang="en-US" altLang="zh-CN" sz="1400" dirty="0" smtClean="0"/>
              <a:t>(Antithetic Sampling)</a:t>
            </a:r>
            <a:r>
              <a:rPr lang="zh-CN" altLang="en-US" sz="1400" dirty="0" smtClean="0"/>
              <a:t>两种采样方法</a:t>
            </a:r>
            <a:r>
              <a:rPr lang="en-US" altLang="zh-CN" sz="1400" dirty="0" smtClean="0"/>
              <a:t>.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/>
              <a:t>根据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对高斯噪声分布的求导</a:t>
            </a:r>
            <a:r>
              <a:rPr lang="zh-CN" altLang="en-US" sz="1400" dirty="0" smtClean="0"/>
              <a:t>后，对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的导数估计为：</a:t>
            </a:r>
            <a:endParaRPr lang="en-US" altLang="zh-CN" sz="1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84" y="5676512"/>
            <a:ext cx="2640326" cy="597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98" y="985164"/>
            <a:ext cx="5710313" cy="36783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906661" y="55036"/>
            <a:ext cx="2107851" cy="85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检索的复杂度？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无</a:t>
            </a:r>
            <a:r>
              <a:rPr lang="en-US" altLang="zh-CN" sz="1600" dirty="0" smtClean="0">
                <a:solidFill>
                  <a:srgbClr val="FF0000"/>
                </a:solidFill>
              </a:rPr>
              <a:t>score</a:t>
            </a:r>
            <a:r>
              <a:rPr lang="zh-CN" altLang="en-US" sz="1600" dirty="0" smtClean="0">
                <a:solidFill>
                  <a:srgbClr val="FF0000"/>
                </a:solidFill>
              </a:rPr>
              <a:t>目标的评估？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14963" y="4737724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Projected Gradient Descent(PGD)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546" y="5224192"/>
            <a:ext cx="5025615" cy="42958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14963" y="5743066"/>
            <a:ext cx="506064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/>
              <a:t>其中</a:t>
            </a:r>
            <a:r>
              <a:rPr lang="el-GR" altLang="zh-CN" sz="1400" dirty="0" smtClean="0"/>
              <a:t>π</a:t>
            </a:r>
            <a:r>
              <a:rPr lang="zh-CN" altLang="en-US" sz="1400" dirty="0" smtClean="0"/>
              <a:t>表示“取值的截取”操作</a:t>
            </a:r>
            <a:r>
              <a:rPr lang="en-US" altLang="zh-CN" sz="1400" dirty="0" smtClean="0"/>
              <a:t>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41675" y="6178797"/>
            <a:ext cx="655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特点：使用了正负对偶采样，当两者得到的分数相近时，则正负可以抵消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Approach – Partial-Information Setting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关键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：使用目标分类的样本初始化扰动，尽可能地利用目标图像来减小检索数量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关键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：在保证对抗样本被分类为目标分类的前提下，减小在样本中叠加的扰动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关键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：最大化目标分类的概率，即保证目标分类在解码的前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个结果中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546" y="0"/>
            <a:ext cx="4316595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33" y="1571535"/>
            <a:ext cx="4747098" cy="9145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33" y="3332728"/>
            <a:ext cx="4485646" cy="12094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633" y="5339785"/>
            <a:ext cx="4485646" cy="94053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312315" y="2639683"/>
            <a:ext cx="1879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这边的算法描述有问题，会导致生成的对抗样本不在</a:t>
            </a:r>
            <a:r>
              <a:rPr lang="el-GR" altLang="zh-CN" sz="1400" dirty="0" smtClean="0">
                <a:solidFill>
                  <a:schemeClr val="accent1">
                    <a:lumMod val="75000"/>
                  </a:schemeClr>
                </a:solidFill>
              </a:rPr>
              <a:t>ϵ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领域内？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Approach – Label-Only Setting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在缺少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的情况下，目标是如何能够拟合出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。首先定义一个离散的评分指标：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考虑到鲁棒性，用期望来代替概率            ：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然后用替代概率使用“</a:t>
            </a:r>
            <a:r>
              <a:rPr lang="en-US" altLang="zh-CN" dirty="0" smtClean="0"/>
              <a:t>Approach – Partial-Information Setting</a:t>
            </a:r>
            <a:r>
              <a:rPr lang="zh-CN" altLang="en-US" dirty="0" smtClean="0"/>
              <a:t>”中的方法</a:t>
            </a:r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840" y="1558830"/>
            <a:ext cx="2820972" cy="290988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164169"/>
              </p:ext>
            </p:extLst>
          </p:nvPr>
        </p:nvGraphicFramePr>
        <p:xfrm>
          <a:off x="1328378" y="2267486"/>
          <a:ext cx="3173382" cy="380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AxMath" r:id="rId4" imgW="1801800" imgH="215280" progId="Equation.AxMath">
                  <p:embed/>
                </p:oleObj>
              </mc:Choice>
              <mc:Fallback>
                <p:oleObj name="AxMath" r:id="rId4" imgW="1801800" imgH="215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8378" y="2267486"/>
                        <a:ext cx="3173382" cy="380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94454"/>
              </p:ext>
            </p:extLst>
          </p:nvPr>
        </p:nvGraphicFramePr>
        <p:xfrm>
          <a:off x="4565288" y="1923691"/>
          <a:ext cx="811135" cy="313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AxMath" r:id="rId6" imgW="517320" imgH="199440" progId="Equation.AxMath">
                  <p:embed/>
                </p:oleObj>
              </mc:Choice>
              <mc:Fallback>
                <p:oleObj name="AxMath" r:id="rId6" imgW="517320" imgH="199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65288" y="1923691"/>
                        <a:ext cx="811135" cy="313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5527"/>
              </p:ext>
            </p:extLst>
          </p:nvPr>
        </p:nvGraphicFramePr>
        <p:xfrm>
          <a:off x="1328378" y="2696606"/>
          <a:ext cx="2556142" cy="61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AxMath" r:id="rId8" imgW="1481040" imgH="357840" progId="Equation.AxMath">
                  <p:embed/>
                </p:oleObj>
              </mc:Choice>
              <mc:Fallback>
                <p:oleObj name="AxMath" r:id="rId8" imgW="1481040" imgH="357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28378" y="2696606"/>
                        <a:ext cx="2556142" cy="616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50145" y="4520241"/>
            <a:ext cx="2234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这是需要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n^2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个样本才能估计一次当前样本上的梯度嘛？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Evaluation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Hyper-parameters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738026" y="752320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Evaluation on ImageNet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74" y="1242963"/>
            <a:ext cx="4011780" cy="38207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00" y="1242963"/>
            <a:ext cx="4682570" cy="331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res">
      <a:majorFont>
        <a:latin typeface="Microsoft YaHei UI"/>
        <a:ea typeface="楷体"/>
        <a:cs typeface=""/>
      </a:majorFont>
      <a:minorFont>
        <a:latin typeface="Microsoft YaHei U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494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楷体</vt:lpstr>
      <vt:lpstr>Arial</vt:lpstr>
      <vt:lpstr>Office 主题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85</cp:revision>
  <dcterms:created xsi:type="dcterms:W3CDTF">2020-08-22T03:27:46Z</dcterms:created>
  <dcterms:modified xsi:type="dcterms:W3CDTF">2020-09-12T00:58:17Z</dcterms:modified>
</cp:coreProperties>
</file>