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3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47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0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72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4805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94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42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32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16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8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94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1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17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E0C07-28AC-4BE7-BDF0-5FEDC2843362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/ZOO-Attack" TargetMode="External"/><Relationship Id="rId2" Type="http://schemas.openxmlformats.org/officeDocument/2006/relationships/hyperlink" Target="https://arxiv.org/abs/1708.0399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25509" y="0"/>
            <a:ext cx="1466491" cy="5678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待更新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更新论文信息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954461"/>
              </p:ext>
            </p:extLst>
          </p:nvPr>
        </p:nvGraphicFramePr>
        <p:xfrm>
          <a:off x="1749246" y="3473622"/>
          <a:ext cx="8693509" cy="2148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88408"/>
                <a:gridCol w="67051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/>
                        <a:t>文章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Microsoft YaHei UI" panose="020B0503020204020204" pitchFamily="34" charset="-122"/>
                          <a:ea typeface="楷体" panose="02010609060101010101" pitchFamily="49" charset="-122"/>
                        </a:rPr>
                        <a:t>ZOO: Zeroth Order Optimization Based Black-box Attacks to</a:t>
                      </a:r>
                      <a:r>
                        <a:rPr lang="en-US" altLang="zh-CN" sz="1400" b="0" baseline="0" dirty="0" smtClean="0">
                          <a:latin typeface="Microsoft YaHei UI" panose="020B0503020204020204" pitchFamily="34" charset="-122"/>
                          <a:ea typeface="楷体" panose="02010609060101010101" pitchFamily="49" charset="-122"/>
                        </a:rPr>
                        <a:t> </a:t>
                      </a:r>
                      <a:r>
                        <a:rPr lang="en-US" altLang="zh-CN" sz="1400" b="0" dirty="0" smtClean="0">
                          <a:latin typeface="Microsoft YaHei UI" panose="020B0503020204020204" pitchFamily="34" charset="-122"/>
                          <a:ea typeface="楷体" panose="02010609060101010101" pitchFamily="49" charset="-122"/>
                        </a:rPr>
                        <a:t>Deep Neural Networks without Training Substitute Models</a:t>
                      </a:r>
                      <a:endParaRPr lang="zh-CN" altLang="en-US" sz="1400" b="0" dirty="0">
                        <a:latin typeface="Microsoft YaHei UI" panose="020B0503020204020204" pitchFamily="34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 smtClean="0"/>
                        <a:t>Arxiv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hlinkClick r:id="rId2"/>
                        </a:rPr>
                        <a:t>https://arxiv.org/abs/1708.03999</a:t>
                      </a:r>
                      <a:endParaRPr lang="zh-CN" altLang="en-US" sz="14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/>
                        <a:t>发表于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/>
                        <a:t>AISec</a:t>
                      </a:r>
                      <a:r>
                        <a:rPr lang="en-US" altLang="zh-CN" sz="1400" b="0" dirty="0" smtClean="0"/>
                        <a:t> '17: Proceedings of the 10th ACM Workshop on Artificial Intelligence and </a:t>
                      </a:r>
                      <a:r>
                        <a:rPr lang="en-US" altLang="zh-CN" sz="1400" b="0" dirty="0" err="1" smtClean="0"/>
                        <a:t>SecurityNovember</a:t>
                      </a:r>
                      <a:r>
                        <a:rPr lang="en-US" altLang="zh-CN" sz="1400" b="0" dirty="0" smtClean="0"/>
                        <a:t> 2017</a:t>
                      </a:r>
                      <a:endParaRPr lang="zh-CN" altLang="en-US" sz="14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 smtClean="0"/>
                        <a:t>Github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hlinkClick r:id="rId3"/>
                        </a:rPr>
                        <a:t>https://github.com/IBM/ZOO-Attack</a:t>
                      </a:r>
                      <a:endParaRPr lang="zh-CN" altLang="en-US" sz="14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0" y="5657671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1600" dirty="0" smtClean="0">
                <a:solidFill>
                  <a:srgbClr val="FF0000"/>
                </a:solidFill>
              </a:rPr>
              <a:t>总结在前：借助黑盒检索、模拟梯度、梯度下降算法，实现了对黑</a:t>
            </a:r>
            <a:r>
              <a:rPr lang="zh-CN" altLang="en-US" sz="1600" dirty="0">
                <a:solidFill>
                  <a:srgbClr val="FF0000"/>
                </a:solidFill>
              </a:rPr>
              <a:t>盒</a:t>
            </a:r>
            <a:r>
              <a:rPr lang="zh-CN" altLang="en-US" sz="1600" dirty="0" smtClean="0">
                <a:solidFill>
                  <a:srgbClr val="FF0000"/>
                </a:solidFill>
              </a:rPr>
              <a:t>模型的攻击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055" y="0"/>
            <a:ext cx="7289890" cy="33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How it works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39302" y="793868"/>
            <a:ext cx="5373761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Notation for deep neural networks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29" y="1242963"/>
            <a:ext cx="5464013" cy="133361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9301" y="2618127"/>
            <a:ext cx="4376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接受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输入，输出全部是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0~1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的分类概率值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如 </a:t>
            </a:r>
            <a:r>
              <a:rPr lang="en-US" altLang="zh-CN" sz="1400" dirty="0" err="1" smtClean="0">
                <a:solidFill>
                  <a:schemeClr val="accent1">
                    <a:lumMod val="50000"/>
                  </a:schemeClr>
                </a:solidFill>
              </a:rPr>
              <a:t>softmax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9301" y="2925904"/>
            <a:ext cx="537376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ZOO Attack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998542" y="3364486"/>
            <a:ext cx="5387902" cy="3078492"/>
            <a:chOff x="949886" y="3268313"/>
            <a:chExt cx="5387902" cy="3078492"/>
          </a:xfrm>
        </p:grpSpPr>
        <p:sp>
          <p:nvSpPr>
            <p:cNvPr id="10" name="文本框 9"/>
            <p:cNvSpPr txBox="1"/>
            <p:nvPr/>
          </p:nvSpPr>
          <p:spPr>
            <a:xfrm>
              <a:off x="949886" y="3268313"/>
              <a:ext cx="5048656" cy="372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f</a:t>
              </a:r>
              <a:r>
                <a:rPr lang="en-US" altLang="zh-CN" sz="1600" dirty="0" smtClean="0"/>
                <a:t> for targeted attacks:</a:t>
              </a:r>
              <a:endParaRPr lang="en-US" altLang="zh-CN" sz="16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49886" y="4112956"/>
              <a:ext cx="5048656" cy="372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f</a:t>
              </a:r>
              <a:r>
                <a:rPr lang="en-US" altLang="zh-CN" sz="1600" dirty="0" smtClean="0"/>
                <a:t> for untargeted attacks:</a:t>
              </a:r>
              <a:endParaRPr lang="en-US" altLang="zh-CN" sz="1600" dirty="0" smtClean="0">
                <a:solidFill>
                  <a:srgbClr val="FF0000"/>
                </a:solidFill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9456" y="3689406"/>
              <a:ext cx="3894157" cy="327688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6787" y="4485430"/>
              <a:ext cx="3741744" cy="358171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949886" y="4843601"/>
              <a:ext cx="5048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Zeroth order optimization on the loss </a:t>
              </a:r>
              <a:r>
                <a:rPr lang="en-US" altLang="zh-CN" sz="1600" dirty="0" smtClean="0"/>
                <a:t>function:</a:t>
              </a:r>
              <a:endParaRPr lang="en-US" altLang="zh-CN" sz="1600" dirty="0" smtClean="0">
                <a:solidFill>
                  <a:srgbClr val="FF0000"/>
                </a:solidFill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86787" y="5216075"/>
              <a:ext cx="3215919" cy="472481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86787" y="5775255"/>
              <a:ext cx="3947502" cy="571550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4773036" y="5280052"/>
              <a:ext cx="782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一阶导</a:t>
              </a:r>
              <a:endParaRPr lang="zh-CN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555412" y="5907141"/>
              <a:ext cx="782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二阶导</a:t>
              </a:r>
              <a:endParaRPr lang="zh-CN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949886" y="3350668"/>
            <a:ext cx="5048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Optimization Problem: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3182" y="3852890"/>
            <a:ext cx="3005136" cy="728713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39300" y="4683715"/>
            <a:ext cx="4471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这边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的取值范围是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0~1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，在最小化</a:t>
            </a:r>
            <a:r>
              <a:rPr lang="en-US" altLang="zh-CN" sz="1400" dirty="0" err="1" smtClean="0">
                <a:solidFill>
                  <a:schemeClr val="accent1">
                    <a:lumMod val="50000"/>
                  </a:schemeClr>
                </a:solidFill>
              </a:rPr>
              <a:t>pertuabation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的同时生成一个对抗样本，而函数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f(</a:t>
            </a:r>
            <a:r>
              <a:rPr lang="en-US" altLang="zh-CN" sz="1400" dirty="0" err="1" smtClean="0">
                <a:solidFill>
                  <a:schemeClr val="accent1">
                    <a:lumMod val="50000"/>
                  </a:schemeClr>
                </a:solidFill>
              </a:rPr>
              <a:t>x,t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则取决于有目标的攻击还是无目标的攻击。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0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How it works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39302" y="793868"/>
            <a:ext cx="537376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ZOO </a:t>
            </a:r>
            <a:r>
              <a:rPr lang="en-US" altLang="zh-CN" dirty="0" smtClean="0"/>
              <a:t>Attack -</a:t>
            </a:r>
            <a:r>
              <a:rPr lang="en-US" altLang="zh-CN" dirty="0"/>
              <a:t> Stochastic coordinate descent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975765" y="1159867"/>
            <a:ext cx="5048656" cy="372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ZOO-Adam: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18" y="1598449"/>
            <a:ext cx="5649505" cy="397852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68248" y="1166154"/>
            <a:ext cx="5048656" cy="372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ZOO-Newton: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483" y="1598449"/>
            <a:ext cx="5570421" cy="35108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42998" y="5955448"/>
            <a:ext cx="89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可以通过分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检测、空间转换函数来加快训练和减小搜索空间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35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02" y="4426997"/>
            <a:ext cx="4946979" cy="24223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02" y="1501122"/>
            <a:ext cx="4964550" cy="29258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Performance Evaluation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739302" y="793868"/>
            <a:ext cx="537376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Dataset: MNIST and </a:t>
            </a:r>
            <a:r>
              <a:rPr lang="en-US" altLang="zh-CN" dirty="0" smtClean="0"/>
              <a:t>CIFAR10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Model: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113063" y="793868"/>
            <a:ext cx="5373761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Target Images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251" y="1242963"/>
            <a:ext cx="5561185" cy="14800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21251" y="2764568"/>
            <a:ext cx="5634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在无目标攻击中，生成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200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个对抗样本；在有目标攻击中，生成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900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个对抗样本；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Performance Evaluation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27" y="1029711"/>
            <a:ext cx="11370025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5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res">
      <a:majorFont>
        <a:latin typeface="Microsoft YaHei UI"/>
        <a:ea typeface="楷体"/>
        <a:cs typeface=""/>
      </a:majorFont>
      <a:minorFont>
        <a:latin typeface="Microsoft YaHei UI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224</Words>
  <Application>Microsoft Office PowerPoint</Application>
  <PresentationFormat>宽屏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Microsoft YaHei UI</vt:lpstr>
      <vt:lpstr>楷体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49</cp:revision>
  <dcterms:created xsi:type="dcterms:W3CDTF">2020-08-22T03:27:46Z</dcterms:created>
  <dcterms:modified xsi:type="dcterms:W3CDTF">2020-08-24T16:18:55Z</dcterms:modified>
</cp:coreProperties>
</file>