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9" r:id="rId10"/>
    <p:sldId id="263" r:id="rId11"/>
    <p:sldId id="264" r:id="rId12"/>
    <p:sldId id="265" r:id="rId13"/>
    <p:sldId id="266" r:id="rId14"/>
    <p:sldId id="270" r:id="rId15"/>
    <p:sldId id="271" r:id="rId16"/>
    <p:sldId id="272" r:id="rId17"/>
    <p:sldId id="2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659D-6B3D-40E5-AECA-417E9D76251D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ABFB-39F6-4245-8D6E-F7EC0CF8D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66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659D-6B3D-40E5-AECA-417E9D76251D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ABFB-39F6-4245-8D6E-F7EC0CF8D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659D-6B3D-40E5-AECA-417E9D76251D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ABFB-39F6-4245-8D6E-F7EC0CF8D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5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87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659D-6B3D-40E5-AECA-417E9D76251D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ABFB-39F6-4245-8D6E-F7EC0CF8D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9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659D-6B3D-40E5-AECA-417E9D76251D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ABFB-39F6-4245-8D6E-F7EC0CF8D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5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659D-6B3D-40E5-AECA-417E9D76251D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ABFB-39F6-4245-8D6E-F7EC0CF8D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659D-6B3D-40E5-AECA-417E9D76251D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ABFB-39F6-4245-8D6E-F7EC0CF8D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3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659D-6B3D-40E5-AECA-417E9D76251D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ABFB-39F6-4245-8D6E-F7EC0CF8D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659D-6B3D-40E5-AECA-417E9D76251D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ABFB-39F6-4245-8D6E-F7EC0CF8D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30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659D-6B3D-40E5-AECA-417E9D76251D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ABFB-39F6-4245-8D6E-F7EC0CF8D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17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659D-6B3D-40E5-AECA-417E9D76251D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FABFB-39F6-4245-8D6E-F7EC0CF8D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abs/1911.0184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25509" y="0"/>
            <a:ext cx="1466491" cy="5678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待更新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更新论文信息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19062"/>
              </p:ext>
            </p:extLst>
          </p:nvPr>
        </p:nvGraphicFramePr>
        <p:xfrm>
          <a:off x="1749246" y="3473622"/>
          <a:ext cx="8693509" cy="2123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88408"/>
                <a:gridCol w="6705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/>
                        <a:t>文章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Who is Real Bob? Adversarial Attacks on Speaker Recognition Systems</a:t>
                      </a:r>
                      <a:endParaRPr lang="zh-CN" altLang="en-US" sz="1800" b="0" dirty="0">
                        <a:latin typeface="Microsoft YaHei UI" panose="020B0503020204020204" pitchFamily="34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/>
                        <a:t>arxiv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hlinkClick r:id="rId2"/>
                        </a:rPr>
                        <a:t>https://arxiv.org/abs/1911.01840</a:t>
                      </a:r>
                      <a:endParaRPr lang="zh-CN" altLang="en-US" sz="18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/>
                        <a:t>发表于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 descr="https://cdn.ttgtmedia.com/rms/onlineImages/crm-voice_recogni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7104" r="3514" b="7292"/>
          <a:stretch/>
        </p:blipFill>
        <p:spPr bwMode="auto">
          <a:xfrm>
            <a:off x="2330529" y="79652"/>
            <a:ext cx="7530942" cy="330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0" y="5657671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1600" dirty="0" smtClean="0">
                <a:solidFill>
                  <a:srgbClr val="FF0000"/>
                </a:solidFill>
              </a:rPr>
              <a:t>总结在前：这篇文章生成对抗样本的方法比较独特，随机选择</a:t>
            </a:r>
            <a:r>
              <a:rPr lang="en-US" altLang="zh-CN" sz="1600" dirty="0" smtClean="0">
                <a:solidFill>
                  <a:srgbClr val="FF0000"/>
                </a:solidFill>
              </a:rPr>
              <a:t>perturbation</a:t>
            </a:r>
            <a:r>
              <a:rPr lang="zh-CN" altLang="en-US" sz="1600" dirty="0" smtClean="0">
                <a:solidFill>
                  <a:srgbClr val="FF0000"/>
                </a:solidFill>
              </a:rPr>
              <a:t>后择优更新样本。实现了黑盒、物理</a:t>
            </a:r>
            <a:r>
              <a:rPr lang="en-US" altLang="zh-CN" sz="1600" dirty="0" smtClean="0">
                <a:solidFill>
                  <a:srgbClr val="FF0000"/>
                </a:solidFill>
              </a:rPr>
              <a:t>/API</a:t>
            </a:r>
            <a:r>
              <a:rPr lang="zh-CN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CN" sz="1600" dirty="0" smtClean="0">
                <a:solidFill>
                  <a:srgbClr val="FF0000"/>
                </a:solidFill>
              </a:rPr>
              <a:t>targeted/untargeted</a:t>
            </a:r>
            <a:r>
              <a:rPr lang="zh-CN" altLang="en-US" sz="1600" dirty="0" smtClean="0">
                <a:solidFill>
                  <a:srgbClr val="FF0000"/>
                </a:solidFill>
              </a:rPr>
              <a:t>的对声纹识别的攻击，主要这对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ivector</a:t>
            </a:r>
            <a:r>
              <a:rPr lang="zh-CN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CN" sz="1600" dirty="0" smtClean="0">
                <a:solidFill>
                  <a:srgbClr val="FF0000"/>
                </a:solidFill>
              </a:rPr>
              <a:t>GMM</a:t>
            </a:r>
            <a:r>
              <a:rPr lang="zh-CN" altLang="en-US" sz="1600" dirty="0" smtClean="0">
                <a:solidFill>
                  <a:srgbClr val="FF0000"/>
                </a:solidFill>
              </a:rPr>
              <a:t>模型，效果非常不错，实验设计得非常完整。不过我认为现在的声纹识别一个是效果并没有那么理想，另一个是实际的使用场景还没有那么广泛，即使是语音助手中的声纹识别仍然是较弱的声纹识别方法。对于某些攻击和实验设计上，我跟作者的想法有一些不同，一些细节的点我没有</a:t>
            </a:r>
            <a:r>
              <a:rPr lang="en-US" altLang="zh-CN" sz="1600" dirty="0" smtClean="0">
                <a:solidFill>
                  <a:srgbClr val="FF0000"/>
                </a:solidFill>
              </a:rPr>
              <a:t>Get</a:t>
            </a:r>
            <a:r>
              <a:rPr lang="zh-CN" altLang="en-US" sz="1600" dirty="0" smtClean="0">
                <a:solidFill>
                  <a:srgbClr val="FF0000"/>
                </a:solidFill>
              </a:rPr>
              <a:t>到。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9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Attack Evaluation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9765"/>
            <a:ext cx="12192000" cy="26149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4477" y="4260714"/>
            <a:ext cx="105934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优点：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成功率都不错，超过了</a:t>
            </a:r>
            <a:r>
              <a:rPr lang="en-US" altLang="zh-CN" dirty="0" smtClean="0">
                <a:solidFill>
                  <a:srgbClr val="FF0000"/>
                </a:solidFill>
              </a:rPr>
              <a:t>95%</a:t>
            </a:r>
            <a:r>
              <a:rPr lang="zh-CN" altLang="en-US" dirty="0" smtClean="0">
                <a:solidFill>
                  <a:srgbClr val="FF0000"/>
                </a:solidFill>
              </a:rPr>
              <a:t>，甚至达到了</a:t>
            </a:r>
            <a:r>
              <a:rPr lang="en-US" altLang="zh-CN" dirty="0" smtClean="0">
                <a:solidFill>
                  <a:srgbClr val="FF0000"/>
                </a:solidFill>
              </a:rPr>
              <a:t>100%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SNR</a:t>
            </a:r>
            <a:r>
              <a:rPr lang="zh-CN" altLang="en-US" dirty="0" smtClean="0">
                <a:solidFill>
                  <a:srgbClr val="FF0000"/>
                </a:solidFill>
              </a:rPr>
              <a:t>都特别大，说明添加的</a:t>
            </a:r>
            <a:r>
              <a:rPr lang="en-US" altLang="zh-CN" dirty="0" smtClean="0">
                <a:solidFill>
                  <a:srgbClr val="FF0000"/>
                </a:solidFill>
              </a:rPr>
              <a:t>perturbation</a:t>
            </a:r>
            <a:r>
              <a:rPr lang="zh-CN" altLang="en-US" dirty="0" smtClean="0">
                <a:solidFill>
                  <a:srgbClr val="FF0000"/>
                </a:solidFill>
              </a:rPr>
              <a:t>都比较小；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思考：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为什么</a:t>
            </a:r>
            <a:r>
              <a:rPr lang="en-US" altLang="zh-CN" dirty="0" smtClean="0">
                <a:solidFill>
                  <a:srgbClr val="FF0000"/>
                </a:solidFill>
              </a:rPr>
              <a:t>GMM</a:t>
            </a:r>
            <a:r>
              <a:rPr lang="zh-CN" altLang="en-US" dirty="0" smtClean="0">
                <a:solidFill>
                  <a:srgbClr val="FF0000"/>
                </a:solidFill>
              </a:rPr>
              <a:t>的迭代次数明显低于</a:t>
            </a:r>
            <a:r>
              <a:rPr lang="en-US" altLang="zh-CN" dirty="0" err="1" smtClean="0">
                <a:solidFill>
                  <a:srgbClr val="FF0000"/>
                </a:solidFill>
              </a:rPr>
              <a:t>ivector</a:t>
            </a:r>
            <a:r>
              <a:rPr lang="zh-CN" altLang="en-US" dirty="0" smtClean="0">
                <a:solidFill>
                  <a:srgbClr val="FF0000"/>
                </a:solidFill>
              </a:rPr>
              <a:t>呢？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缺点：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这种方法访问</a:t>
            </a:r>
            <a:r>
              <a:rPr lang="en-US" altLang="zh-CN" dirty="0" smtClean="0">
                <a:solidFill>
                  <a:srgbClr val="FF0000"/>
                </a:solidFill>
              </a:rPr>
              <a:t>API</a:t>
            </a:r>
            <a:r>
              <a:rPr lang="zh-CN" altLang="en-US" dirty="0" smtClean="0">
                <a:solidFill>
                  <a:srgbClr val="FF0000"/>
                </a:solidFill>
              </a:rPr>
              <a:t>的次数都特别多，根据</a:t>
            </a:r>
            <a:r>
              <a:rPr lang="en-US" altLang="zh-CN" dirty="0" smtClean="0">
                <a:solidFill>
                  <a:srgbClr val="FF0000"/>
                </a:solidFill>
              </a:rPr>
              <a:t>m=50</a:t>
            </a:r>
            <a:r>
              <a:rPr lang="zh-CN" altLang="en-US" dirty="0" smtClean="0">
                <a:solidFill>
                  <a:srgbClr val="FF0000"/>
                </a:solidFill>
              </a:rPr>
              <a:t>来说，实现一次攻击最少也要</a:t>
            </a:r>
            <a:r>
              <a:rPr lang="en-US" altLang="zh-CN" dirty="0" smtClean="0">
                <a:solidFill>
                  <a:srgbClr val="FF0000"/>
                </a:solidFill>
              </a:rPr>
              <a:t>1500</a:t>
            </a:r>
            <a:r>
              <a:rPr lang="zh-CN" altLang="en-US" dirty="0" smtClean="0">
                <a:solidFill>
                  <a:srgbClr val="FF0000"/>
                </a:solidFill>
              </a:rPr>
              <a:t>次的</a:t>
            </a:r>
            <a:r>
              <a:rPr lang="en-US" altLang="zh-CN" dirty="0" smtClean="0">
                <a:solidFill>
                  <a:srgbClr val="FF0000"/>
                </a:solidFill>
              </a:rPr>
              <a:t>API</a:t>
            </a:r>
            <a:r>
              <a:rPr lang="zh-CN" altLang="en-US" dirty="0" smtClean="0">
                <a:solidFill>
                  <a:srgbClr val="FF0000"/>
                </a:solidFill>
              </a:rPr>
              <a:t>访问，这是不太现实的；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9302" y="793868"/>
            <a:ext cx="714010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Result of Attack Success Rate on open-source platform Kaldi:</a:t>
            </a:r>
          </a:p>
        </p:txBody>
      </p:sp>
    </p:spTree>
    <p:extLst>
      <p:ext uri="{BB962C8B-B14F-4D97-AF65-F5344CB8AC3E}">
        <p14:creationId xmlns:p14="http://schemas.microsoft.com/office/powerpoint/2010/main" val="27355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Attack Evaluation</a:t>
            </a:r>
            <a:endParaRPr lang="zh-CN" altLang="en-US" sz="24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739302" y="1231615"/>
            <a:ext cx="5373761" cy="3168326"/>
            <a:chOff x="739302" y="793868"/>
            <a:chExt cx="5373761" cy="3168326"/>
          </a:xfrm>
        </p:grpSpPr>
        <p:sp>
          <p:nvSpPr>
            <p:cNvPr id="3" name="文本框 2"/>
            <p:cNvSpPr txBox="1"/>
            <p:nvPr/>
          </p:nvSpPr>
          <p:spPr>
            <a:xfrm>
              <a:off x="739302" y="793868"/>
              <a:ext cx="5373761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/>
                <a:t>Result of Threshold Estimation: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859" y="1273998"/>
              <a:ext cx="4445541" cy="2688196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5581040" y="1231615"/>
            <a:ext cx="6121333" cy="2729744"/>
            <a:chOff x="739301" y="4053863"/>
            <a:chExt cx="6121333" cy="2729744"/>
          </a:xfrm>
        </p:grpSpPr>
        <p:sp>
          <p:nvSpPr>
            <p:cNvPr id="5" name="文本框 4"/>
            <p:cNvSpPr txBox="1"/>
            <p:nvPr/>
          </p:nvSpPr>
          <p:spPr>
            <a:xfrm>
              <a:off x="739301" y="4053863"/>
              <a:ext cx="5632316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/>
                <a:t>Attacking the commercial system </a:t>
              </a:r>
              <a:r>
                <a:rPr lang="en-US" altLang="zh-CN" dirty="0" err="1" smtClean="0"/>
                <a:t>Talentedsoft</a:t>
              </a:r>
              <a:r>
                <a:rPr lang="en-US" altLang="zh-CN" dirty="0" smtClean="0"/>
                <a:t>: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859" y="4584114"/>
              <a:ext cx="5819775" cy="80962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859" y="5402482"/>
              <a:ext cx="5800725" cy="1381125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2127111" y="5136204"/>
            <a:ext cx="81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效果都还不错，阈值的估计误差较小，并且在黑盒系统上有比较好的效果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Attack Evaluation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30742" y="1037061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Evaluate the Transferability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56" y="1821891"/>
            <a:ext cx="5895975" cy="1066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2556" y="1414344"/>
            <a:ext cx="5048656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Settings:  </a:t>
            </a:r>
            <a:r>
              <a:rPr lang="zh-CN" altLang="en-US" dirty="0" smtClean="0">
                <a:solidFill>
                  <a:srgbClr val="FF0000"/>
                </a:solidFill>
              </a:rPr>
              <a:t>也没说明训练用的阈值啊？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2556" y="4231113"/>
            <a:ext cx="5048656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Trained Model Performance: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57" y="4638660"/>
            <a:ext cx="7662980" cy="186914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43344" y="1414344"/>
            <a:ext cx="5048656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Distribution of transferability attacks</a:t>
            </a:r>
            <a:r>
              <a:rPr lang="en-US" altLang="zh-CN" dirty="0" smtClean="0"/>
              <a:t>: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344" y="1821891"/>
            <a:ext cx="4561663" cy="247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Attack Evaluation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30742" y="1037061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Evaluate the Transferability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2556" y="1414344"/>
            <a:ext cx="5048656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Attacking Result:  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27" y="1824958"/>
            <a:ext cx="10830635" cy="13753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26" y="3242585"/>
            <a:ext cx="10830635" cy="12145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85" y="4536058"/>
            <a:ext cx="5422058" cy="15013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91212" y="4536058"/>
            <a:ext cx="6300787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有趣但是符合预期的几个发现：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</a:rPr>
              <a:t>ross architecture reduces transferability rate.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</a:rPr>
              <a:t>ross dataset reduces transferability rate.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</a:rPr>
              <a:t>ransferring from the architecture </a:t>
            </a:r>
            <a:r>
              <a:rPr lang="en-US" altLang="zh-CN" sz="1600" dirty="0" err="1" smtClean="0">
                <a:solidFill>
                  <a:schemeClr val="accent5">
                    <a:lumMod val="75000"/>
                  </a:schemeClr>
                </a:solidFill>
              </a:rPr>
              <a:t>ivector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</a:rPr>
              <a:t> (B) to GMM (A) is more difficult.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</a:rPr>
              <a:t>The larger the difference between the source and target systems is, the more difficult the transferability attack is.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Attack Evaluation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76" y="1551556"/>
            <a:ext cx="3731402" cy="27367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4188" y="4669277"/>
            <a:ext cx="4036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l-GR" altLang="zh-CN" dirty="0" smtClean="0">
                <a:solidFill>
                  <a:schemeClr val="accent5">
                    <a:lumMod val="75000"/>
                  </a:schemeClr>
                </a:solidFill>
              </a:rPr>
              <a:t>κ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越大，表示对抗样本在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source target system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上面的成功率越高，修改得也越多，在跨平台的能力上显得更好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latinLnBrk="1"/>
            <a:r>
              <a:rPr lang="zh-CN" altLang="en-US" dirty="0" smtClean="0">
                <a:solidFill>
                  <a:srgbClr val="FF0000"/>
                </a:solidFill>
              </a:rPr>
              <a:t>这里没有使用</a:t>
            </a:r>
            <a:r>
              <a:rPr lang="en-US" altLang="zh-CN" dirty="0" smtClean="0">
                <a:solidFill>
                  <a:srgbClr val="FF0000"/>
                </a:solidFill>
              </a:rPr>
              <a:t>DNN</a:t>
            </a:r>
            <a:r>
              <a:rPr lang="zh-CN" altLang="en-US" dirty="0" smtClean="0">
                <a:solidFill>
                  <a:srgbClr val="FF0000"/>
                </a:solidFill>
              </a:rPr>
              <a:t>模型，</a:t>
            </a:r>
            <a:r>
              <a:rPr lang="en-US" altLang="zh-CN" dirty="0" err="1" smtClean="0">
                <a:solidFill>
                  <a:srgbClr val="FF0000"/>
                </a:solidFill>
              </a:rPr>
              <a:t>ivector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GMM</a:t>
            </a:r>
            <a:r>
              <a:rPr lang="zh-CN" altLang="en-US" dirty="0" smtClean="0">
                <a:solidFill>
                  <a:srgbClr val="FF0000"/>
                </a:solidFill>
              </a:rPr>
              <a:t>模型都是统计模型，可能模型差异不是很大，所以在跨平台能力上比较好。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742" y="1037061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Evaluate the influence of parameter </a:t>
            </a:r>
            <a:r>
              <a:rPr lang="el-GR" altLang="zh-CN" b="1" dirty="0" smtClean="0"/>
              <a:t>κ</a:t>
            </a:r>
            <a:r>
              <a:rPr lang="en-US" altLang="zh-CN" dirty="0" smtClean="0"/>
              <a:t>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04503" y="1037061"/>
            <a:ext cx="595841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Attacking the commercial system Microsoft Azure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051" y="1624551"/>
            <a:ext cx="5589205" cy="186914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37228" y="4140680"/>
            <a:ext cx="5492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Azure</a:t>
            </a:r>
            <a:r>
              <a:rPr lang="zh-CN" altLang="en-US" dirty="0" smtClean="0"/>
              <a:t>会检测噪声的大小；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跨平台的能力也好，可能是因为不平模型结构的差异导致；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对于噪声这一点，可以这样理解，我们在做对抗样本的时候，不必一味地追求在噪声环境下是鲁棒的，而应该追求在噪声环境下和原始音频的效果是相同的，而人耳上面的效果则是</a:t>
            </a:r>
            <a:r>
              <a:rPr lang="en-US" altLang="zh-CN" dirty="0" smtClean="0">
                <a:solidFill>
                  <a:srgbClr val="FF0000"/>
                </a:solidFill>
              </a:rPr>
              <a:t>nature</a:t>
            </a:r>
            <a:r>
              <a:rPr lang="zh-CN" altLang="en-US" dirty="0" smtClean="0">
                <a:solidFill>
                  <a:srgbClr val="FF0000"/>
                </a:solidFill>
              </a:rPr>
              <a:t>即可。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3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Attack Evaluation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30742" y="1037061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Practicability for Over-the-Air Attack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42556" y="1414344"/>
            <a:ext cx="5048656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Over-the-Air Settings:  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19" y="1934034"/>
            <a:ext cx="9273396" cy="38227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81819" y="6081623"/>
            <a:ext cx="929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作者测试了不同的系统、扬声器、麦克风、距离和背景噪声的影响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9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Attack Evaluation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30742" y="838655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Practicability for Over-the-Air Attack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42556" y="1215938"/>
            <a:ext cx="5048656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Result of different systems:  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5" y="1623485"/>
            <a:ext cx="5023148" cy="25884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03026" y="1215938"/>
            <a:ext cx="504865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Result of different device:  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025" y="1654520"/>
            <a:ext cx="5138057" cy="19426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42556" y="4211971"/>
            <a:ext cx="504865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Result of different distances:  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55" y="4650553"/>
            <a:ext cx="10859727" cy="192018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03025" y="4207806"/>
            <a:ext cx="5048656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Result of different acoustic environments:  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41676" y="777356"/>
            <a:ext cx="64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如何实现这么好的物理攻击场景的？是因为大的</a:t>
            </a:r>
            <a:r>
              <a:rPr lang="en-US" altLang="zh-CN" dirty="0" smtClean="0">
                <a:solidFill>
                  <a:srgbClr val="FF0000"/>
                </a:solidFill>
              </a:rPr>
              <a:t>k</a:t>
            </a:r>
            <a:r>
              <a:rPr lang="zh-CN" altLang="en-US" dirty="0" smtClean="0">
                <a:solidFill>
                  <a:srgbClr val="FF0000"/>
                </a:solidFill>
              </a:rPr>
              <a:t>么？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4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Discussion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44227" y="752320"/>
            <a:ext cx="109124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个人觉得这是一篇非常不错的文章，实验做的很详细，在生成对抗样本方面提出了一种新的方法。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在语音的对抗样本领域，还是没有人提出“</a:t>
            </a:r>
            <a:r>
              <a:rPr lang="zh-CN" altLang="en-US" b="1" dirty="0" smtClean="0">
                <a:solidFill>
                  <a:srgbClr val="FF0000"/>
                </a:solidFill>
              </a:rPr>
              <a:t>重要的特征</a:t>
            </a:r>
            <a:r>
              <a:rPr lang="zh-CN" altLang="en-US" dirty="0" smtClean="0"/>
              <a:t>”这个点；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说话</a:t>
            </a:r>
            <a:r>
              <a:rPr lang="zh-CN" altLang="en-US" dirty="0" smtClean="0"/>
              <a:t>人识别这边正在研究“活体检测”，并且“动态文本”认证也是一个可以很大地限制对抗样本的方法，这也是这篇文章不太好实现实际攻击的点；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接上第一点，可能是因为没有重要特征的指导，可以看到语音对抗样本在物理攻击的时候</a:t>
            </a:r>
            <a:r>
              <a:rPr lang="en-US" altLang="zh-CN" dirty="0" smtClean="0"/>
              <a:t>SNR</a:t>
            </a:r>
            <a:r>
              <a:rPr lang="zh-CN" altLang="en-US" dirty="0" smtClean="0"/>
              <a:t>都比较小，需要添加的噪声都比较多，这和整个信道的好坏是相关的；我觉得</a:t>
            </a:r>
            <a:r>
              <a:rPr lang="en-US" altLang="zh-CN" dirty="0" smtClean="0"/>
              <a:t>SNR</a:t>
            </a:r>
            <a:r>
              <a:rPr lang="zh-CN" altLang="en-US" dirty="0" smtClean="0"/>
              <a:t>可能以后不是一个很好的评价指标。我们理解对抗样本的声学特征的好坏，应该用“可否感知”和“是否异常”来度量，但是这个是很难提出一个好的度量指标的；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作者的攻击非常得依赖模型输出一个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，我们是否可以通过后门攻击、偷模型和对抗样本生成三种方法的结合，来迭代优化对抗样本的生成，这样就能做到原始模型逼近，对抗样本有针对性；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44226" y="3614642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More to Read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444225" y="4076307"/>
            <a:ext cx="11747775" cy="27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Attack on Speaker Recognition: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Gong and C.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Poellabauer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“Crafting adversarial examples for speech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paralinguistics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applications,” in DYNAMICS, 2018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F.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Kreuk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Y.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M.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Cisse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J.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Keshet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“Fooling end-to-end speaker verification with adversarial examples,” in ICASSP, 2018.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Poisoning Attack on Speech System: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H. Abdullah, M. S. Rahman, W. Garcia, L. Blue, K. Warren, A. S. Yadav, T. Shrimpton, and P.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Traynor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“Hear ”no evil”, see ”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kenansville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”: Efficient and transferable black-box attacks on speech recognition and voice identification systems,”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vol. abs/1910.05262, 2019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Attack on Speech Recognition: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M.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Alzantot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B.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Balaji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M. B. Srivastava, “Did you hear that? adversarial examples against automatic speech recognition,”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CoRR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vol. abs/1801.00554, 2018.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6" y="4690603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Overview of SRSs (Speaker Recognition Systems)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752320"/>
            <a:ext cx="9231549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Speaker Recognition Tasks.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Open-set Identification (OSI) -&gt; </a:t>
            </a:r>
            <a:r>
              <a:rPr lang="zh-CN" altLang="en-US" dirty="0" smtClean="0"/>
              <a:t>识别为哪一个说话人或</a:t>
            </a:r>
            <a:r>
              <a:rPr lang="en-US" altLang="zh-CN" dirty="0" smtClean="0"/>
              <a:t>reject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Close-set Identification (CSI) -&gt; </a:t>
            </a:r>
            <a:r>
              <a:rPr lang="zh-CN" altLang="en-US" dirty="0" smtClean="0"/>
              <a:t>识别为哪一个说话人</a:t>
            </a:r>
            <a:endParaRPr lang="en-US" altLang="zh-CN" dirty="0" smtClean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Speaker Verification (SV) -&gt; </a:t>
            </a:r>
            <a:r>
              <a:rPr lang="zh-CN" altLang="en-US" dirty="0" smtClean="0"/>
              <a:t>验证是否是目标说话人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Text Dependency.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Text-dependent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Text-independent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SRS Implementation.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 err="1" smtClean="0"/>
              <a:t>vector</a:t>
            </a:r>
            <a:r>
              <a:rPr lang="en-US" altLang="zh-CN" dirty="0" smtClean="0"/>
              <a:t>-PLDA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GMM-UBM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xvector</a:t>
            </a:r>
            <a:r>
              <a:rPr lang="en-US" altLang="zh-CN" dirty="0" smtClean="0"/>
              <a:t>-PLDA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Overview of SRSs (Speaker Recognition Systems)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39302" y="5152268"/>
            <a:ext cx="10155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Black-box setting, </a:t>
            </a:r>
            <a:r>
              <a:rPr lang="en-US" altLang="zh-CN" dirty="0"/>
              <a:t>has access only to the recognition result (</a:t>
            </a:r>
            <a:r>
              <a:rPr lang="en-US" altLang="zh-CN" dirty="0" smtClean="0"/>
              <a:t>decision result </a:t>
            </a:r>
            <a:r>
              <a:rPr lang="en-US" altLang="zh-CN" dirty="0"/>
              <a:t>and scores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Attack on Open-source Platform (Kaldi) and Commercial platform (</a:t>
            </a:r>
            <a:r>
              <a:rPr lang="en-US" altLang="zh-CN" dirty="0" err="1" smtClean="0"/>
              <a:t>Talentedsoft</a:t>
            </a:r>
            <a:r>
              <a:rPr lang="en-US" altLang="zh-CN" dirty="0" smtClean="0"/>
              <a:t>,  </a:t>
            </a:r>
            <a:r>
              <a:rPr lang="en-US" altLang="zh-CN" dirty="0">
                <a:solidFill>
                  <a:srgbClr val="FF0000"/>
                </a:solidFill>
              </a:rPr>
              <a:t>Microsoft </a:t>
            </a:r>
            <a:r>
              <a:rPr lang="en-US" altLang="zh-CN" dirty="0" smtClean="0">
                <a:solidFill>
                  <a:srgbClr val="FF0000"/>
                </a:solidFill>
              </a:rPr>
              <a:t>Azure for transferable attack</a:t>
            </a:r>
            <a:r>
              <a:rPr lang="en-US" altLang="zh-CN" dirty="0" smtClean="0"/>
              <a:t>), so it’s not so great.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Both targeted and untargeted attacks.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14" y="2174650"/>
            <a:ext cx="5734657" cy="247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719" y="4698133"/>
            <a:ext cx="6098250" cy="21598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9302" y="752320"/>
            <a:ext cx="10233498" cy="4054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/>
              <a:t>Q1: </a:t>
            </a:r>
            <a:r>
              <a:rPr lang="en-US" altLang="zh-CN" sz="1600" b="1" dirty="0"/>
              <a:t>How to launch an adversarial attack against </a:t>
            </a:r>
            <a:r>
              <a:rPr lang="en-US" altLang="zh-CN" sz="1600" b="1" dirty="0" smtClean="0"/>
              <a:t>all the </a:t>
            </a:r>
            <a:r>
              <a:rPr lang="en-US" altLang="zh-CN" sz="1600" b="1" dirty="0"/>
              <a:t>tasks of SRSs in the practical black-box setting</a:t>
            </a:r>
            <a:r>
              <a:rPr lang="en-US" altLang="zh-CN" sz="1600" b="1" dirty="0" smtClean="0"/>
              <a:t>?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R1: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Using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NES(Natural Evolution Strategy)-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based gradient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estimation.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/>
              <a:t>Q2: Is it feasible to craft robust adversarial voices that are transferable to an unknown SRS under cross-architecture, cross-dataset and cross-parameter circumstances, and commercial systems, even when played over the air in the physical world?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R2: we increase the strength of adversarial samples and the range of noise amplitude, instead of using noise model.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U2: </a:t>
            </a:r>
            <a:r>
              <a:rPr lang="zh-CN" altLang="en-US" dirty="0" smtClean="0">
                <a:solidFill>
                  <a:srgbClr val="FF0000"/>
                </a:solidFill>
              </a:rPr>
              <a:t>作者只是说明了</a:t>
            </a:r>
            <a:r>
              <a:rPr lang="en-US" altLang="zh-CN" dirty="0" smtClean="0">
                <a:solidFill>
                  <a:srgbClr val="FF0000"/>
                </a:solidFill>
              </a:rPr>
              <a:t>”played over the air”</a:t>
            </a:r>
            <a:r>
              <a:rPr lang="zh-CN" altLang="en-US" dirty="0" smtClean="0">
                <a:solidFill>
                  <a:srgbClr val="FF0000"/>
                </a:solidFill>
              </a:rPr>
              <a:t>这一点，</a:t>
            </a:r>
            <a:r>
              <a:rPr lang="zh-CN" altLang="en-US" strike="sngStrike" dirty="0" smtClean="0">
                <a:solidFill>
                  <a:srgbClr val="FF0000"/>
                </a:solidFill>
              </a:rPr>
              <a:t>但是并没有解释</a:t>
            </a:r>
            <a:r>
              <a:rPr lang="en-US" altLang="zh-CN" strike="sngStrike" dirty="0" smtClean="0">
                <a:solidFill>
                  <a:srgbClr val="FF0000"/>
                </a:solidFill>
              </a:rPr>
              <a:t>”cro</a:t>
            </a:r>
            <a:r>
              <a:rPr lang="en-US" altLang="zh-CN" strike="sngStrike" dirty="0">
                <a:solidFill>
                  <a:srgbClr val="FF0000"/>
                </a:solidFill>
              </a:rPr>
              <a:t>s</a:t>
            </a:r>
            <a:r>
              <a:rPr lang="en-US" altLang="zh-CN" strike="sngStrike" dirty="0" smtClean="0">
                <a:solidFill>
                  <a:srgbClr val="FF0000"/>
                </a:solidFill>
              </a:rPr>
              <a:t>s-architecture, cross-dataset and cross-parameter circumstances and commercial systems”</a:t>
            </a:r>
            <a:r>
              <a:rPr lang="zh-CN" altLang="en-US" strike="sngStrike" dirty="0" smtClean="0">
                <a:solidFill>
                  <a:srgbClr val="FF0000"/>
                </a:solidFill>
              </a:rPr>
              <a:t>这个如何解决</a:t>
            </a:r>
            <a:r>
              <a:rPr lang="en-US" altLang="zh-CN" dirty="0" smtClean="0">
                <a:solidFill>
                  <a:srgbClr val="FF0000"/>
                </a:solidFill>
              </a:rPr>
              <a:t>. </a:t>
            </a:r>
            <a:r>
              <a:rPr lang="zh-CN" altLang="en-US" dirty="0" smtClean="0">
                <a:solidFill>
                  <a:srgbClr val="FF0000"/>
                </a:solidFill>
              </a:rPr>
              <a:t>作者在后面的实验中有对这一块做具体的实验，这边的解释不是非常详细。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Motivation and Design Philosophy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79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719" y="4698133"/>
            <a:ext cx="6098250" cy="21598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9847" y="752320"/>
            <a:ext cx="1132412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/>
              <a:t>Q3: Is it possible to craft human-imperceptible adversarial voices that are difficult, or even impossible, to be noticed by ordinary users?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R3:  The adversarial samples should sound natural when listened by ordinary users. Second, and more importantly, they should sound as uttered by the same speaker of the original one. we add a constraint onto the perturbations using L1 norm, which restricts the maximal distortion at each sample point of the audio signal.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U3: </a:t>
            </a:r>
            <a:r>
              <a:rPr lang="zh-CN" altLang="en-US" dirty="0">
                <a:solidFill>
                  <a:srgbClr val="FF0000"/>
                </a:solidFill>
              </a:rPr>
              <a:t>我</a:t>
            </a:r>
            <a:r>
              <a:rPr lang="zh-CN" altLang="en-US" dirty="0" smtClean="0">
                <a:solidFill>
                  <a:srgbClr val="FF0000"/>
                </a:solidFill>
              </a:rPr>
              <a:t>觉得作者这样的思路是错误的。我们考虑重放攻击的场景，如果攻击者可以获取到受害者的目标语音（如文本相关的验证口令），那么攻击者根本就不必要生成对抗样本了，重放就可以了。那么攻击者在生成对抗样本攻击目标</a:t>
            </a:r>
            <a:r>
              <a:rPr lang="en-US" altLang="zh-CN" dirty="0" smtClean="0">
                <a:solidFill>
                  <a:srgbClr val="FF0000"/>
                </a:solidFill>
              </a:rPr>
              <a:t>SRS</a:t>
            </a:r>
            <a:r>
              <a:rPr lang="zh-CN" altLang="en-US" dirty="0" smtClean="0">
                <a:solidFill>
                  <a:srgbClr val="FF0000"/>
                </a:solidFill>
              </a:rPr>
              <a:t>的过程中，根本就不必考虑对抗样本的音色是否和原用户的保持一致，即使是和目标用户的相似也是可以接</a:t>
            </a:r>
            <a:r>
              <a:rPr lang="zh-CN" altLang="en-US" dirty="0">
                <a:solidFill>
                  <a:srgbClr val="FF0000"/>
                </a:solidFill>
              </a:rPr>
              <a:t>受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/>
              <a:t>Q4: If such an attack exists, can it be defended?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R4:  audio squeezing, local smoothing, quantization and temporal dependency detection.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Motivation and Design Philosophy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862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Attack on OSI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793868"/>
            <a:ext cx="10233498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Problem Formulation: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Loss Function: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Targeted Attack: 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Untargeted Attack: 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Solving the optimization problem: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550" y="752321"/>
            <a:ext cx="5157035" cy="8077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550" y="1703654"/>
            <a:ext cx="5243654" cy="652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550" y="2592355"/>
            <a:ext cx="3664665" cy="4282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02" y="3629890"/>
            <a:ext cx="5486875" cy="279678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0811" y="3483972"/>
            <a:ext cx="5471634" cy="108213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17532" y="4546649"/>
            <a:ext cx="5544913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就很困惑这边是怎么设计的，当对抗样本满足</a:t>
            </a:r>
            <a:r>
              <a:rPr lang="en-US" altLang="zh-CN" dirty="0" smtClean="0">
                <a:solidFill>
                  <a:srgbClr val="FF0000"/>
                </a:solidFill>
              </a:rPr>
              <a:t>loss function</a:t>
            </a:r>
            <a:r>
              <a:rPr lang="zh-CN" altLang="en-US" dirty="0" smtClean="0">
                <a:solidFill>
                  <a:srgbClr val="FF0000"/>
                </a:solidFill>
              </a:rPr>
              <a:t>的要求时，</a:t>
            </a:r>
            <a:r>
              <a:rPr lang="en-US" altLang="zh-CN" dirty="0" smtClean="0">
                <a:solidFill>
                  <a:srgbClr val="FF0000"/>
                </a:solidFill>
              </a:rPr>
              <a:t>f(x)</a:t>
            </a:r>
            <a:r>
              <a:rPr lang="zh-CN" altLang="en-US" dirty="0" smtClean="0">
                <a:solidFill>
                  <a:srgbClr val="FF0000"/>
                </a:solidFill>
              </a:rPr>
              <a:t>为负数，那么在</a:t>
            </a:r>
            <a:r>
              <a:rPr lang="en-US" altLang="zh-CN" dirty="0" smtClean="0">
                <a:solidFill>
                  <a:srgbClr val="FF0000"/>
                </a:solidFill>
              </a:rPr>
              <a:t>optimization</a:t>
            </a:r>
            <a:r>
              <a:rPr lang="zh-CN" altLang="en-US" dirty="0" smtClean="0">
                <a:solidFill>
                  <a:srgbClr val="FF0000"/>
                </a:solidFill>
              </a:rPr>
              <a:t>的过程中让</a:t>
            </a:r>
            <a:r>
              <a:rPr lang="en-US" altLang="zh-CN" dirty="0" smtClean="0">
                <a:solidFill>
                  <a:srgbClr val="FF0000"/>
                </a:solidFill>
              </a:rPr>
              <a:t>perturbation</a:t>
            </a:r>
            <a:r>
              <a:rPr lang="zh-CN" altLang="en-US" dirty="0" smtClean="0">
                <a:solidFill>
                  <a:srgbClr val="FF0000"/>
                </a:solidFill>
              </a:rPr>
              <a:t>乘以一个负值，意思是不好么？这显然是好的呀？我认为他的</a:t>
            </a:r>
            <a:r>
              <a:rPr lang="en-US" altLang="zh-CN" dirty="0" smtClean="0">
                <a:solidFill>
                  <a:srgbClr val="FF0000"/>
                </a:solidFill>
              </a:rPr>
              <a:t>loss function</a:t>
            </a:r>
            <a:r>
              <a:rPr lang="zh-CN" altLang="en-US" dirty="0" smtClean="0">
                <a:solidFill>
                  <a:srgbClr val="FF0000"/>
                </a:solidFill>
              </a:rPr>
              <a:t>设计有问题：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131833"/>
              </p:ext>
            </p:extLst>
          </p:nvPr>
        </p:nvGraphicFramePr>
        <p:xfrm>
          <a:off x="6677025" y="6338677"/>
          <a:ext cx="52990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xMath" r:id="rId8" imgW="2648880" imgH="268200" progId="Equation.AxMath">
                  <p:embed/>
                </p:oleObj>
              </mc:Choice>
              <mc:Fallback>
                <p:oleObj name="AxMath" r:id="rId8" imgW="2648880" imgH="268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77025" y="6338677"/>
                        <a:ext cx="529907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05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9302" y="793868"/>
            <a:ext cx="10233498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Estimating the threshold</a:t>
            </a:r>
            <a:r>
              <a:rPr lang="en-US" altLang="zh-CN" dirty="0"/>
              <a:t> </a:t>
            </a:r>
            <a:r>
              <a:rPr lang="el-GR" altLang="zh-CN" b="1" dirty="0" smtClean="0"/>
              <a:t>θ</a:t>
            </a:r>
            <a:r>
              <a:rPr lang="en-US" altLang="zh-CN" dirty="0" smtClean="0"/>
              <a:t>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85" y="1184595"/>
            <a:ext cx="7416732" cy="451650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Attack on OSI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55643" y="5645366"/>
            <a:ext cx="11926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dirty="0" smtClean="0">
                <a:solidFill>
                  <a:srgbClr val="FF0000"/>
                </a:solidFill>
              </a:rPr>
              <a:t>    作者整个的思想，和传统的通过梯度迭代的方法不同，他是通过随机生成</a:t>
            </a:r>
            <a:r>
              <a:rPr lang="en-US" altLang="zh-CN" dirty="0" smtClean="0">
                <a:solidFill>
                  <a:srgbClr val="FF0000"/>
                </a:solidFill>
              </a:rPr>
              <a:t>perturbation</a:t>
            </a:r>
            <a:r>
              <a:rPr lang="zh-CN" altLang="en-US" dirty="0" smtClean="0">
                <a:solidFill>
                  <a:srgbClr val="FF0000"/>
                </a:solidFill>
              </a:rPr>
              <a:t>，然后选择好的</a:t>
            </a:r>
            <a:r>
              <a:rPr lang="en-US" altLang="zh-CN" dirty="0" smtClean="0">
                <a:solidFill>
                  <a:srgbClr val="FF0000"/>
                </a:solidFill>
              </a:rPr>
              <a:t>perturbation</a:t>
            </a:r>
            <a:r>
              <a:rPr lang="zh-CN" altLang="en-US" dirty="0" smtClean="0">
                <a:solidFill>
                  <a:srgbClr val="FF0000"/>
                </a:solidFill>
              </a:rPr>
              <a:t>进行迭代生成对抗样本，这个过程中，作者不需要任何替代模型，但比较依赖目标</a:t>
            </a:r>
            <a:r>
              <a:rPr lang="en-US" altLang="zh-CN" dirty="0" smtClean="0">
                <a:solidFill>
                  <a:srgbClr val="FF0000"/>
                </a:solidFill>
              </a:rPr>
              <a:t>SRS</a:t>
            </a:r>
            <a:r>
              <a:rPr lang="zh-CN" altLang="en-US" dirty="0" smtClean="0">
                <a:solidFill>
                  <a:srgbClr val="FF0000"/>
                </a:solidFill>
              </a:rPr>
              <a:t>的输出概率</a:t>
            </a:r>
            <a:r>
              <a:rPr lang="en-US" altLang="zh-CN" dirty="0" smtClean="0">
                <a:solidFill>
                  <a:srgbClr val="FF0000"/>
                </a:solidFill>
              </a:rPr>
              <a:t>S(x).</a:t>
            </a:r>
          </a:p>
          <a:p>
            <a:pPr latinLnBrk="1"/>
            <a:r>
              <a:rPr lang="zh-CN" altLang="en-US" dirty="0" smtClean="0">
                <a:solidFill>
                  <a:srgbClr val="FF0000"/>
                </a:solidFill>
              </a:rPr>
              <a:t>    这种方法更加接近于遗传算法的思想，但是我比较怀疑的一个点是：你分别往两个方向添加</a:t>
            </a:r>
            <a:r>
              <a:rPr lang="en-US" altLang="zh-CN" dirty="0" smtClean="0">
                <a:solidFill>
                  <a:srgbClr val="FF0000"/>
                </a:solidFill>
              </a:rPr>
              <a:t>perturbation</a:t>
            </a:r>
            <a:r>
              <a:rPr lang="zh-CN" altLang="en-US" dirty="0" smtClean="0">
                <a:solidFill>
                  <a:srgbClr val="FF0000"/>
                </a:solidFill>
              </a:rPr>
              <a:t>的结果是好的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概率增加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，但是你同时往两个方向都添加一定是好的吗？这个比较依赖于</a:t>
            </a:r>
            <a:r>
              <a:rPr lang="en-US" altLang="zh-CN" dirty="0" smtClean="0">
                <a:solidFill>
                  <a:srgbClr val="FF0000"/>
                </a:solidFill>
              </a:rPr>
              <a:t>Machine Learning</a:t>
            </a:r>
            <a:r>
              <a:rPr lang="zh-CN" altLang="en-US" dirty="0" smtClean="0">
                <a:solidFill>
                  <a:srgbClr val="FF0000"/>
                </a:solidFill>
              </a:rPr>
              <a:t>的决策边界吧？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50596" y="3900791"/>
            <a:ext cx="428017" cy="282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1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Attack Evaluation - Overview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13422" y="1285574"/>
            <a:ext cx="10483665" cy="4195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Evaluate the influence of the parameter </a:t>
            </a:r>
            <a:r>
              <a:rPr lang="el-GR" altLang="zh-CN" b="1" dirty="0" smtClean="0"/>
              <a:t>ε</a:t>
            </a:r>
            <a:r>
              <a:rPr lang="en-US" altLang="zh-CN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Evaluate the OSI/CSI/SV attack on open-source platform Kaldi.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Evaluate the Threshold Estimation method.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Evaluate the attack on the commercial system </a:t>
            </a:r>
            <a:r>
              <a:rPr lang="en-US" altLang="zh-CN" dirty="0" err="1" smtClean="0"/>
              <a:t>Talentedsoft</a:t>
            </a:r>
            <a:r>
              <a:rPr lang="en-US" altLang="zh-CN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Evaluate the transferability of attack</a:t>
            </a:r>
            <a:r>
              <a:rPr lang="en-US" altLang="zh-CN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Evaluate the influence of the parameter </a:t>
            </a:r>
            <a:r>
              <a:rPr lang="el-GR" altLang="zh-CN" b="1" dirty="0"/>
              <a:t>κ</a:t>
            </a:r>
            <a:r>
              <a:rPr lang="en-US" altLang="zh-CN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Evaluate the attack on the commercial system </a:t>
            </a:r>
            <a:r>
              <a:rPr lang="en-US" altLang="zh-CN" dirty="0"/>
              <a:t>Microsoft </a:t>
            </a:r>
            <a:r>
              <a:rPr lang="en-US" altLang="zh-CN" dirty="0" smtClean="0"/>
              <a:t>Azure (using transferability).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Evaluate the Over-the-Air attack.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Human study. (</a:t>
            </a:r>
            <a:r>
              <a:rPr lang="zh-CN" altLang="en-US" dirty="0" smtClean="0"/>
              <a:t>结果没有罗列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Robustness of FAKEBOB against Defense </a:t>
            </a:r>
            <a:r>
              <a:rPr lang="en-US" altLang="zh-CN" dirty="0" smtClean="0"/>
              <a:t>Methods. (</a:t>
            </a:r>
            <a:r>
              <a:rPr lang="zh-CN" altLang="en-US" dirty="0" smtClean="0"/>
              <a:t>结果没有罗列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75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Attack Evaluation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793868"/>
            <a:ext cx="5373761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Dataset: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Evaluation </a:t>
            </a:r>
            <a:r>
              <a:rPr lang="en-US" altLang="zh-CN" dirty="0" smtClean="0"/>
              <a:t>Metrics: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60" y="1217145"/>
            <a:ext cx="5074499" cy="30077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60" y="4631554"/>
            <a:ext cx="5117503" cy="222644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26317" y="793868"/>
            <a:ext cx="537376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Training Model Setting and Result:</a:t>
            </a:r>
          </a:p>
          <a:p>
            <a:pPr>
              <a:lnSpc>
                <a:spcPct val="125000"/>
              </a:lnSpc>
            </a:pP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lnSpc>
                <a:spcPct val="125000"/>
              </a:lnSpc>
            </a:pP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Testing Setting: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939" y="1332688"/>
            <a:ext cx="2974391" cy="242647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805481" y="1887167"/>
            <a:ext cx="2107851" cy="856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</a:rPr>
              <a:t>Set </a:t>
            </a:r>
            <a:r>
              <a:rPr lang="el-GR" altLang="zh-CN" sz="1600" dirty="0" smtClean="0">
                <a:solidFill>
                  <a:schemeClr val="accent5">
                    <a:lumMod val="75000"/>
                  </a:schemeClr>
                </a:solidFill>
              </a:rPr>
              <a:t>θ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</a:rPr>
              <a:t> 1.45 and 0.091 for </a:t>
            </a:r>
            <a:r>
              <a:rPr lang="en-US" altLang="zh-CN" sz="1600" dirty="0" err="1" smtClean="0">
                <a:solidFill>
                  <a:schemeClr val="accent5">
                    <a:lumMod val="75000"/>
                  </a:schemeClr>
                </a:solidFill>
              </a:rPr>
              <a:t>ivector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</a:rPr>
              <a:t> and GMM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05481" y="3962218"/>
            <a:ext cx="2107851" cy="59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</a:rPr>
              <a:t>Set </a:t>
            </a:r>
            <a:r>
              <a:rPr lang="el-GR" altLang="zh-CN" sz="1600" dirty="0" smtClean="0">
                <a:solidFill>
                  <a:schemeClr val="accent5">
                    <a:lumMod val="75000"/>
                  </a:schemeClr>
                </a:solidFill>
              </a:rPr>
              <a:t>ε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</a:rPr>
              <a:t>=0.002 and m=50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939" y="5003836"/>
            <a:ext cx="5261881" cy="9981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78939" y="6211669"/>
            <a:ext cx="523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K </a:t>
            </a:r>
            <a:r>
              <a:rPr lang="zh-CN" altLang="en-US" dirty="0" smtClean="0">
                <a:solidFill>
                  <a:srgbClr val="FF0000"/>
                </a:solidFill>
              </a:rPr>
              <a:t>是多少？没有交代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40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Attack Evaluation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793868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Evaluate the influence of parameter </a:t>
            </a:r>
            <a:r>
              <a:rPr lang="el-GR" altLang="zh-CN" b="1" dirty="0" smtClean="0"/>
              <a:t>ε</a:t>
            </a:r>
            <a:r>
              <a:rPr lang="en-US" altLang="zh-CN" dirty="0" smtClean="0"/>
              <a:t>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99" y="1476426"/>
            <a:ext cx="5518164" cy="2735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8026" y="752320"/>
            <a:ext cx="537376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Evaluate the influence of parameter </a:t>
            </a:r>
            <a:r>
              <a:rPr lang="el-GR" altLang="zh-CN" b="1" dirty="0"/>
              <a:t>κ</a:t>
            </a:r>
            <a:r>
              <a:rPr lang="en-US" altLang="zh-CN" dirty="0" smtClean="0"/>
              <a:t>: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143" y="1475303"/>
            <a:ext cx="3731402" cy="27367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4672" y="5087566"/>
            <a:ext cx="1006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 smtClean="0"/>
              <a:t>ε</a:t>
            </a:r>
            <a:r>
              <a:rPr lang="zh-CN" altLang="en-US" dirty="0" smtClean="0"/>
              <a:t>越小，程序可以添加的</a:t>
            </a:r>
            <a:r>
              <a:rPr lang="en-US" altLang="zh-CN" dirty="0" smtClean="0"/>
              <a:t>perturbation</a:t>
            </a:r>
            <a:r>
              <a:rPr lang="zh-CN" altLang="en-US" dirty="0" smtClean="0"/>
              <a:t>越少，使得成功率下降，需要的迭代轮数增加，实验中挑选值</a:t>
            </a:r>
            <a:r>
              <a:rPr lang="en-US" altLang="zh-CN" dirty="0" smtClean="0"/>
              <a:t>0.02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473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res">
      <a:majorFont>
        <a:latin typeface="Microsoft YaHei UI"/>
        <a:ea typeface="楷体"/>
        <a:cs typeface=""/>
      </a:majorFont>
      <a:minorFont>
        <a:latin typeface="Microsoft YaHei UI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1844</Words>
  <Application>Microsoft Office PowerPoint</Application>
  <PresentationFormat>宽屏</PresentationFormat>
  <Paragraphs>150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Microsoft YaHei UI</vt:lpstr>
      <vt:lpstr>楷体</vt:lpstr>
      <vt:lpstr>Arial</vt:lpstr>
      <vt:lpstr>Office 主题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Ceres</dc:creator>
  <cp:lastModifiedBy>Microsoft 帐户</cp:lastModifiedBy>
  <cp:revision>161</cp:revision>
  <dcterms:created xsi:type="dcterms:W3CDTF">2020-08-21T01:20:03Z</dcterms:created>
  <dcterms:modified xsi:type="dcterms:W3CDTF">2020-08-24T16:52:46Z</dcterms:modified>
</cp:coreProperties>
</file>