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322" r:id="rId5"/>
    <p:sldId id="323" r:id="rId6"/>
    <p:sldId id="311" r:id="rId7"/>
    <p:sldId id="313" r:id="rId8"/>
    <p:sldId id="312" r:id="rId9"/>
    <p:sldId id="324" r:id="rId10"/>
    <p:sldId id="326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1" autoAdjust="0"/>
  </p:normalViewPr>
  <p:slideViewPr>
    <p:cSldViewPr showGuides="1">
      <p:cViewPr varScale="1">
        <p:scale>
          <a:sx n="85" d="100"/>
          <a:sy n="85" d="100"/>
        </p:scale>
        <p:origin x="590" y="6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11/1/2023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11/1/2023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5nkkyDkHGw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5nkkyDkHGw?si=1YbDEKZXdghc5YtK" TargetMode="External"/><Relationship Id="rId2" Type="http://schemas.openxmlformats.org/officeDocument/2006/relationships/hyperlink" Target="https://www.youtube.com/shorts/J9t6KCnvU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.id/books/edition/Testing_and_Quality_Assurance_for_Compon/VoCX09hOsCoC?hl=jv&amp;gbpv=1&amp;dq=white+box+testing&amp;pg=PA141&amp;printsec=frontcover" TargetMode="External"/><Relationship Id="rId5" Type="http://schemas.openxmlformats.org/officeDocument/2006/relationships/hyperlink" Target="https://refactory.id/blogs/post/2022-10-11-apa-sih-unit-testing" TargetMode="External"/><Relationship Id="rId4" Type="http://schemas.openxmlformats.org/officeDocument/2006/relationships/hyperlink" Target="https://www.dicoding.com/blog/white-box-test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2708920"/>
            <a:ext cx="9493694" cy="935360"/>
          </a:xfrm>
        </p:spPr>
        <p:txBody>
          <a:bodyPr/>
          <a:lstStyle/>
          <a:p>
            <a:pPr algn="ctr"/>
            <a:r>
              <a:rPr lang="en-US" dirty="0"/>
              <a:t>White Box and Unit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Habi</a:t>
            </a:r>
            <a:r>
              <a:rPr lang="en-US" dirty="0"/>
              <a:t> Risnanda_201011400515</a:t>
            </a: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13892" y="462762"/>
            <a:ext cx="2732374" cy="750875"/>
          </a:xfrm>
        </p:spPr>
        <p:txBody>
          <a:bodyPr/>
          <a:lstStyle/>
          <a:p>
            <a:r>
              <a:rPr lang="en-US" dirty="0"/>
              <a:t>White Box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7868" y="1455440"/>
            <a:ext cx="9134391" cy="1944216"/>
          </a:xfrm>
        </p:spPr>
        <p:txBody>
          <a:bodyPr/>
          <a:lstStyle/>
          <a:p>
            <a:pPr algn="just"/>
            <a:r>
              <a:rPr lang="en-US" b="0" dirty="0">
                <a:solidFill>
                  <a:schemeClr val="tx1"/>
                </a:solidFill>
              </a:rPr>
              <a:t>White box Testing </a:t>
            </a:r>
            <a:r>
              <a:rPr lang="en-US" b="0" dirty="0" err="1">
                <a:solidFill>
                  <a:schemeClr val="tx1"/>
                </a:solidFill>
              </a:rPr>
              <a:t>adalah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metode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pengujian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perangkat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lunak</a:t>
            </a:r>
            <a:r>
              <a:rPr lang="en-US" b="0" dirty="0">
                <a:solidFill>
                  <a:schemeClr val="tx1"/>
                </a:solidFill>
              </a:rPr>
              <a:t> yang </a:t>
            </a:r>
            <a:r>
              <a:rPr lang="en-US" b="0" dirty="0" err="1">
                <a:solidFill>
                  <a:schemeClr val="tx1"/>
                </a:solidFill>
              </a:rPr>
              <a:t>melibatkan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pengetahuan</a:t>
            </a:r>
            <a:r>
              <a:rPr lang="en-US" b="0" dirty="0">
                <a:solidFill>
                  <a:schemeClr val="tx1"/>
                </a:solidFill>
              </a:rPr>
              <a:t> internal </a:t>
            </a:r>
            <a:r>
              <a:rPr lang="en-US" b="0" dirty="0" err="1">
                <a:solidFill>
                  <a:schemeClr val="tx1"/>
                </a:solidFill>
              </a:rPr>
              <a:t>tentang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kode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sumber</a:t>
            </a:r>
            <a:r>
              <a:rPr lang="en-US" b="0" dirty="0">
                <a:solidFill>
                  <a:schemeClr val="tx1"/>
                </a:solidFill>
              </a:rPr>
              <a:t> dan </a:t>
            </a:r>
            <a:r>
              <a:rPr lang="en-US" b="0" dirty="0" err="1">
                <a:solidFill>
                  <a:schemeClr val="tx1"/>
                </a:solidFill>
              </a:rPr>
              <a:t>struktur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perangkat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lunak.Dengan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memeriksa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alur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eksekusi</a:t>
            </a:r>
            <a:r>
              <a:rPr lang="en-US" b="0" dirty="0">
                <a:solidFill>
                  <a:schemeClr val="tx1"/>
                </a:solidFill>
              </a:rPr>
              <a:t> dan </a:t>
            </a:r>
            <a:r>
              <a:rPr lang="en-US" b="0" dirty="0" err="1">
                <a:solidFill>
                  <a:schemeClr val="tx1"/>
                </a:solidFill>
              </a:rPr>
              <a:t>logika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program,kita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dapat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mengidentifikasi</a:t>
            </a:r>
            <a:r>
              <a:rPr lang="en-US" b="0" dirty="0">
                <a:solidFill>
                  <a:schemeClr val="tx1"/>
                </a:solidFill>
              </a:rPr>
              <a:t> defect and failing yang </a:t>
            </a:r>
            <a:r>
              <a:rPr lang="en-US" b="0" dirty="0" err="1">
                <a:solidFill>
                  <a:schemeClr val="tx1"/>
                </a:solidFill>
              </a:rPr>
              <a:t>mungkin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terjadi</a:t>
            </a: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2" name="Online Media 3" title="Teori dan Implementasi White Box Testing | Uji Kualitas Perangkat Lunak">
            <a:hlinkClick r:id="" action="ppaction://media"/>
            <a:extLst>
              <a:ext uri="{FF2B5EF4-FFF2-40B4-BE49-F238E27FC236}">
                <a16:creationId xmlns:a16="http://schemas.microsoft.com/office/drawing/2014/main" id="{E579AF15-C647-8606-5AE4-5CCE387F604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80072" y="3374377"/>
            <a:ext cx="4154300" cy="234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25860" y="204827"/>
            <a:ext cx="4788023" cy="771872"/>
          </a:xfrm>
        </p:spPr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 White Box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3B6F8-24FD-54EC-E137-71D083776F4B}"/>
              </a:ext>
            </a:extLst>
          </p:cNvPr>
          <p:cNvSpPr txBox="1"/>
          <p:nvPr/>
        </p:nvSpPr>
        <p:spPr>
          <a:xfrm>
            <a:off x="1125860" y="1362635"/>
            <a:ext cx="6096000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Meningkatkatkan</a:t>
            </a:r>
            <a:r>
              <a:rPr lang="en-US" dirty="0"/>
              <a:t> </a:t>
            </a:r>
            <a:r>
              <a:rPr lang="en-US" dirty="0" err="1"/>
              <a:t>ketelitian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bug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menyeluruh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Meminimalisir</a:t>
            </a:r>
            <a:r>
              <a:rPr lang="en-US" dirty="0"/>
              <a:t> error </a:t>
            </a:r>
            <a:r>
              <a:rPr lang="en-US" dirty="0" err="1"/>
              <a:t>atau</a:t>
            </a:r>
            <a:r>
              <a:rPr lang="en-US" dirty="0"/>
              <a:t> bug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pengjian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diluncurkan</a:t>
            </a:r>
            <a:endParaRPr lang="en-ID" dirty="0"/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0EF4957A-AB99-7EC3-B1E6-F67E912D2BA5}"/>
              </a:ext>
            </a:extLst>
          </p:cNvPr>
          <p:cNvSpPr txBox="1">
            <a:spLocks/>
          </p:cNvSpPr>
          <p:nvPr/>
        </p:nvSpPr>
        <p:spPr>
          <a:xfrm>
            <a:off x="1125860" y="3116961"/>
            <a:ext cx="5041894" cy="771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 baseline="0">
                <a:ln w="9525">
                  <a:noFill/>
                  <a:prstDash val="solid"/>
                </a:ln>
                <a:solidFill>
                  <a:schemeClr val="accent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Kelemahan</a:t>
            </a:r>
            <a:r>
              <a:rPr lang="en-US" dirty="0"/>
              <a:t> White Box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2741A-7302-0F31-8A28-A36D95DF2470}"/>
              </a:ext>
            </a:extLst>
          </p:cNvPr>
          <p:cNvSpPr txBox="1"/>
          <p:nvPr/>
        </p:nvSpPr>
        <p:spPr>
          <a:xfrm>
            <a:off x="1125860" y="4149080"/>
            <a:ext cx="6096000" cy="20313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Menyusahkan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kompleks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Kembali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memnambahkan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kode,karena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kembali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Memakan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white-box testing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mahal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332656"/>
            <a:ext cx="5580112" cy="843880"/>
          </a:xfrm>
        </p:spPr>
        <p:txBody>
          <a:bodyPr/>
          <a:lstStyle/>
          <a:p>
            <a:r>
              <a:rPr lang="en-US" dirty="0"/>
              <a:t>Teknik-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Pengujian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5DECE2-8516-88DA-103F-B2225187E657}"/>
              </a:ext>
            </a:extLst>
          </p:cNvPr>
          <p:cNvSpPr txBox="1"/>
          <p:nvPr/>
        </p:nvSpPr>
        <p:spPr>
          <a:xfrm>
            <a:off x="1269876" y="1268760"/>
            <a:ext cx="4126532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Basis path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Branch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Condition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Loop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Condition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Statement Coverage</a:t>
            </a:r>
            <a:endParaRPr lang="en-ID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A8D6020-A85B-BC68-8D66-87DBEF37115C}"/>
              </a:ext>
            </a:extLst>
          </p:cNvPr>
          <p:cNvSpPr txBox="1">
            <a:spLocks/>
          </p:cNvSpPr>
          <p:nvPr/>
        </p:nvSpPr>
        <p:spPr>
          <a:xfrm>
            <a:off x="7318548" y="1124744"/>
            <a:ext cx="3456384" cy="84388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 baseline="0">
                <a:ln w="9525">
                  <a:noFill/>
                  <a:prstDash val="solid"/>
                </a:ln>
                <a:solidFill>
                  <a:schemeClr val="accent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Implementasi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F44335-4A23-F0AD-E65E-5F8A3BA78365}"/>
              </a:ext>
            </a:extLst>
          </p:cNvPr>
          <p:cNvSpPr txBox="1"/>
          <p:nvPr/>
        </p:nvSpPr>
        <p:spPr>
          <a:xfrm>
            <a:off x="5662364" y="2204864"/>
            <a:ext cx="6096000" cy="424731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ID" dirty="0"/>
              <a:t># Modul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diuji</a:t>
            </a:r>
            <a:endParaRPr lang="en-ID" dirty="0"/>
          </a:p>
          <a:p>
            <a:r>
              <a:rPr lang="en-ID" dirty="0"/>
              <a:t>def </a:t>
            </a:r>
            <a:r>
              <a:rPr lang="en-ID" dirty="0" err="1"/>
              <a:t>tambah</a:t>
            </a:r>
            <a:r>
              <a:rPr lang="en-ID" dirty="0"/>
              <a:t>(a, b):</a:t>
            </a:r>
          </a:p>
          <a:p>
            <a:r>
              <a:rPr lang="en-ID" dirty="0"/>
              <a:t>    return a + b</a:t>
            </a:r>
          </a:p>
          <a:p>
            <a:endParaRPr lang="en-ID" dirty="0"/>
          </a:p>
          <a:p>
            <a:r>
              <a:rPr lang="en-ID" dirty="0"/>
              <a:t>#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kotak</a:t>
            </a:r>
            <a:r>
              <a:rPr lang="en-ID" dirty="0"/>
              <a:t> </a:t>
            </a:r>
            <a:r>
              <a:rPr lang="en-ID" dirty="0" err="1"/>
              <a:t>putih</a:t>
            </a:r>
            <a:endParaRPr lang="en-ID" dirty="0"/>
          </a:p>
          <a:p>
            <a:r>
              <a:rPr lang="en-ID" dirty="0"/>
              <a:t>def </a:t>
            </a:r>
            <a:r>
              <a:rPr lang="en-ID" dirty="0" err="1"/>
              <a:t>test_tambah</a:t>
            </a:r>
            <a:r>
              <a:rPr lang="en-ID" dirty="0"/>
              <a:t>():</a:t>
            </a:r>
          </a:p>
          <a:p>
            <a:r>
              <a:rPr lang="en-ID" dirty="0"/>
              <a:t>    assert </a:t>
            </a:r>
            <a:r>
              <a:rPr lang="en-ID" dirty="0" err="1"/>
              <a:t>tambah</a:t>
            </a:r>
            <a:r>
              <a:rPr lang="en-ID" dirty="0"/>
              <a:t>(2, 3) == 5  #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positif</a:t>
            </a:r>
            <a:endParaRPr lang="en-ID" dirty="0"/>
          </a:p>
          <a:p>
            <a:r>
              <a:rPr lang="en-ID" dirty="0"/>
              <a:t>    assert </a:t>
            </a:r>
            <a:r>
              <a:rPr lang="en-ID" dirty="0" err="1"/>
              <a:t>tambah</a:t>
            </a:r>
            <a:r>
              <a:rPr lang="en-ID" dirty="0"/>
              <a:t>(-1, 1) == 0  #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lain</a:t>
            </a:r>
          </a:p>
          <a:p>
            <a:r>
              <a:rPr lang="en-ID" dirty="0"/>
              <a:t>    assert </a:t>
            </a:r>
            <a:r>
              <a:rPr lang="en-ID" dirty="0" err="1"/>
              <a:t>tambah</a:t>
            </a:r>
            <a:r>
              <a:rPr lang="en-ID" dirty="0"/>
              <a:t>(0, 0) == 0   #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lain</a:t>
            </a:r>
          </a:p>
          <a:p>
            <a:endParaRPr lang="en-ID" dirty="0"/>
          </a:p>
          <a:p>
            <a:r>
              <a:rPr lang="en-ID" dirty="0"/>
              <a:t>#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pengujian</a:t>
            </a:r>
            <a:endParaRPr lang="en-ID" dirty="0"/>
          </a:p>
          <a:p>
            <a:r>
              <a:rPr lang="en-ID" dirty="0"/>
              <a:t>if __name__ == "__main__":</a:t>
            </a:r>
          </a:p>
          <a:p>
            <a:r>
              <a:rPr lang="en-ID" dirty="0"/>
              <a:t>    </a:t>
            </a:r>
            <a:r>
              <a:rPr lang="en-ID" dirty="0" err="1"/>
              <a:t>test_tambah</a:t>
            </a:r>
            <a:r>
              <a:rPr lang="en-ID" dirty="0"/>
              <a:t>()</a:t>
            </a:r>
          </a:p>
          <a:p>
            <a:r>
              <a:rPr lang="en-ID" dirty="0"/>
              <a:t>    print("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.")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960540" y="836712"/>
            <a:ext cx="2267743" cy="699864"/>
          </a:xfrm>
        </p:spPr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4AB88-D105-B5D5-1521-6B96B5903F3B}"/>
              </a:ext>
            </a:extLst>
          </p:cNvPr>
          <p:cNvSpPr txBox="1"/>
          <p:nvPr/>
        </p:nvSpPr>
        <p:spPr>
          <a:xfrm>
            <a:off x="1917948" y="2492896"/>
            <a:ext cx="871296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400" b="0" dirty="0">
                <a:solidFill>
                  <a:schemeClr val="tx1"/>
                </a:solidFill>
              </a:rPr>
              <a:t>Unit Test </a:t>
            </a:r>
            <a:r>
              <a:rPr lang="en-US" sz="2400" b="0" dirty="0" err="1">
                <a:solidFill>
                  <a:schemeClr val="tx1"/>
                </a:solidFill>
              </a:rPr>
              <a:t>adalah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metode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pengujian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perangkat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lunak</a:t>
            </a:r>
            <a:r>
              <a:rPr lang="en-US" sz="2400" b="0" dirty="0">
                <a:solidFill>
                  <a:schemeClr val="tx1"/>
                </a:solidFill>
              </a:rPr>
              <a:t> yang focus pada </a:t>
            </a:r>
            <a:r>
              <a:rPr lang="en-US" sz="2400" b="0" dirty="0" err="1">
                <a:solidFill>
                  <a:schemeClr val="tx1"/>
                </a:solidFill>
              </a:rPr>
              <a:t>pengujian</a:t>
            </a:r>
            <a:r>
              <a:rPr lang="en-US" sz="2400" b="0" dirty="0">
                <a:solidFill>
                  <a:schemeClr val="tx1"/>
                </a:solidFill>
              </a:rPr>
              <a:t> unit </a:t>
            </a:r>
            <a:r>
              <a:rPr lang="en-US" sz="2400" b="0" dirty="0" err="1">
                <a:solidFill>
                  <a:schemeClr val="tx1"/>
                </a:solidFill>
              </a:rPr>
              <a:t>terkecil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dalam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kode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sumber.Dengan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mengisolasi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komponen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perangkat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lunak,kita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dapat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mengidentifikasi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kesalahan</a:t>
            </a:r>
            <a:r>
              <a:rPr lang="en-US" sz="2400" b="0" dirty="0">
                <a:solidFill>
                  <a:schemeClr val="tx1"/>
                </a:solidFill>
              </a:rPr>
              <a:t> dan </a:t>
            </a:r>
            <a:r>
              <a:rPr lang="en-US" sz="2400" b="0" dirty="0" err="1">
                <a:solidFill>
                  <a:schemeClr val="tx1"/>
                </a:solidFill>
              </a:rPr>
              <a:t>memastikan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fungsi</a:t>
            </a:r>
            <a:r>
              <a:rPr lang="en-US" sz="2400" b="0" dirty="0">
                <a:solidFill>
                  <a:schemeClr val="tx1"/>
                </a:solidFill>
              </a:rPr>
              <a:t> yang </a:t>
            </a:r>
            <a:r>
              <a:rPr lang="en-US" sz="2400" b="0" dirty="0" err="1">
                <a:solidFill>
                  <a:schemeClr val="tx1"/>
                </a:solidFill>
              </a:rPr>
              <a:t>benar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7B66-0124-434A-5B55-803FCA02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92" y="476672"/>
            <a:ext cx="4067943" cy="627856"/>
          </a:xfrm>
        </p:spPr>
        <p:txBody>
          <a:bodyPr/>
          <a:lstStyle/>
          <a:p>
            <a:r>
              <a:rPr lang="en-GB" dirty="0" err="1"/>
              <a:t>Manfaat</a:t>
            </a:r>
            <a:r>
              <a:rPr lang="en-GB" dirty="0"/>
              <a:t> Unit 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31642-931A-E77A-3F09-EEEFEDC4DCC2}"/>
              </a:ext>
            </a:extLst>
          </p:cNvPr>
          <p:cNvSpPr txBox="1"/>
          <p:nvPr/>
        </p:nvSpPr>
        <p:spPr>
          <a:xfrm>
            <a:off x="1421269" y="1412776"/>
            <a:ext cx="7870948" cy="163121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Unit Test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manfaat,termasuk</a:t>
            </a:r>
            <a:r>
              <a:rPr lang="en-US" sz="2000" dirty="0"/>
              <a:t> </a:t>
            </a:r>
            <a:r>
              <a:rPr lang="en-US" sz="2000" dirty="0" err="1"/>
              <a:t>mempercepat</a:t>
            </a:r>
            <a:r>
              <a:rPr lang="en-US" sz="2000" dirty="0"/>
              <a:t> </a:t>
            </a:r>
            <a:r>
              <a:rPr lang="en-US" sz="2000" dirty="0" err="1"/>
              <a:t>pengembangan,mendukung</a:t>
            </a:r>
            <a:r>
              <a:rPr lang="en-US" sz="2000" dirty="0"/>
              <a:t> </a:t>
            </a:r>
            <a:r>
              <a:rPr lang="en-US" sz="2000" dirty="0" err="1"/>
              <a:t>refaktorisasi</a:t>
            </a:r>
            <a:r>
              <a:rPr lang="en-US" sz="2000" dirty="0"/>
              <a:t> dan </a:t>
            </a:r>
            <a:r>
              <a:rPr lang="en-US" sz="2000" dirty="0" err="1"/>
              <a:t>mengurangi</a:t>
            </a:r>
            <a:r>
              <a:rPr lang="en-US" sz="2000" dirty="0"/>
              <a:t> </a:t>
            </a:r>
            <a:r>
              <a:rPr lang="en-US" sz="2000" dirty="0" err="1"/>
              <a:t>bug.Dengan</a:t>
            </a:r>
            <a:r>
              <a:rPr lang="en-US" sz="2000" dirty="0"/>
              <a:t> </a:t>
            </a:r>
            <a:r>
              <a:rPr lang="en-US" sz="2000" dirty="0" err="1"/>
              <a:t>menjalankan</a:t>
            </a:r>
            <a:r>
              <a:rPr lang="en-US" sz="2000" dirty="0"/>
              <a:t> unit test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teratur,kita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memastikan</a:t>
            </a:r>
            <a:r>
              <a:rPr lang="en-US" sz="2000" dirty="0"/>
              <a:t> </a:t>
            </a:r>
            <a:r>
              <a:rPr lang="en-US" sz="2000" dirty="0" err="1"/>
              <a:t>stabilitas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r>
              <a:rPr lang="en-US" sz="2000" dirty="0"/>
              <a:t> dan </a:t>
            </a:r>
            <a:r>
              <a:rPr lang="en-US" sz="2000" dirty="0" err="1"/>
              <a:t>meminimalkan</a:t>
            </a:r>
            <a:r>
              <a:rPr lang="en-US" sz="2000" dirty="0"/>
              <a:t> </a:t>
            </a:r>
            <a:r>
              <a:rPr lang="en-US" sz="2000" dirty="0" err="1"/>
              <a:t>dampak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endParaRPr lang="en-ID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0DCBB6-AE8C-4E51-5831-C8B307A6FC93}"/>
              </a:ext>
            </a:extLst>
          </p:cNvPr>
          <p:cNvSpPr txBox="1">
            <a:spLocks/>
          </p:cNvSpPr>
          <p:nvPr/>
        </p:nvSpPr>
        <p:spPr>
          <a:xfrm>
            <a:off x="1413891" y="3500081"/>
            <a:ext cx="5112569" cy="6278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 baseline="0">
                <a:ln w="9525">
                  <a:noFill/>
                  <a:prstDash val="solid"/>
                </a:ln>
                <a:solidFill>
                  <a:schemeClr val="accent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Penerapan</a:t>
            </a:r>
            <a:r>
              <a:rPr lang="en-GB" dirty="0"/>
              <a:t> Unit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1784D-57D0-B74C-94A5-4AB8B45A80F4}"/>
              </a:ext>
            </a:extLst>
          </p:cNvPr>
          <p:cNvSpPr txBox="1"/>
          <p:nvPr/>
        </p:nvSpPr>
        <p:spPr>
          <a:xfrm>
            <a:off x="1421268" y="4293096"/>
            <a:ext cx="7870947" cy="151216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unit test yang </a:t>
            </a:r>
            <a:r>
              <a:rPr lang="en-US" dirty="0" err="1"/>
              <a:t>efektif,kita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yang </a:t>
            </a:r>
            <a:r>
              <a:rPr lang="en-US" dirty="0" err="1"/>
              <a:t>tepat,seperti</a:t>
            </a:r>
            <a:r>
              <a:rPr lang="en-US" dirty="0"/>
              <a:t> Junit </a:t>
            </a:r>
            <a:r>
              <a:rPr lang="en-US" dirty="0" err="1"/>
              <a:t>untuk</a:t>
            </a:r>
            <a:r>
              <a:rPr lang="en-US" dirty="0"/>
              <a:t> Bahasa </a:t>
            </a:r>
            <a:r>
              <a:rPr lang="en-US" dirty="0" err="1"/>
              <a:t>java.Dengan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uji </a:t>
            </a:r>
            <a:r>
              <a:rPr lang="en-US" dirty="0" err="1"/>
              <a:t>coba</a:t>
            </a:r>
            <a:r>
              <a:rPr lang="en-US" dirty="0"/>
              <a:t> yang </a:t>
            </a:r>
            <a:r>
              <a:rPr lang="en-US" dirty="0" err="1"/>
              <a:t>komprehensif</a:t>
            </a:r>
            <a:r>
              <a:rPr lang="en-US" dirty="0"/>
              <a:t> dan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otomatis,kita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efesiensi</a:t>
            </a:r>
            <a:r>
              <a:rPr lang="en-US" dirty="0"/>
              <a:t> </a:t>
            </a:r>
            <a:r>
              <a:rPr lang="en-US" dirty="0" err="1"/>
              <a:t>pengujian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8309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36A8-6D38-107F-01BE-2024212B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496" y="260648"/>
            <a:ext cx="3059831" cy="771872"/>
          </a:xfrm>
        </p:spPr>
        <p:txBody>
          <a:bodyPr/>
          <a:lstStyle/>
          <a:p>
            <a:pPr algn="ctr"/>
            <a:r>
              <a:rPr lang="en-GB" dirty="0" err="1"/>
              <a:t>Referensi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42FF1-5300-1FA3-9984-7A26A4126E05}"/>
              </a:ext>
            </a:extLst>
          </p:cNvPr>
          <p:cNvSpPr txBox="1"/>
          <p:nvPr/>
        </p:nvSpPr>
        <p:spPr>
          <a:xfrm>
            <a:off x="1557908" y="1772816"/>
            <a:ext cx="8014964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ID" sz="1400" dirty="0">
                <a:hlinkClick r:id="rId2"/>
              </a:rPr>
              <a:t>https://www.youtube.com/shorts/J9t6KCnvUpI</a:t>
            </a:r>
            <a:endParaRPr lang="en-ID" sz="1400" dirty="0"/>
          </a:p>
          <a:p>
            <a:endParaRPr lang="en-ID" sz="1400" dirty="0"/>
          </a:p>
          <a:p>
            <a:r>
              <a:rPr lang="en-ID" sz="1400" dirty="0">
                <a:hlinkClick r:id="rId3"/>
              </a:rPr>
              <a:t>https://youtu.be/g5nkkyDkHGw?si=1YbDEKZXdghc5YtK</a:t>
            </a:r>
            <a:endParaRPr lang="en-ID" sz="1400" dirty="0"/>
          </a:p>
          <a:p>
            <a:endParaRPr lang="en-ID" sz="1400" dirty="0"/>
          </a:p>
          <a:p>
            <a:r>
              <a:rPr lang="en-ID" sz="1400" dirty="0">
                <a:hlinkClick r:id="rId4"/>
              </a:rPr>
              <a:t>https://www.dicoding.com/blog/white-box-testing/</a:t>
            </a:r>
            <a:endParaRPr lang="en-ID" sz="1400" dirty="0"/>
          </a:p>
          <a:p>
            <a:endParaRPr lang="en-ID" sz="1400" dirty="0"/>
          </a:p>
          <a:p>
            <a:r>
              <a:rPr lang="en-ID" sz="1400" dirty="0">
                <a:hlinkClick r:id="rId5"/>
              </a:rPr>
              <a:t>https://refactory.id/blogs/post/2022-10-11-apa-sih-unit-testing</a:t>
            </a:r>
            <a:endParaRPr lang="en-ID" sz="1400" dirty="0"/>
          </a:p>
          <a:p>
            <a:endParaRPr lang="en-ID" sz="1400" dirty="0"/>
          </a:p>
          <a:p>
            <a:r>
              <a:rPr lang="en-ID" sz="1400" dirty="0">
                <a:hlinkClick r:id="rId6"/>
              </a:rPr>
              <a:t>https://www.google.co.id/books/edition/Testing_and_Quality_Assurance_for_Compon/VoCX09hOsCoC?hl=jv&amp;gbpv=1&amp;dq=white+box+testing&amp;pg=PA141&amp;printsec=frontcover</a:t>
            </a:r>
            <a:endParaRPr lang="en-ID" sz="1400" dirty="0"/>
          </a:p>
          <a:p>
            <a:endParaRPr lang="en-ID" sz="1400" dirty="0"/>
          </a:p>
          <a:p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399805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49C11C-71DC-49B6-ACD8-27E3AE088D1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21</TotalTime>
  <Words>431</Words>
  <Application>Microsoft Office PowerPoint</Application>
  <PresentationFormat>Custom</PresentationFormat>
  <Paragraphs>52</Paragraphs>
  <Slides>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Blue atom design template</vt:lpstr>
      <vt:lpstr>White Box and Unit Test</vt:lpstr>
      <vt:lpstr>White Box</vt:lpstr>
      <vt:lpstr>Kelebihan White Box</vt:lpstr>
      <vt:lpstr>Teknik-teknik Pengujian</vt:lpstr>
      <vt:lpstr>Unit Test</vt:lpstr>
      <vt:lpstr>Manfaat Unit Test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Box and Unit Test</dc:title>
  <dc:creator>lenovo</dc:creator>
  <cp:lastModifiedBy>lenovo</cp:lastModifiedBy>
  <cp:revision>2</cp:revision>
  <dcterms:created xsi:type="dcterms:W3CDTF">2023-11-01T14:22:11Z</dcterms:created>
  <dcterms:modified xsi:type="dcterms:W3CDTF">2023-11-01T15:03:25Z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