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78" r:id="rId3"/>
    <p:sldId id="277" r:id="rId4"/>
    <p:sldId id="273" r:id="rId5"/>
    <p:sldId id="274" r:id="rId6"/>
    <p:sldId id="275" r:id="rId7"/>
    <p:sldId id="276" r:id="rId8"/>
    <p:sldId id="257" r:id="rId9"/>
    <p:sldId id="279" r:id="rId10"/>
    <p:sldId id="280" r:id="rId11"/>
    <p:sldId id="262" r:id="rId12"/>
    <p:sldId id="263" r:id="rId13"/>
    <p:sldId id="281" r:id="rId14"/>
    <p:sldId id="264" r:id="rId15"/>
    <p:sldId id="265" r:id="rId16"/>
    <p:sldId id="266" r:id="rId17"/>
    <p:sldId id="282" r:id="rId18"/>
    <p:sldId id="267" r:id="rId19"/>
    <p:sldId id="270" r:id="rId20"/>
    <p:sldId id="283" r:id="rId21"/>
    <p:sldId id="284" r:id="rId22"/>
  </p:sldIdLst>
  <p:sldSz cx="12192000" cy="6858000"/>
  <p:notesSz cx="6858000" cy="9945688"/>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2" d="100"/>
          <a:sy n="102" d="100"/>
        </p:scale>
        <p:origin x="312" y="10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23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F70220-33E3-41BC-93D0-E7F9D60C225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7D4E8A5-F865-4B3C-A76B-CE413E3108C8}">
      <dgm:prSet/>
      <dgm:spPr/>
      <dgm:t>
        <a:bodyPr/>
        <a:lstStyle/>
        <a:p>
          <a:r>
            <a:rPr lang="en-US"/>
            <a:t>CW 1: Indian currency and finance. </a:t>
          </a:r>
        </a:p>
      </dgm:t>
    </dgm:pt>
    <dgm:pt modelId="{43F52CD9-D7D7-4770-A7B2-7F0CC7C182EC}" type="parTrans" cxnId="{4872B121-3C1F-4BA6-86B2-D577A13D37EF}">
      <dgm:prSet/>
      <dgm:spPr/>
      <dgm:t>
        <a:bodyPr/>
        <a:lstStyle/>
        <a:p>
          <a:endParaRPr lang="en-US"/>
        </a:p>
      </dgm:t>
    </dgm:pt>
    <dgm:pt modelId="{DD11FDE7-0C53-4708-8E9E-8346ACECDBCC}" type="sibTrans" cxnId="{4872B121-3C1F-4BA6-86B2-D577A13D37EF}">
      <dgm:prSet/>
      <dgm:spPr/>
      <dgm:t>
        <a:bodyPr/>
        <a:lstStyle/>
        <a:p>
          <a:endParaRPr lang="en-US"/>
        </a:p>
      </dgm:t>
    </dgm:pt>
    <dgm:pt modelId="{5B89F2E7-3046-455A-ADAD-B058C5B97331}">
      <dgm:prSet/>
      <dgm:spPr/>
      <dgm:t>
        <a:bodyPr/>
        <a:lstStyle/>
        <a:p>
          <a:r>
            <a:rPr lang="en-US"/>
            <a:t>CW 2: The Economic Consequences of the Peace </a:t>
          </a:r>
        </a:p>
      </dgm:t>
    </dgm:pt>
    <dgm:pt modelId="{6CC67B6D-B273-48AD-BFA4-59F22E93B8DC}" type="parTrans" cxnId="{51617AA9-24A0-4E15-A985-3C4F85AAF85B}">
      <dgm:prSet/>
      <dgm:spPr/>
      <dgm:t>
        <a:bodyPr/>
        <a:lstStyle/>
        <a:p>
          <a:endParaRPr lang="en-US"/>
        </a:p>
      </dgm:t>
    </dgm:pt>
    <dgm:pt modelId="{2EA37F21-04DB-45F6-9AC1-F7AE34923E27}" type="sibTrans" cxnId="{51617AA9-24A0-4E15-A985-3C4F85AAF85B}">
      <dgm:prSet/>
      <dgm:spPr/>
      <dgm:t>
        <a:bodyPr/>
        <a:lstStyle/>
        <a:p>
          <a:endParaRPr lang="en-US"/>
        </a:p>
      </dgm:t>
    </dgm:pt>
    <dgm:pt modelId="{B748C078-9CDB-4AE6-9DCD-5D1414D0E3F0}">
      <dgm:prSet/>
      <dgm:spPr/>
      <dgm:t>
        <a:bodyPr/>
        <a:lstStyle/>
        <a:p>
          <a:r>
            <a:rPr lang="en-US" dirty="0"/>
            <a:t>CW 3: A Revision of the Treaty: being a sequence to The economic consequences of the peace.</a:t>
          </a:r>
        </a:p>
      </dgm:t>
    </dgm:pt>
    <dgm:pt modelId="{AC8CE615-AF9D-4666-AA49-40D582C199B2}" type="parTrans" cxnId="{6D062D12-2923-4A17-81E5-9DF8F7EAC663}">
      <dgm:prSet/>
      <dgm:spPr/>
      <dgm:t>
        <a:bodyPr/>
        <a:lstStyle/>
        <a:p>
          <a:endParaRPr lang="en-US"/>
        </a:p>
      </dgm:t>
    </dgm:pt>
    <dgm:pt modelId="{42481F59-B428-45E6-A460-7A17A690C660}" type="sibTrans" cxnId="{6D062D12-2923-4A17-81E5-9DF8F7EAC663}">
      <dgm:prSet/>
      <dgm:spPr/>
      <dgm:t>
        <a:bodyPr/>
        <a:lstStyle/>
        <a:p>
          <a:endParaRPr lang="en-US"/>
        </a:p>
      </dgm:t>
    </dgm:pt>
    <dgm:pt modelId="{0F16FBF1-55D3-4352-AD3B-6C4664E3D4AC}">
      <dgm:prSet/>
      <dgm:spPr/>
      <dgm:t>
        <a:bodyPr/>
        <a:lstStyle/>
        <a:p>
          <a:r>
            <a:rPr lang="en-US"/>
            <a:t>CW 4: A Tract on Monetary Reform </a:t>
          </a:r>
        </a:p>
      </dgm:t>
    </dgm:pt>
    <dgm:pt modelId="{72E8C060-7C95-4E06-BA3F-90144E7C5D6A}" type="parTrans" cxnId="{FD8415D2-966A-4980-AA9C-D9F580E259EB}">
      <dgm:prSet/>
      <dgm:spPr/>
      <dgm:t>
        <a:bodyPr/>
        <a:lstStyle/>
        <a:p>
          <a:endParaRPr lang="en-US"/>
        </a:p>
      </dgm:t>
    </dgm:pt>
    <dgm:pt modelId="{C43BF713-762C-4923-AE18-BD050C8DE1C2}" type="sibTrans" cxnId="{FD8415D2-966A-4980-AA9C-D9F580E259EB}">
      <dgm:prSet/>
      <dgm:spPr/>
      <dgm:t>
        <a:bodyPr/>
        <a:lstStyle/>
        <a:p>
          <a:endParaRPr lang="en-US"/>
        </a:p>
      </dgm:t>
    </dgm:pt>
    <dgm:pt modelId="{C0CAA23E-7D9E-4B99-9608-9E23ABB075C3}">
      <dgm:prSet/>
      <dgm:spPr/>
      <dgm:t>
        <a:bodyPr/>
        <a:lstStyle/>
        <a:p>
          <a:r>
            <a:rPr lang="en-US"/>
            <a:t>CW 5: A Treatise on Money: The Pure Theory of Money </a:t>
          </a:r>
        </a:p>
      </dgm:t>
    </dgm:pt>
    <dgm:pt modelId="{7145F868-D086-4C18-A28B-2671D03D3A8A}" type="parTrans" cxnId="{65802D46-D16D-4185-96C4-B8F7ADEB851E}">
      <dgm:prSet/>
      <dgm:spPr/>
      <dgm:t>
        <a:bodyPr/>
        <a:lstStyle/>
        <a:p>
          <a:endParaRPr lang="en-US"/>
        </a:p>
      </dgm:t>
    </dgm:pt>
    <dgm:pt modelId="{A1C97331-C7E1-492C-B1CF-7C0FAC5C0148}" type="sibTrans" cxnId="{65802D46-D16D-4185-96C4-B8F7ADEB851E}">
      <dgm:prSet/>
      <dgm:spPr/>
      <dgm:t>
        <a:bodyPr/>
        <a:lstStyle/>
        <a:p>
          <a:endParaRPr lang="en-US"/>
        </a:p>
      </dgm:t>
    </dgm:pt>
    <dgm:pt modelId="{9AF7E72A-3543-4F4C-AC74-5F2C4A1F0F85}">
      <dgm:prSet/>
      <dgm:spPr/>
      <dgm:t>
        <a:bodyPr/>
        <a:lstStyle/>
        <a:p>
          <a:r>
            <a:rPr lang="en-US"/>
            <a:t>CW 6: A Treatise on Money: The Applied Theory of Money </a:t>
          </a:r>
        </a:p>
      </dgm:t>
    </dgm:pt>
    <dgm:pt modelId="{ABFCB39A-BA52-468D-B2FD-8CFB6C08FEDF}" type="parTrans" cxnId="{733E61C0-900D-4E52-983F-02938842A1AE}">
      <dgm:prSet/>
      <dgm:spPr/>
      <dgm:t>
        <a:bodyPr/>
        <a:lstStyle/>
        <a:p>
          <a:endParaRPr lang="en-US"/>
        </a:p>
      </dgm:t>
    </dgm:pt>
    <dgm:pt modelId="{9E47AD82-15A6-47A9-B0E7-2DC8FAEA6C45}" type="sibTrans" cxnId="{733E61C0-900D-4E52-983F-02938842A1AE}">
      <dgm:prSet/>
      <dgm:spPr/>
      <dgm:t>
        <a:bodyPr/>
        <a:lstStyle/>
        <a:p>
          <a:endParaRPr lang="en-US"/>
        </a:p>
      </dgm:t>
    </dgm:pt>
    <dgm:pt modelId="{0A9CA226-19E7-4BCE-8E26-5AB0C21E0206}">
      <dgm:prSet/>
      <dgm:spPr/>
      <dgm:t>
        <a:bodyPr/>
        <a:lstStyle/>
        <a:p>
          <a:r>
            <a:rPr lang="en-US"/>
            <a:t>CW 7: The General Theory of Employment, Interest and Money </a:t>
          </a:r>
        </a:p>
      </dgm:t>
    </dgm:pt>
    <dgm:pt modelId="{F915EA6A-E4F5-43A4-B16E-BCDCBF794A82}" type="parTrans" cxnId="{88805C70-5E38-46D2-A49A-D4558E8A37E6}">
      <dgm:prSet/>
      <dgm:spPr/>
      <dgm:t>
        <a:bodyPr/>
        <a:lstStyle/>
        <a:p>
          <a:endParaRPr lang="en-US"/>
        </a:p>
      </dgm:t>
    </dgm:pt>
    <dgm:pt modelId="{D17FB9F5-9AC8-476F-9624-73D84C3989A0}" type="sibTrans" cxnId="{88805C70-5E38-46D2-A49A-D4558E8A37E6}">
      <dgm:prSet/>
      <dgm:spPr/>
      <dgm:t>
        <a:bodyPr/>
        <a:lstStyle/>
        <a:p>
          <a:endParaRPr lang="en-US"/>
        </a:p>
      </dgm:t>
    </dgm:pt>
    <dgm:pt modelId="{1A3E5211-8035-4929-B0F1-206A536BD7A1}">
      <dgm:prSet/>
      <dgm:spPr/>
      <dgm:t>
        <a:bodyPr/>
        <a:lstStyle/>
        <a:p>
          <a:r>
            <a:rPr lang="en-US"/>
            <a:t>CW 8: A Treatise on Probability </a:t>
          </a:r>
        </a:p>
      </dgm:t>
    </dgm:pt>
    <dgm:pt modelId="{CB5AFC89-7E51-4FA3-892C-7DC7B44C8765}" type="parTrans" cxnId="{8C458E96-2E0B-41FF-AB9F-52AB7C8F944B}">
      <dgm:prSet/>
      <dgm:spPr/>
      <dgm:t>
        <a:bodyPr/>
        <a:lstStyle/>
        <a:p>
          <a:endParaRPr lang="en-US"/>
        </a:p>
      </dgm:t>
    </dgm:pt>
    <dgm:pt modelId="{0BD9D0B3-0D55-4CA7-99E3-BF6A7F329BB8}" type="sibTrans" cxnId="{8C458E96-2E0B-41FF-AB9F-52AB7C8F944B}">
      <dgm:prSet/>
      <dgm:spPr/>
      <dgm:t>
        <a:bodyPr/>
        <a:lstStyle/>
        <a:p>
          <a:endParaRPr lang="en-US"/>
        </a:p>
      </dgm:t>
    </dgm:pt>
    <dgm:pt modelId="{83454460-C7FE-410F-9B5E-3C5E8AC40B56}">
      <dgm:prSet/>
      <dgm:spPr/>
      <dgm:t>
        <a:bodyPr/>
        <a:lstStyle/>
        <a:p>
          <a:r>
            <a:rPr lang="en-US" dirty="0"/>
            <a:t>CW 9: Essays in Persuasion </a:t>
          </a:r>
        </a:p>
      </dgm:t>
    </dgm:pt>
    <dgm:pt modelId="{EC933555-2A5D-4BF5-B8E0-2921728B85DB}" type="parTrans" cxnId="{FAC776D6-1685-4B29-B233-86ED3DF1107A}">
      <dgm:prSet/>
      <dgm:spPr/>
      <dgm:t>
        <a:bodyPr/>
        <a:lstStyle/>
        <a:p>
          <a:endParaRPr lang="en-US"/>
        </a:p>
      </dgm:t>
    </dgm:pt>
    <dgm:pt modelId="{CB0C768D-6E36-476A-8899-AE55DCEDE896}" type="sibTrans" cxnId="{FAC776D6-1685-4B29-B233-86ED3DF1107A}">
      <dgm:prSet/>
      <dgm:spPr/>
      <dgm:t>
        <a:bodyPr/>
        <a:lstStyle/>
        <a:p>
          <a:endParaRPr lang="en-US"/>
        </a:p>
      </dgm:t>
    </dgm:pt>
    <dgm:pt modelId="{EEFE2428-AE3C-405B-A69B-7AD8A30EFDDE}">
      <dgm:prSet/>
      <dgm:spPr/>
      <dgm:t>
        <a:bodyPr/>
        <a:lstStyle/>
        <a:p>
          <a:r>
            <a:rPr lang="en-US" dirty="0"/>
            <a:t>CW 10: Essays in Biography </a:t>
          </a:r>
        </a:p>
      </dgm:t>
    </dgm:pt>
    <dgm:pt modelId="{06BA7F74-414B-4B1A-97B5-CECC163246D9}" type="parTrans" cxnId="{8ADE1441-8207-4CF6-958F-AB25E1B738B9}">
      <dgm:prSet/>
      <dgm:spPr/>
      <dgm:t>
        <a:bodyPr/>
        <a:lstStyle/>
        <a:p>
          <a:endParaRPr lang="it-IT"/>
        </a:p>
      </dgm:t>
    </dgm:pt>
    <dgm:pt modelId="{3E50CC9C-8BE6-46E3-A9EE-4DC494E629DC}" type="sibTrans" cxnId="{8ADE1441-8207-4CF6-958F-AB25E1B738B9}">
      <dgm:prSet/>
      <dgm:spPr/>
      <dgm:t>
        <a:bodyPr/>
        <a:lstStyle/>
        <a:p>
          <a:endParaRPr lang="it-IT"/>
        </a:p>
      </dgm:t>
    </dgm:pt>
    <dgm:pt modelId="{96980F77-ECA7-4F33-AF7C-3A9C96671E5F}" type="pres">
      <dgm:prSet presAssocID="{A3F70220-33E3-41BC-93D0-E7F9D60C2257}" presName="vert0" presStyleCnt="0">
        <dgm:presLayoutVars>
          <dgm:dir/>
          <dgm:animOne val="branch"/>
          <dgm:animLvl val="lvl"/>
        </dgm:presLayoutVars>
      </dgm:prSet>
      <dgm:spPr/>
    </dgm:pt>
    <dgm:pt modelId="{B1959A29-299F-4863-88DB-ED7407823859}" type="pres">
      <dgm:prSet presAssocID="{77D4E8A5-F865-4B3C-A76B-CE413E3108C8}" presName="thickLine" presStyleLbl="alignNode1" presStyleIdx="0" presStyleCnt="10"/>
      <dgm:spPr/>
    </dgm:pt>
    <dgm:pt modelId="{BF775DAD-77C2-43EB-AEB5-CD48BB177021}" type="pres">
      <dgm:prSet presAssocID="{77D4E8A5-F865-4B3C-A76B-CE413E3108C8}" presName="horz1" presStyleCnt="0"/>
      <dgm:spPr/>
    </dgm:pt>
    <dgm:pt modelId="{F1363D6A-F838-4971-87F4-327C270D3498}" type="pres">
      <dgm:prSet presAssocID="{77D4E8A5-F865-4B3C-A76B-CE413E3108C8}" presName="tx1" presStyleLbl="revTx" presStyleIdx="0" presStyleCnt="10"/>
      <dgm:spPr/>
    </dgm:pt>
    <dgm:pt modelId="{120E1CAE-DEEC-42DB-9437-08A97844C8FD}" type="pres">
      <dgm:prSet presAssocID="{77D4E8A5-F865-4B3C-A76B-CE413E3108C8}" presName="vert1" presStyleCnt="0"/>
      <dgm:spPr/>
    </dgm:pt>
    <dgm:pt modelId="{9470204C-47FD-4D33-88D3-63B447CA0C45}" type="pres">
      <dgm:prSet presAssocID="{5B89F2E7-3046-455A-ADAD-B058C5B97331}" presName="thickLine" presStyleLbl="alignNode1" presStyleIdx="1" presStyleCnt="10"/>
      <dgm:spPr/>
    </dgm:pt>
    <dgm:pt modelId="{5F4F72EE-0351-450D-AD64-378DE2E1965F}" type="pres">
      <dgm:prSet presAssocID="{5B89F2E7-3046-455A-ADAD-B058C5B97331}" presName="horz1" presStyleCnt="0"/>
      <dgm:spPr/>
    </dgm:pt>
    <dgm:pt modelId="{7404A87E-4089-4DBE-9ED5-6EE1D15D60AE}" type="pres">
      <dgm:prSet presAssocID="{5B89F2E7-3046-455A-ADAD-B058C5B97331}" presName="tx1" presStyleLbl="revTx" presStyleIdx="1" presStyleCnt="10"/>
      <dgm:spPr/>
    </dgm:pt>
    <dgm:pt modelId="{C41BA3E3-D387-4B43-B1D9-1392762F97FB}" type="pres">
      <dgm:prSet presAssocID="{5B89F2E7-3046-455A-ADAD-B058C5B97331}" presName="vert1" presStyleCnt="0"/>
      <dgm:spPr/>
    </dgm:pt>
    <dgm:pt modelId="{C90C6D4F-C5AD-4F02-9B4E-22D459E9DE8E}" type="pres">
      <dgm:prSet presAssocID="{B748C078-9CDB-4AE6-9DCD-5D1414D0E3F0}" presName="thickLine" presStyleLbl="alignNode1" presStyleIdx="2" presStyleCnt="10"/>
      <dgm:spPr/>
    </dgm:pt>
    <dgm:pt modelId="{4E4A7899-02A6-439D-8603-3AF7B705242B}" type="pres">
      <dgm:prSet presAssocID="{B748C078-9CDB-4AE6-9DCD-5D1414D0E3F0}" presName="horz1" presStyleCnt="0"/>
      <dgm:spPr/>
    </dgm:pt>
    <dgm:pt modelId="{EA3A1EC3-F36E-4B84-A46F-B80B069DBBD9}" type="pres">
      <dgm:prSet presAssocID="{B748C078-9CDB-4AE6-9DCD-5D1414D0E3F0}" presName="tx1" presStyleLbl="revTx" presStyleIdx="2" presStyleCnt="10"/>
      <dgm:spPr/>
    </dgm:pt>
    <dgm:pt modelId="{6A3F5CFC-B6F2-4205-B999-243D919C59DC}" type="pres">
      <dgm:prSet presAssocID="{B748C078-9CDB-4AE6-9DCD-5D1414D0E3F0}" presName="vert1" presStyleCnt="0"/>
      <dgm:spPr/>
    </dgm:pt>
    <dgm:pt modelId="{1E6AFE9C-0B43-4C24-AAF6-D8ABB5A6A3F4}" type="pres">
      <dgm:prSet presAssocID="{0F16FBF1-55D3-4352-AD3B-6C4664E3D4AC}" presName="thickLine" presStyleLbl="alignNode1" presStyleIdx="3" presStyleCnt="10"/>
      <dgm:spPr/>
    </dgm:pt>
    <dgm:pt modelId="{F83DFD94-D30F-448A-99E5-EC3A373769EA}" type="pres">
      <dgm:prSet presAssocID="{0F16FBF1-55D3-4352-AD3B-6C4664E3D4AC}" presName="horz1" presStyleCnt="0"/>
      <dgm:spPr/>
    </dgm:pt>
    <dgm:pt modelId="{76A9199A-D6AD-4AAD-9366-45B449B004B1}" type="pres">
      <dgm:prSet presAssocID="{0F16FBF1-55D3-4352-AD3B-6C4664E3D4AC}" presName="tx1" presStyleLbl="revTx" presStyleIdx="3" presStyleCnt="10"/>
      <dgm:spPr/>
    </dgm:pt>
    <dgm:pt modelId="{76542459-E143-4E32-82FB-1BAC0237D2EE}" type="pres">
      <dgm:prSet presAssocID="{0F16FBF1-55D3-4352-AD3B-6C4664E3D4AC}" presName="vert1" presStyleCnt="0"/>
      <dgm:spPr/>
    </dgm:pt>
    <dgm:pt modelId="{F19D9469-F8CB-4D6C-99CE-9E640D062F5B}" type="pres">
      <dgm:prSet presAssocID="{C0CAA23E-7D9E-4B99-9608-9E23ABB075C3}" presName="thickLine" presStyleLbl="alignNode1" presStyleIdx="4" presStyleCnt="10"/>
      <dgm:spPr/>
    </dgm:pt>
    <dgm:pt modelId="{B2E6C743-FA04-4296-A9F9-83FE77681BF1}" type="pres">
      <dgm:prSet presAssocID="{C0CAA23E-7D9E-4B99-9608-9E23ABB075C3}" presName="horz1" presStyleCnt="0"/>
      <dgm:spPr/>
    </dgm:pt>
    <dgm:pt modelId="{3AEF9514-244C-4015-B101-571585AFC605}" type="pres">
      <dgm:prSet presAssocID="{C0CAA23E-7D9E-4B99-9608-9E23ABB075C3}" presName="tx1" presStyleLbl="revTx" presStyleIdx="4" presStyleCnt="10"/>
      <dgm:spPr/>
    </dgm:pt>
    <dgm:pt modelId="{78AB1052-638C-49F8-8484-C8CA3AF38A9C}" type="pres">
      <dgm:prSet presAssocID="{C0CAA23E-7D9E-4B99-9608-9E23ABB075C3}" presName="vert1" presStyleCnt="0"/>
      <dgm:spPr/>
    </dgm:pt>
    <dgm:pt modelId="{9D9BBA59-1507-4FE8-8000-99110C349B6E}" type="pres">
      <dgm:prSet presAssocID="{9AF7E72A-3543-4F4C-AC74-5F2C4A1F0F85}" presName="thickLine" presStyleLbl="alignNode1" presStyleIdx="5" presStyleCnt="10"/>
      <dgm:spPr/>
    </dgm:pt>
    <dgm:pt modelId="{09F7F5CE-53B3-44DD-BF47-642D24C7F81C}" type="pres">
      <dgm:prSet presAssocID="{9AF7E72A-3543-4F4C-AC74-5F2C4A1F0F85}" presName="horz1" presStyleCnt="0"/>
      <dgm:spPr/>
    </dgm:pt>
    <dgm:pt modelId="{C3EED290-6288-42F5-8C0D-DF6F2CB21997}" type="pres">
      <dgm:prSet presAssocID="{9AF7E72A-3543-4F4C-AC74-5F2C4A1F0F85}" presName="tx1" presStyleLbl="revTx" presStyleIdx="5" presStyleCnt="10"/>
      <dgm:spPr/>
    </dgm:pt>
    <dgm:pt modelId="{F604E016-9DDE-4343-8F16-D65E3414F9FB}" type="pres">
      <dgm:prSet presAssocID="{9AF7E72A-3543-4F4C-AC74-5F2C4A1F0F85}" presName="vert1" presStyleCnt="0"/>
      <dgm:spPr/>
    </dgm:pt>
    <dgm:pt modelId="{0D38E82A-19E5-47FE-BF76-E5C78A4CF30B}" type="pres">
      <dgm:prSet presAssocID="{0A9CA226-19E7-4BCE-8E26-5AB0C21E0206}" presName="thickLine" presStyleLbl="alignNode1" presStyleIdx="6" presStyleCnt="10"/>
      <dgm:spPr/>
    </dgm:pt>
    <dgm:pt modelId="{CE2F228D-3D70-4C90-9366-CEFCBC8D2CEE}" type="pres">
      <dgm:prSet presAssocID="{0A9CA226-19E7-4BCE-8E26-5AB0C21E0206}" presName="horz1" presStyleCnt="0"/>
      <dgm:spPr/>
    </dgm:pt>
    <dgm:pt modelId="{34EB6E6B-0D28-4855-BA0B-2AFC5C9ACC67}" type="pres">
      <dgm:prSet presAssocID="{0A9CA226-19E7-4BCE-8E26-5AB0C21E0206}" presName="tx1" presStyleLbl="revTx" presStyleIdx="6" presStyleCnt="10"/>
      <dgm:spPr/>
    </dgm:pt>
    <dgm:pt modelId="{EAD711AC-40AF-414F-A38A-4673E1D96CAC}" type="pres">
      <dgm:prSet presAssocID="{0A9CA226-19E7-4BCE-8E26-5AB0C21E0206}" presName="vert1" presStyleCnt="0"/>
      <dgm:spPr/>
    </dgm:pt>
    <dgm:pt modelId="{1EF0E81E-573C-4286-8673-F21D177BFD0D}" type="pres">
      <dgm:prSet presAssocID="{1A3E5211-8035-4929-B0F1-206A536BD7A1}" presName="thickLine" presStyleLbl="alignNode1" presStyleIdx="7" presStyleCnt="10"/>
      <dgm:spPr/>
    </dgm:pt>
    <dgm:pt modelId="{679AECE5-5435-4E90-8042-423F46BE8108}" type="pres">
      <dgm:prSet presAssocID="{1A3E5211-8035-4929-B0F1-206A536BD7A1}" presName="horz1" presStyleCnt="0"/>
      <dgm:spPr/>
    </dgm:pt>
    <dgm:pt modelId="{C43CF0A6-8BB8-4CF6-8032-40C1A3669838}" type="pres">
      <dgm:prSet presAssocID="{1A3E5211-8035-4929-B0F1-206A536BD7A1}" presName="tx1" presStyleLbl="revTx" presStyleIdx="7" presStyleCnt="10"/>
      <dgm:spPr/>
    </dgm:pt>
    <dgm:pt modelId="{3D224BFD-6BBB-4535-B09C-08C39F251814}" type="pres">
      <dgm:prSet presAssocID="{1A3E5211-8035-4929-B0F1-206A536BD7A1}" presName="vert1" presStyleCnt="0"/>
      <dgm:spPr/>
    </dgm:pt>
    <dgm:pt modelId="{7B9C6860-E25E-4551-A69D-B495A6D5A83F}" type="pres">
      <dgm:prSet presAssocID="{83454460-C7FE-410F-9B5E-3C5E8AC40B56}" presName="thickLine" presStyleLbl="alignNode1" presStyleIdx="8" presStyleCnt="10"/>
      <dgm:spPr/>
    </dgm:pt>
    <dgm:pt modelId="{CE37D592-4C58-44BD-AB64-0DC0EE7323A7}" type="pres">
      <dgm:prSet presAssocID="{83454460-C7FE-410F-9B5E-3C5E8AC40B56}" presName="horz1" presStyleCnt="0"/>
      <dgm:spPr/>
    </dgm:pt>
    <dgm:pt modelId="{E2643FAE-74A5-40C6-9FF9-B221E6DBB97A}" type="pres">
      <dgm:prSet presAssocID="{83454460-C7FE-410F-9B5E-3C5E8AC40B56}" presName="tx1" presStyleLbl="revTx" presStyleIdx="8" presStyleCnt="10"/>
      <dgm:spPr/>
    </dgm:pt>
    <dgm:pt modelId="{F5D2599E-E86E-4399-A1E1-096C15BADCBB}" type="pres">
      <dgm:prSet presAssocID="{83454460-C7FE-410F-9B5E-3C5E8AC40B56}" presName="vert1" presStyleCnt="0"/>
      <dgm:spPr/>
    </dgm:pt>
    <dgm:pt modelId="{B35FA198-AA3A-4DC5-9C3A-83A77D608F81}" type="pres">
      <dgm:prSet presAssocID="{EEFE2428-AE3C-405B-A69B-7AD8A30EFDDE}" presName="thickLine" presStyleLbl="alignNode1" presStyleIdx="9" presStyleCnt="10"/>
      <dgm:spPr/>
    </dgm:pt>
    <dgm:pt modelId="{811A7C6D-76F1-4791-9176-852BF36AFA08}" type="pres">
      <dgm:prSet presAssocID="{EEFE2428-AE3C-405B-A69B-7AD8A30EFDDE}" presName="horz1" presStyleCnt="0"/>
      <dgm:spPr/>
    </dgm:pt>
    <dgm:pt modelId="{0C44BDF5-894C-4D89-BE58-D439123C2AE4}" type="pres">
      <dgm:prSet presAssocID="{EEFE2428-AE3C-405B-A69B-7AD8A30EFDDE}" presName="tx1" presStyleLbl="revTx" presStyleIdx="9" presStyleCnt="10"/>
      <dgm:spPr/>
    </dgm:pt>
    <dgm:pt modelId="{7703A1FD-EC1C-470C-AF19-8AD86A232982}" type="pres">
      <dgm:prSet presAssocID="{EEFE2428-AE3C-405B-A69B-7AD8A30EFDDE}" presName="vert1" presStyleCnt="0"/>
      <dgm:spPr/>
    </dgm:pt>
  </dgm:ptLst>
  <dgm:cxnLst>
    <dgm:cxn modelId="{9F150203-F736-49E9-B33D-C5B73509B22A}" type="presOf" srcId="{B748C078-9CDB-4AE6-9DCD-5D1414D0E3F0}" destId="{EA3A1EC3-F36E-4B84-A46F-B80B069DBBD9}" srcOrd="0" destOrd="0" presId="urn:microsoft.com/office/officeart/2008/layout/LinedList"/>
    <dgm:cxn modelId="{6D062D12-2923-4A17-81E5-9DF8F7EAC663}" srcId="{A3F70220-33E3-41BC-93D0-E7F9D60C2257}" destId="{B748C078-9CDB-4AE6-9DCD-5D1414D0E3F0}" srcOrd="2" destOrd="0" parTransId="{AC8CE615-AF9D-4666-AA49-40D582C199B2}" sibTransId="{42481F59-B428-45E6-A460-7A17A690C660}"/>
    <dgm:cxn modelId="{4872B121-3C1F-4BA6-86B2-D577A13D37EF}" srcId="{A3F70220-33E3-41BC-93D0-E7F9D60C2257}" destId="{77D4E8A5-F865-4B3C-A76B-CE413E3108C8}" srcOrd="0" destOrd="0" parTransId="{43F52CD9-D7D7-4770-A7B2-7F0CC7C182EC}" sibTransId="{DD11FDE7-0C53-4708-8E9E-8346ACECDBCC}"/>
    <dgm:cxn modelId="{D2A61040-075D-4062-9E0C-19C19E1BF1EB}" type="presOf" srcId="{0F16FBF1-55D3-4352-AD3B-6C4664E3D4AC}" destId="{76A9199A-D6AD-4AAD-9366-45B449B004B1}" srcOrd="0" destOrd="0" presId="urn:microsoft.com/office/officeart/2008/layout/LinedList"/>
    <dgm:cxn modelId="{8ADE1441-8207-4CF6-958F-AB25E1B738B9}" srcId="{A3F70220-33E3-41BC-93D0-E7F9D60C2257}" destId="{EEFE2428-AE3C-405B-A69B-7AD8A30EFDDE}" srcOrd="9" destOrd="0" parTransId="{06BA7F74-414B-4B1A-97B5-CECC163246D9}" sibTransId="{3E50CC9C-8BE6-46E3-A9EE-4DC494E629DC}"/>
    <dgm:cxn modelId="{DA2E4544-F74F-4C82-B012-914DC942507F}" type="presOf" srcId="{A3F70220-33E3-41BC-93D0-E7F9D60C2257}" destId="{96980F77-ECA7-4F33-AF7C-3A9C96671E5F}" srcOrd="0" destOrd="0" presId="urn:microsoft.com/office/officeart/2008/layout/LinedList"/>
    <dgm:cxn modelId="{65802D46-D16D-4185-96C4-B8F7ADEB851E}" srcId="{A3F70220-33E3-41BC-93D0-E7F9D60C2257}" destId="{C0CAA23E-7D9E-4B99-9608-9E23ABB075C3}" srcOrd="4" destOrd="0" parTransId="{7145F868-D086-4C18-A28B-2671D03D3A8A}" sibTransId="{A1C97331-C7E1-492C-B1CF-7C0FAC5C0148}"/>
    <dgm:cxn modelId="{C7C2AD4D-D186-4EA1-AB13-DC87341E4F2D}" type="presOf" srcId="{1A3E5211-8035-4929-B0F1-206A536BD7A1}" destId="{C43CF0A6-8BB8-4CF6-8032-40C1A3669838}" srcOrd="0" destOrd="0" presId="urn:microsoft.com/office/officeart/2008/layout/LinedList"/>
    <dgm:cxn modelId="{88805C70-5E38-46D2-A49A-D4558E8A37E6}" srcId="{A3F70220-33E3-41BC-93D0-E7F9D60C2257}" destId="{0A9CA226-19E7-4BCE-8E26-5AB0C21E0206}" srcOrd="6" destOrd="0" parTransId="{F915EA6A-E4F5-43A4-B16E-BCDCBF794A82}" sibTransId="{D17FB9F5-9AC8-476F-9624-73D84C3989A0}"/>
    <dgm:cxn modelId="{BEDEF071-11D6-40E4-8F10-752293B76362}" type="presOf" srcId="{0A9CA226-19E7-4BCE-8E26-5AB0C21E0206}" destId="{34EB6E6B-0D28-4855-BA0B-2AFC5C9ACC67}" srcOrd="0" destOrd="0" presId="urn:microsoft.com/office/officeart/2008/layout/LinedList"/>
    <dgm:cxn modelId="{8C458E96-2E0B-41FF-AB9F-52AB7C8F944B}" srcId="{A3F70220-33E3-41BC-93D0-E7F9D60C2257}" destId="{1A3E5211-8035-4929-B0F1-206A536BD7A1}" srcOrd="7" destOrd="0" parTransId="{CB5AFC89-7E51-4FA3-892C-7DC7B44C8765}" sibTransId="{0BD9D0B3-0D55-4CA7-99E3-BF6A7F329BB8}"/>
    <dgm:cxn modelId="{9B8BB0A5-DF19-4651-B744-FC7046F95CCC}" type="presOf" srcId="{77D4E8A5-F865-4B3C-A76B-CE413E3108C8}" destId="{F1363D6A-F838-4971-87F4-327C270D3498}" srcOrd="0" destOrd="0" presId="urn:microsoft.com/office/officeart/2008/layout/LinedList"/>
    <dgm:cxn modelId="{51617AA9-24A0-4E15-A985-3C4F85AAF85B}" srcId="{A3F70220-33E3-41BC-93D0-E7F9D60C2257}" destId="{5B89F2E7-3046-455A-ADAD-B058C5B97331}" srcOrd="1" destOrd="0" parTransId="{6CC67B6D-B273-48AD-BFA4-59F22E93B8DC}" sibTransId="{2EA37F21-04DB-45F6-9AC1-F7AE34923E27}"/>
    <dgm:cxn modelId="{696B0DB8-5F70-4D36-A073-93A449EDF234}" type="presOf" srcId="{83454460-C7FE-410F-9B5E-3C5E8AC40B56}" destId="{E2643FAE-74A5-40C6-9FF9-B221E6DBB97A}" srcOrd="0" destOrd="0" presId="urn:microsoft.com/office/officeart/2008/layout/LinedList"/>
    <dgm:cxn modelId="{733E61C0-900D-4E52-983F-02938842A1AE}" srcId="{A3F70220-33E3-41BC-93D0-E7F9D60C2257}" destId="{9AF7E72A-3543-4F4C-AC74-5F2C4A1F0F85}" srcOrd="5" destOrd="0" parTransId="{ABFCB39A-BA52-468D-B2FD-8CFB6C08FEDF}" sibTransId="{9E47AD82-15A6-47A9-B0E7-2DC8FAEA6C45}"/>
    <dgm:cxn modelId="{FD8415D2-966A-4980-AA9C-D9F580E259EB}" srcId="{A3F70220-33E3-41BC-93D0-E7F9D60C2257}" destId="{0F16FBF1-55D3-4352-AD3B-6C4664E3D4AC}" srcOrd="3" destOrd="0" parTransId="{72E8C060-7C95-4E06-BA3F-90144E7C5D6A}" sibTransId="{C43BF713-762C-4923-AE18-BD050C8DE1C2}"/>
    <dgm:cxn modelId="{FAC776D6-1685-4B29-B233-86ED3DF1107A}" srcId="{A3F70220-33E3-41BC-93D0-E7F9D60C2257}" destId="{83454460-C7FE-410F-9B5E-3C5E8AC40B56}" srcOrd="8" destOrd="0" parTransId="{EC933555-2A5D-4BF5-B8E0-2921728B85DB}" sibTransId="{CB0C768D-6E36-476A-8899-AE55DCEDE896}"/>
    <dgm:cxn modelId="{2B7DBFDC-49ED-48F5-8AAC-A4DAAEB41677}" type="presOf" srcId="{C0CAA23E-7D9E-4B99-9608-9E23ABB075C3}" destId="{3AEF9514-244C-4015-B101-571585AFC605}" srcOrd="0" destOrd="0" presId="urn:microsoft.com/office/officeart/2008/layout/LinedList"/>
    <dgm:cxn modelId="{384BA7E5-04B1-4B10-B435-10C9DBC9DBEC}" type="presOf" srcId="{5B89F2E7-3046-455A-ADAD-B058C5B97331}" destId="{7404A87E-4089-4DBE-9ED5-6EE1D15D60AE}" srcOrd="0" destOrd="0" presId="urn:microsoft.com/office/officeart/2008/layout/LinedList"/>
    <dgm:cxn modelId="{108191EB-7AE4-4E2A-98F0-025067DCA3E5}" type="presOf" srcId="{EEFE2428-AE3C-405B-A69B-7AD8A30EFDDE}" destId="{0C44BDF5-894C-4D89-BE58-D439123C2AE4}" srcOrd="0" destOrd="0" presId="urn:microsoft.com/office/officeart/2008/layout/LinedList"/>
    <dgm:cxn modelId="{912359F9-9F08-4CD2-806C-843ACF54D420}" type="presOf" srcId="{9AF7E72A-3543-4F4C-AC74-5F2C4A1F0F85}" destId="{C3EED290-6288-42F5-8C0D-DF6F2CB21997}" srcOrd="0" destOrd="0" presId="urn:microsoft.com/office/officeart/2008/layout/LinedList"/>
    <dgm:cxn modelId="{2952AD73-7D23-4A7F-8F83-CEA5C18B269A}" type="presParOf" srcId="{96980F77-ECA7-4F33-AF7C-3A9C96671E5F}" destId="{B1959A29-299F-4863-88DB-ED7407823859}" srcOrd="0" destOrd="0" presId="urn:microsoft.com/office/officeart/2008/layout/LinedList"/>
    <dgm:cxn modelId="{31BEF16A-0690-41E0-A02D-1F2CFFC41117}" type="presParOf" srcId="{96980F77-ECA7-4F33-AF7C-3A9C96671E5F}" destId="{BF775DAD-77C2-43EB-AEB5-CD48BB177021}" srcOrd="1" destOrd="0" presId="urn:microsoft.com/office/officeart/2008/layout/LinedList"/>
    <dgm:cxn modelId="{36670211-8A00-4E70-9A41-5A45D9B1A4BA}" type="presParOf" srcId="{BF775DAD-77C2-43EB-AEB5-CD48BB177021}" destId="{F1363D6A-F838-4971-87F4-327C270D3498}" srcOrd="0" destOrd="0" presId="urn:microsoft.com/office/officeart/2008/layout/LinedList"/>
    <dgm:cxn modelId="{1DD8D676-B911-40A6-8760-C092EBBC2FB7}" type="presParOf" srcId="{BF775DAD-77C2-43EB-AEB5-CD48BB177021}" destId="{120E1CAE-DEEC-42DB-9437-08A97844C8FD}" srcOrd="1" destOrd="0" presId="urn:microsoft.com/office/officeart/2008/layout/LinedList"/>
    <dgm:cxn modelId="{FCD63A8F-0CBF-44D3-A56E-F114EB77D836}" type="presParOf" srcId="{96980F77-ECA7-4F33-AF7C-3A9C96671E5F}" destId="{9470204C-47FD-4D33-88D3-63B447CA0C45}" srcOrd="2" destOrd="0" presId="urn:microsoft.com/office/officeart/2008/layout/LinedList"/>
    <dgm:cxn modelId="{BF18F1A9-5FB1-442B-8753-7D8C690F01C6}" type="presParOf" srcId="{96980F77-ECA7-4F33-AF7C-3A9C96671E5F}" destId="{5F4F72EE-0351-450D-AD64-378DE2E1965F}" srcOrd="3" destOrd="0" presId="urn:microsoft.com/office/officeart/2008/layout/LinedList"/>
    <dgm:cxn modelId="{77C1FEB9-9753-4CF1-8D16-95E125D7B58E}" type="presParOf" srcId="{5F4F72EE-0351-450D-AD64-378DE2E1965F}" destId="{7404A87E-4089-4DBE-9ED5-6EE1D15D60AE}" srcOrd="0" destOrd="0" presId="urn:microsoft.com/office/officeart/2008/layout/LinedList"/>
    <dgm:cxn modelId="{B3FA9255-A7BA-4F82-8590-3C3352B0BD47}" type="presParOf" srcId="{5F4F72EE-0351-450D-AD64-378DE2E1965F}" destId="{C41BA3E3-D387-4B43-B1D9-1392762F97FB}" srcOrd="1" destOrd="0" presId="urn:microsoft.com/office/officeart/2008/layout/LinedList"/>
    <dgm:cxn modelId="{5B39FC58-8BD2-434A-B720-278C0CEEFDC1}" type="presParOf" srcId="{96980F77-ECA7-4F33-AF7C-3A9C96671E5F}" destId="{C90C6D4F-C5AD-4F02-9B4E-22D459E9DE8E}" srcOrd="4" destOrd="0" presId="urn:microsoft.com/office/officeart/2008/layout/LinedList"/>
    <dgm:cxn modelId="{D87F66BB-7513-4C10-8083-8F095D996361}" type="presParOf" srcId="{96980F77-ECA7-4F33-AF7C-3A9C96671E5F}" destId="{4E4A7899-02A6-439D-8603-3AF7B705242B}" srcOrd="5" destOrd="0" presId="urn:microsoft.com/office/officeart/2008/layout/LinedList"/>
    <dgm:cxn modelId="{BA328EDD-05D4-41A4-B25A-BE28B17E01E7}" type="presParOf" srcId="{4E4A7899-02A6-439D-8603-3AF7B705242B}" destId="{EA3A1EC3-F36E-4B84-A46F-B80B069DBBD9}" srcOrd="0" destOrd="0" presId="urn:microsoft.com/office/officeart/2008/layout/LinedList"/>
    <dgm:cxn modelId="{D97B5E7C-393F-487A-BD95-622036DF0F67}" type="presParOf" srcId="{4E4A7899-02A6-439D-8603-3AF7B705242B}" destId="{6A3F5CFC-B6F2-4205-B999-243D919C59DC}" srcOrd="1" destOrd="0" presId="urn:microsoft.com/office/officeart/2008/layout/LinedList"/>
    <dgm:cxn modelId="{4CFA1B72-2C97-46CD-8CD5-8239E197B3C6}" type="presParOf" srcId="{96980F77-ECA7-4F33-AF7C-3A9C96671E5F}" destId="{1E6AFE9C-0B43-4C24-AAF6-D8ABB5A6A3F4}" srcOrd="6" destOrd="0" presId="urn:microsoft.com/office/officeart/2008/layout/LinedList"/>
    <dgm:cxn modelId="{1B0C0617-F24E-4A8D-BF63-9DC5BBE9CB32}" type="presParOf" srcId="{96980F77-ECA7-4F33-AF7C-3A9C96671E5F}" destId="{F83DFD94-D30F-448A-99E5-EC3A373769EA}" srcOrd="7" destOrd="0" presId="urn:microsoft.com/office/officeart/2008/layout/LinedList"/>
    <dgm:cxn modelId="{773C3DBB-966B-455A-B410-42B55117B731}" type="presParOf" srcId="{F83DFD94-D30F-448A-99E5-EC3A373769EA}" destId="{76A9199A-D6AD-4AAD-9366-45B449B004B1}" srcOrd="0" destOrd="0" presId="urn:microsoft.com/office/officeart/2008/layout/LinedList"/>
    <dgm:cxn modelId="{DD067331-A961-401A-A84C-8C2C59FE03F3}" type="presParOf" srcId="{F83DFD94-D30F-448A-99E5-EC3A373769EA}" destId="{76542459-E143-4E32-82FB-1BAC0237D2EE}" srcOrd="1" destOrd="0" presId="urn:microsoft.com/office/officeart/2008/layout/LinedList"/>
    <dgm:cxn modelId="{E3B1B2C1-12DA-4299-B96A-4E8287776885}" type="presParOf" srcId="{96980F77-ECA7-4F33-AF7C-3A9C96671E5F}" destId="{F19D9469-F8CB-4D6C-99CE-9E640D062F5B}" srcOrd="8" destOrd="0" presId="urn:microsoft.com/office/officeart/2008/layout/LinedList"/>
    <dgm:cxn modelId="{FF9FF618-AD77-40E8-899B-AABF12551990}" type="presParOf" srcId="{96980F77-ECA7-4F33-AF7C-3A9C96671E5F}" destId="{B2E6C743-FA04-4296-A9F9-83FE77681BF1}" srcOrd="9" destOrd="0" presId="urn:microsoft.com/office/officeart/2008/layout/LinedList"/>
    <dgm:cxn modelId="{7603A655-6DE6-41B2-B0CE-30F07D5E98FD}" type="presParOf" srcId="{B2E6C743-FA04-4296-A9F9-83FE77681BF1}" destId="{3AEF9514-244C-4015-B101-571585AFC605}" srcOrd="0" destOrd="0" presId="urn:microsoft.com/office/officeart/2008/layout/LinedList"/>
    <dgm:cxn modelId="{B184CEC3-7F20-4EAB-AEE6-D432FFBF273F}" type="presParOf" srcId="{B2E6C743-FA04-4296-A9F9-83FE77681BF1}" destId="{78AB1052-638C-49F8-8484-C8CA3AF38A9C}" srcOrd="1" destOrd="0" presId="urn:microsoft.com/office/officeart/2008/layout/LinedList"/>
    <dgm:cxn modelId="{4DD68B73-6210-4999-AD80-5AB7D3620188}" type="presParOf" srcId="{96980F77-ECA7-4F33-AF7C-3A9C96671E5F}" destId="{9D9BBA59-1507-4FE8-8000-99110C349B6E}" srcOrd="10" destOrd="0" presId="urn:microsoft.com/office/officeart/2008/layout/LinedList"/>
    <dgm:cxn modelId="{589948F5-C0F1-449A-AC82-7A768F7428F7}" type="presParOf" srcId="{96980F77-ECA7-4F33-AF7C-3A9C96671E5F}" destId="{09F7F5CE-53B3-44DD-BF47-642D24C7F81C}" srcOrd="11" destOrd="0" presId="urn:microsoft.com/office/officeart/2008/layout/LinedList"/>
    <dgm:cxn modelId="{38AF1784-C589-488B-9BE2-B98BAFF7D684}" type="presParOf" srcId="{09F7F5CE-53B3-44DD-BF47-642D24C7F81C}" destId="{C3EED290-6288-42F5-8C0D-DF6F2CB21997}" srcOrd="0" destOrd="0" presId="urn:microsoft.com/office/officeart/2008/layout/LinedList"/>
    <dgm:cxn modelId="{2C20CB36-DCD4-41CD-B02E-B1201E57378B}" type="presParOf" srcId="{09F7F5CE-53B3-44DD-BF47-642D24C7F81C}" destId="{F604E016-9DDE-4343-8F16-D65E3414F9FB}" srcOrd="1" destOrd="0" presId="urn:microsoft.com/office/officeart/2008/layout/LinedList"/>
    <dgm:cxn modelId="{9BDDA507-5880-4D87-90F8-049C93F7D3F1}" type="presParOf" srcId="{96980F77-ECA7-4F33-AF7C-3A9C96671E5F}" destId="{0D38E82A-19E5-47FE-BF76-E5C78A4CF30B}" srcOrd="12" destOrd="0" presId="urn:microsoft.com/office/officeart/2008/layout/LinedList"/>
    <dgm:cxn modelId="{45925AE8-ED4D-4386-AD4D-B99690EDAC37}" type="presParOf" srcId="{96980F77-ECA7-4F33-AF7C-3A9C96671E5F}" destId="{CE2F228D-3D70-4C90-9366-CEFCBC8D2CEE}" srcOrd="13" destOrd="0" presId="urn:microsoft.com/office/officeart/2008/layout/LinedList"/>
    <dgm:cxn modelId="{3AD077FD-6385-412C-ACBF-AA34A859EC27}" type="presParOf" srcId="{CE2F228D-3D70-4C90-9366-CEFCBC8D2CEE}" destId="{34EB6E6B-0D28-4855-BA0B-2AFC5C9ACC67}" srcOrd="0" destOrd="0" presId="urn:microsoft.com/office/officeart/2008/layout/LinedList"/>
    <dgm:cxn modelId="{6DAEE98D-BF43-49EB-AE02-1E9AF0AF1FDA}" type="presParOf" srcId="{CE2F228D-3D70-4C90-9366-CEFCBC8D2CEE}" destId="{EAD711AC-40AF-414F-A38A-4673E1D96CAC}" srcOrd="1" destOrd="0" presId="urn:microsoft.com/office/officeart/2008/layout/LinedList"/>
    <dgm:cxn modelId="{788A35A7-0CA5-4C48-976F-7D4C9BC5858F}" type="presParOf" srcId="{96980F77-ECA7-4F33-AF7C-3A9C96671E5F}" destId="{1EF0E81E-573C-4286-8673-F21D177BFD0D}" srcOrd="14" destOrd="0" presId="urn:microsoft.com/office/officeart/2008/layout/LinedList"/>
    <dgm:cxn modelId="{976ABD5E-9028-472B-8C48-C5FDC6211241}" type="presParOf" srcId="{96980F77-ECA7-4F33-AF7C-3A9C96671E5F}" destId="{679AECE5-5435-4E90-8042-423F46BE8108}" srcOrd="15" destOrd="0" presId="urn:microsoft.com/office/officeart/2008/layout/LinedList"/>
    <dgm:cxn modelId="{549F9851-92AE-41A1-ACFD-FCCF976244BB}" type="presParOf" srcId="{679AECE5-5435-4E90-8042-423F46BE8108}" destId="{C43CF0A6-8BB8-4CF6-8032-40C1A3669838}" srcOrd="0" destOrd="0" presId="urn:microsoft.com/office/officeart/2008/layout/LinedList"/>
    <dgm:cxn modelId="{16F15A95-E250-4328-B8E0-71EF0472C392}" type="presParOf" srcId="{679AECE5-5435-4E90-8042-423F46BE8108}" destId="{3D224BFD-6BBB-4535-B09C-08C39F251814}" srcOrd="1" destOrd="0" presId="urn:microsoft.com/office/officeart/2008/layout/LinedList"/>
    <dgm:cxn modelId="{9DD88A78-8FF9-48CF-AA78-F97204AF19E0}" type="presParOf" srcId="{96980F77-ECA7-4F33-AF7C-3A9C96671E5F}" destId="{7B9C6860-E25E-4551-A69D-B495A6D5A83F}" srcOrd="16" destOrd="0" presId="urn:microsoft.com/office/officeart/2008/layout/LinedList"/>
    <dgm:cxn modelId="{C36C253B-BCBD-41BD-B970-399B1028088B}" type="presParOf" srcId="{96980F77-ECA7-4F33-AF7C-3A9C96671E5F}" destId="{CE37D592-4C58-44BD-AB64-0DC0EE7323A7}" srcOrd="17" destOrd="0" presId="urn:microsoft.com/office/officeart/2008/layout/LinedList"/>
    <dgm:cxn modelId="{BE861B79-E581-4A6A-81FA-EEB7462BAE35}" type="presParOf" srcId="{CE37D592-4C58-44BD-AB64-0DC0EE7323A7}" destId="{E2643FAE-74A5-40C6-9FF9-B221E6DBB97A}" srcOrd="0" destOrd="0" presId="urn:microsoft.com/office/officeart/2008/layout/LinedList"/>
    <dgm:cxn modelId="{E4219C97-BE74-4B19-BECD-4C1FC333AB3F}" type="presParOf" srcId="{CE37D592-4C58-44BD-AB64-0DC0EE7323A7}" destId="{F5D2599E-E86E-4399-A1E1-096C15BADCBB}" srcOrd="1" destOrd="0" presId="urn:microsoft.com/office/officeart/2008/layout/LinedList"/>
    <dgm:cxn modelId="{A0840078-ABC0-4717-BC85-4ECB8CF382BB}" type="presParOf" srcId="{96980F77-ECA7-4F33-AF7C-3A9C96671E5F}" destId="{B35FA198-AA3A-4DC5-9C3A-83A77D608F81}" srcOrd="18" destOrd="0" presId="urn:microsoft.com/office/officeart/2008/layout/LinedList"/>
    <dgm:cxn modelId="{43EBA88B-3E8F-4F3C-BBA5-3142D916CE77}" type="presParOf" srcId="{96980F77-ECA7-4F33-AF7C-3A9C96671E5F}" destId="{811A7C6D-76F1-4791-9176-852BF36AFA08}" srcOrd="19" destOrd="0" presId="urn:microsoft.com/office/officeart/2008/layout/LinedList"/>
    <dgm:cxn modelId="{9274FE32-7CEE-42B8-A68F-00FECF354908}" type="presParOf" srcId="{811A7C6D-76F1-4791-9176-852BF36AFA08}" destId="{0C44BDF5-894C-4D89-BE58-D439123C2AE4}" srcOrd="0" destOrd="0" presId="urn:microsoft.com/office/officeart/2008/layout/LinedList"/>
    <dgm:cxn modelId="{EED92B47-5979-4A0F-B532-D89F95FB6F1B}" type="presParOf" srcId="{811A7C6D-76F1-4791-9176-852BF36AFA08}" destId="{7703A1FD-EC1C-470C-AF19-8AD86A23298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D9669D-FD8D-42DB-9101-5ACEB56C2B83}"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it-IT"/>
        </a:p>
      </dgm:t>
    </dgm:pt>
    <dgm:pt modelId="{DDBBEFE5-A5DD-458C-8129-BB9BFD0F10E1}">
      <dgm:prSet phldrT="[Testo]"/>
      <dgm:spPr/>
      <dgm:t>
        <a:bodyPr/>
        <a:lstStyle/>
        <a:p>
          <a:r>
            <a:rPr lang="it-IT" dirty="0"/>
            <a:t>Entusiasta</a:t>
          </a:r>
        </a:p>
      </dgm:t>
    </dgm:pt>
    <dgm:pt modelId="{3DB190BA-A904-400C-B8CA-50C402E50F63}" type="parTrans" cxnId="{53C5F5F7-DE18-4C02-A250-BB10C0C94CF2}">
      <dgm:prSet/>
      <dgm:spPr/>
      <dgm:t>
        <a:bodyPr/>
        <a:lstStyle/>
        <a:p>
          <a:endParaRPr lang="it-IT"/>
        </a:p>
      </dgm:t>
    </dgm:pt>
    <dgm:pt modelId="{2DE13E2F-766A-4B82-97A1-EC19822DFBE5}" type="sibTrans" cxnId="{53C5F5F7-DE18-4C02-A250-BB10C0C94CF2}">
      <dgm:prSet/>
      <dgm:spPr/>
      <dgm:t>
        <a:bodyPr/>
        <a:lstStyle/>
        <a:p>
          <a:endParaRPr lang="it-IT"/>
        </a:p>
      </dgm:t>
    </dgm:pt>
    <dgm:pt modelId="{13671143-62CC-4542-82F4-CD6A74445C54}">
      <dgm:prSet phldrT="[Testo]"/>
      <dgm:spPr/>
      <dgm:t>
        <a:bodyPr/>
        <a:lstStyle/>
        <a:p>
          <a:r>
            <a:rPr lang="it-IT" dirty="0"/>
            <a:t>Dopo Keynes non possiamo non dirci Keynesiani</a:t>
          </a:r>
        </a:p>
      </dgm:t>
    </dgm:pt>
    <dgm:pt modelId="{B4B3B4FC-E58A-46C0-9B4B-4F3167F35085}" type="parTrans" cxnId="{B4F0E789-447C-4E05-91F9-3B40026D3715}">
      <dgm:prSet/>
      <dgm:spPr/>
      <dgm:t>
        <a:bodyPr/>
        <a:lstStyle/>
        <a:p>
          <a:endParaRPr lang="it-IT"/>
        </a:p>
      </dgm:t>
    </dgm:pt>
    <dgm:pt modelId="{45F341EC-5F1A-4EE4-ACEC-5B4FBF42249B}" type="sibTrans" cxnId="{B4F0E789-447C-4E05-91F9-3B40026D3715}">
      <dgm:prSet/>
      <dgm:spPr/>
      <dgm:t>
        <a:bodyPr/>
        <a:lstStyle/>
        <a:p>
          <a:endParaRPr lang="it-IT"/>
        </a:p>
      </dgm:t>
    </dgm:pt>
    <dgm:pt modelId="{02D730C6-A81A-4428-B2CD-8459A311C241}">
      <dgm:prSet phldrT="[Testo]"/>
      <dgm:spPr/>
      <dgm:t>
        <a:bodyPr/>
        <a:lstStyle/>
        <a:p>
          <a:r>
            <a:rPr lang="it-IT" dirty="0"/>
            <a:t>Fatalista</a:t>
          </a:r>
        </a:p>
      </dgm:t>
    </dgm:pt>
    <dgm:pt modelId="{5830101F-6547-40BB-9DAC-846FE17279D6}" type="parTrans" cxnId="{16949613-8C51-46E9-8C4E-21F1BB511462}">
      <dgm:prSet/>
      <dgm:spPr/>
      <dgm:t>
        <a:bodyPr/>
        <a:lstStyle/>
        <a:p>
          <a:endParaRPr lang="it-IT"/>
        </a:p>
      </dgm:t>
    </dgm:pt>
    <dgm:pt modelId="{6D6F2646-549B-41C8-A967-233A947C7997}" type="sibTrans" cxnId="{16949613-8C51-46E9-8C4E-21F1BB511462}">
      <dgm:prSet/>
      <dgm:spPr/>
      <dgm:t>
        <a:bodyPr/>
        <a:lstStyle/>
        <a:p>
          <a:endParaRPr lang="it-IT"/>
        </a:p>
      </dgm:t>
    </dgm:pt>
    <dgm:pt modelId="{62A198ED-0733-4455-8A4A-A6E6B9FCA03A}">
      <dgm:prSet phldrT="[Testo]"/>
      <dgm:spPr/>
      <dgm:t>
        <a:bodyPr/>
        <a:lstStyle/>
        <a:p>
          <a:r>
            <a:rPr lang="it-IT" dirty="0"/>
            <a:t>Ovviamente siamo tutti keynesiani</a:t>
          </a:r>
        </a:p>
      </dgm:t>
    </dgm:pt>
    <dgm:pt modelId="{0D0C750B-9434-4C3B-B52F-0DEDF81CFE5F}" type="parTrans" cxnId="{71EDFACE-91F6-4B3E-8A68-F7FA701BB7EA}">
      <dgm:prSet/>
      <dgm:spPr/>
      <dgm:t>
        <a:bodyPr/>
        <a:lstStyle/>
        <a:p>
          <a:endParaRPr lang="it-IT"/>
        </a:p>
      </dgm:t>
    </dgm:pt>
    <dgm:pt modelId="{84AEAD49-8697-41E2-86BC-2021859D85E2}" type="sibTrans" cxnId="{71EDFACE-91F6-4B3E-8A68-F7FA701BB7EA}">
      <dgm:prSet/>
      <dgm:spPr/>
      <dgm:t>
        <a:bodyPr/>
        <a:lstStyle/>
        <a:p>
          <a:endParaRPr lang="it-IT"/>
        </a:p>
      </dgm:t>
    </dgm:pt>
    <dgm:pt modelId="{449CE68A-F4D3-40A5-8678-AA03B857A3B9}">
      <dgm:prSet phldrT="[Testo]"/>
      <dgm:spPr/>
      <dgm:t>
        <a:bodyPr/>
        <a:lstStyle/>
        <a:p>
          <a:r>
            <a:rPr lang="it-IT" dirty="0"/>
            <a:t>Opportunista</a:t>
          </a:r>
        </a:p>
      </dgm:t>
    </dgm:pt>
    <dgm:pt modelId="{352CCE9A-CA36-4DCC-A47B-DF56656F5EC9}" type="parTrans" cxnId="{D9563AB2-7981-4D47-9AB1-3706FCCD6E8B}">
      <dgm:prSet/>
      <dgm:spPr/>
      <dgm:t>
        <a:bodyPr/>
        <a:lstStyle/>
        <a:p>
          <a:endParaRPr lang="it-IT"/>
        </a:p>
      </dgm:t>
    </dgm:pt>
    <dgm:pt modelId="{6FB91034-F42A-4131-AB5C-78D44795D0E8}" type="sibTrans" cxnId="{D9563AB2-7981-4D47-9AB1-3706FCCD6E8B}">
      <dgm:prSet/>
      <dgm:spPr/>
      <dgm:t>
        <a:bodyPr/>
        <a:lstStyle/>
        <a:p>
          <a:endParaRPr lang="it-IT"/>
        </a:p>
      </dgm:t>
    </dgm:pt>
    <dgm:pt modelId="{5C0D4570-B93E-4FBC-96F4-E6BBC9C569AA}">
      <dgm:prSet phldrT="[Testo]"/>
      <dgm:spPr/>
      <dgm:t>
        <a:bodyPr/>
        <a:lstStyle/>
        <a:p>
          <a:r>
            <a:rPr lang="it-IT" dirty="0"/>
            <a:t>Sono tutti keynesiani nella tana della volpe</a:t>
          </a:r>
        </a:p>
      </dgm:t>
    </dgm:pt>
    <dgm:pt modelId="{FA3F5015-B157-44B0-8927-8307F9721F48}" type="parTrans" cxnId="{1BAA17B2-853F-4898-A139-A7C3D24E6580}">
      <dgm:prSet/>
      <dgm:spPr/>
      <dgm:t>
        <a:bodyPr/>
        <a:lstStyle/>
        <a:p>
          <a:endParaRPr lang="it-IT"/>
        </a:p>
      </dgm:t>
    </dgm:pt>
    <dgm:pt modelId="{75EDAB30-1D2A-4127-9FC8-5C462428679A}" type="sibTrans" cxnId="{1BAA17B2-853F-4898-A139-A7C3D24E6580}">
      <dgm:prSet/>
      <dgm:spPr/>
      <dgm:t>
        <a:bodyPr/>
        <a:lstStyle/>
        <a:p>
          <a:endParaRPr lang="it-IT"/>
        </a:p>
      </dgm:t>
    </dgm:pt>
    <dgm:pt modelId="{122067EA-161B-4C43-945C-BC3FD805EAFD}" type="pres">
      <dgm:prSet presAssocID="{89D9669D-FD8D-42DB-9101-5ACEB56C2B83}" presName="Name0" presStyleCnt="0">
        <dgm:presLayoutVars>
          <dgm:dir/>
          <dgm:animLvl val="lvl"/>
          <dgm:resizeHandles val="exact"/>
        </dgm:presLayoutVars>
      </dgm:prSet>
      <dgm:spPr/>
    </dgm:pt>
    <dgm:pt modelId="{CDF31FCA-A2B5-4933-BE95-E8E17A03F1F2}" type="pres">
      <dgm:prSet presAssocID="{DDBBEFE5-A5DD-458C-8129-BB9BFD0F10E1}" presName="linNode" presStyleCnt="0"/>
      <dgm:spPr/>
    </dgm:pt>
    <dgm:pt modelId="{1AFAF347-9DBD-4DF6-B548-2A16C79B2E20}" type="pres">
      <dgm:prSet presAssocID="{DDBBEFE5-A5DD-458C-8129-BB9BFD0F10E1}" presName="parentText" presStyleLbl="node1" presStyleIdx="0" presStyleCnt="3">
        <dgm:presLayoutVars>
          <dgm:chMax val="1"/>
          <dgm:bulletEnabled val="1"/>
        </dgm:presLayoutVars>
      </dgm:prSet>
      <dgm:spPr/>
    </dgm:pt>
    <dgm:pt modelId="{C5DF3C26-E5F9-4A53-9104-CF329800E201}" type="pres">
      <dgm:prSet presAssocID="{DDBBEFE5-A5DD-458C-8129-BB9BFD0F10E1}" presName="descendantText" presStyleLbl="alignAccFollowNode1" presStyleIdx="0" presStyleCnt="3">
        <dgm:presLayoutVars>
          <dgm:bulletEnabled val="1"/>
        </dgm:presLayoutVars>
      </dgm:prSet>
      <dgm:spPr/>
    </dgm:pt>
    <dgm:pt modelId="{A464A503-2C3F-4C0D-9C74-F7A50FA1CEF9}" type="pres">
      <dgm:prSet presAssocID="{2DE13E2F-766A-4B82-97A1-EC19822DFBE5}" presName="sp" presStyleCnt="0"/>
      <dgm:spPr/>
    </dgm:pt>
    <dgm:pt modelId="{C5C5D122-A01C-4692-BDD1-2901DC903BB0}" type="pres">
      <dgm:prSet presAssocID="{02D730C6-A81A-4428-B2CD-8459A311C241}" presName="linNode" presStyleCnt="0"/>
      <dgm:spPr/>
    </dgm:pt>
    <dgm:pt modelId="{B3D0C62C-724C-483E-BDD1-126F1F983731}" type="pres">
      <dgm:prSet presAssocID="{02D730C6-A81A-4428-B2CD-8459A311C241}" presName="parentText" presStyleLbl="node1" presStyleIdx="1" presStyleCnt="3">
        <dgm:presLayoutVars>
          <dgm:chMax val="1"/>
          <dgm:bulletEnabled val="1"/>
        </dgm:presLayoutVars>
      </dgm:prSet>
      <dgm:spPr/>
    </dgm:pt>
    <dgm:pt modelId="{66643156-5A9E-4CB7-BF92-0C9FA2A2BD22}" type="pres">
      <dgm:prSet presAssocID="{02D730C6-A81A-4428-B2CD-8459A311C241}" presName="descendantText" presStyleLbl="alignAccFollowNode1" presStyleIdx="1" presStyleCnt="3">
        <dgm:presLayoutVars>
          <dgm:bulletEnabled val="1"/>
        </dgm:presLayoutVars>
      </dgm:prSet>
      <dgm:spPr/>
    </dgm:pt>
    <dgm:pt modelId="{F6AB49A2-522B-41EB-837B-156D0F2B7FF6}" type="pres">
      <dgm:prSet presAssocID="{6D6F2646-549B-41C8-A967-233A947C7997}" presName="sp" presStyleCnt="0"/>
      <dgm:spPr/>
    </dgm:pt>
    <dgm:pt modelId="{D772398C-B4E3-41F4-8828-6EAE6957E3B9}" type="pres">
      <dgm:prSet presAssocID="{449CE68A-F4D3-40A5-8678-AA03B857A3B9}" presName="linNode" presStyleCnt="0"/>
      <dgm:spPr/>
    </dgm:pt>
    <dgm:pt modelId="{518671C5-A808-4FAE-93E9-B30827028385}" type="pres">
      <dgm:prSet presAssocID="{449CE68A-F4D3-40A5-8678-AA03B857A3B9}" presName="parentText" presStyleLbl="node1" presStyleIdx="2" presStyleCnt="3">
        <dgm:presLayoutVars>
          <dgm:chMax val="1"/>
          <dgm:bulletEnabled val="1"/>
        </dgm:presLayoutVars>
      </dgm:prSet>
      <dgm:spPr/>
    </dgm:pt>
    <dgm:pt modelId="{A88C4569-BE69-4D82-BB94-13A51FB5DAC4}" type="pres">
      <dgm:prSet presAssocID="{449CE68A-F4D3-40A5-8678-AA03B857A3B9}" presName="descendantText" presStyleLbl="alignAccFollowNode1" presStyleIdx="2" presStyleCnt="3">
        <dgm:presLayoutVars>
          <dgm:bulletEnabled val="1"/>
        </dgm:presLayoutVars>
      </dgm:prSet>
      <dgm:spPr/>
    </dgm:pt>
  </dgm:ptLst>
  <dgm:cxnLst>
    <dgm:cxn modelId="{16949613-8C51-46E9-8C4E-21F1BB511462}" srcId="{89D9669D-FD8D-42DB-9101-5ACEB56C2B83}" destId="{02D730C6-A81A-4428-B2CD-8459A311C241}" srcOrd="1" destOrd="0" parTransId="{5830101F-6547-40BB-9DAC-846FE17279D6}" sibTransId="{6D6F2646-549B-41C8-A967-233A947C7997}"/>
    <dgm:cxn modelId="{3560715C-EF39-441F-A512-8C9A7671CC2E}" type="presOf" srcId="{02D730C6-A81A-4428-B2CD-8459A311C241}" destId="{B3D0C62C-724C-483E-BDD1-126F1F983731}" srcOrd="0" destOrd="0" presId="urn:microsoft.com/office/officeart/2005/8/layout/vList5"/>
    <dgm:cxn modelId="{8DDF0D54-92F8-478F-8A3A-20786294E8E2}" type="presOf" srcId="{13671143-62CC-4542-82F4-CD6A74445C54}" destId="{C5DF3C26-E5F9-4A53-9104-CF329800E201}" srcOrd="0" destOrd="0" presId="urn:microsoft.com/office/officeart/2005/8/layout/vList5"/>
    <dgm:cxn modelId="{B4F0E789-447C-4E05-91F9-3B40026D3715}" srcId="{DDBBEFE5-A5DD-458C-8129-BB9BFD0F10E1}" destId="{13671143-62CC-4542-82F4-CD6A74445C54}" srcOrd="0" destOrd="0" parTransId="{B4B3B4FC-E58A-46C0-9B4B-4F3167F35085}" sibTransId="{45F341EC-5F1A-4EE4-ACEC-5B4FBF42249B}"/>
    <dgm:cxn modelId="{FC8E8FB1-91AD-4FA8-B6D5-A12B2813E2A1}" type="presOf" srcId="{62A198ED-0733-4455-8A4A-A6E6B9FCA03A}" destId="{66643156-5A9E-4CB7-BF92-0C9FA2A2BD22}" srcOrd="0" destOrd="0" presId="urn:microsoft.com/office/officeart/2005/8/layout/vList5"/>
    <dgm:cxn modelId="{1BAA17B2-853F-4898-A139-A7C3D24E6580}" srcId="{449CE68A-F4D3-40A5-8678-AA03B857A3B9}" destId="{5C0D4570-B93E-4FBC-96F4-E6BBC9C569AA}" srcOrd="0" destOrd="0" parTransId="{FA3F5015-B157-44B0-8927-8307F9721F48}" sibTransId="{75EDAB30-1D2A-4127-9FC8-5C462428679A}"/>
    <dgm:cxn modelId="{D9563AB2-7981-4D47-9AB1-3706FCCD6E8B}" srcId="{89D9669D-FD8D-42DB-9101-5ACEB56C2B83}" destId="{449CE68A-F4D3-40A5-8678-AA03B857A3B9}" srcOrd="2" destOrd="0" parTransId="{352CCE9A-CA36-4DCC-A47B-DF56656F5EC9}" sibTransId="{6FB91034-F42A-4131-AB5C-78D44795D0E8}"/>
    <dgm:cxn modelId="{96DD26C2-0D28-4C17-8974-C96AF439722A}" type="presOf" srcId="{89D9669D-FD8D-42DB-9101-5ACEB56C2B83}" destId="{122067EA-161B-4C43-945C-BC3FD805EAFD}" srcOrd="0" destOrd="0" presId="urn:microsoft.com/office/officeart/2005/8/layout/vList5"/>
    <dgm:cxn modelId="{900FC2C6-5BCD-49DD-A85D-CCB61218CB01}" type="presOf" srcId="{5C0D4570-B93E-4FBC-96F4-E6BBC9C569AA}" destId="{A88C4569-BE69-4D82-BB94-13A51FB5DAC4}" srcOrd="0" destOrd="0" presId="urn:microsoft.com/office/officeart/2005/8/layout/vList5"/>
    <dgm:cxn modelId="{71EDFACE-91F6-4B3E-8A68-F7FA701BB7EA}" srcId="{02D730C6-A81A-4428-B2CD-8459A311C241}" destId="{62A198ED-0733-4455-8A4A-A6E6B9FCA03A}" srcOrd="0" destOrd="0" parTransId="{0D0C750B-9434-4C3B-B52F-0DEDF81CFE5F}" sibTransId="{84AEAD49-8697-41E2-86BC-2021859D85E2}"/>
    <dgm:cxn modelId="{6DA166E6-A0D4-489B-BA94-12F813AB84C2}" type="presOf" srcId="{DDBBEFE5-A5DD-458C-8129-BB9BFD0F10E1}" destId="{1AFAF347-9DBD-4DF6-B548-2A16C79B2E20}" srcOrd="0" destOrd="0" presId="urn:microsoft.com/office/officeart/2005/8/layout/vList5"/>
    <dgm:cxn modelId="{9FE662EB-02F1-4425-83F8-453D8EF75F52}" type="presOf" srcId="{449CE68A-F4D3-40A5-8678-AA03B857A3B9}" destId="{518671C5-A808-4FAE-93E9-B30827028385}" srcOrd="0" destOrd="0" presId="urn:microsoft.com/office/officeart/2005/8/layout/vList5"/>
    <dgm:cxn modelId="{53C5F5F7-DE18-4C02-A250-BB10C0C94CF2}" srcId="{89D9669D-FD8D-42DB-9101-5ACEB56C2B83}" destId="{DDBBEFE5-A5DD-458C-8129-BB9BFD0F10E1}" srcOrd="0" destOrd="0" parTransId="{3DB190BA-A904-400C-B8CA-50C402E50F63}" sibTransId="{2DE13E2F-766A-4B82-97A1-EC19822DFBE5}"/>
    <dgm:cxn modelId="{CA2849FD-EAFF-44BA-B0D7-B215EF68CE46}" type="presParOf" srcId="{122067EA-161B-4C43-945C-BC3FD805EAFD}" destId="{CDF31FCA-A2B5-4933-BE95-E8E17A03F1F2}" srcOrd="0" destOrd="0" presId="urn:microsoft.com/office/officeart/2005/8/layout/vList5"/>
    <dgm:cxn modelId="{28243CBF-0125-4534-BFD0-DAA22BAA37AF}" type="presParOf" srcId="{CDF31FCA-A2B5-4933-BE95-E8E17A03F1F2}" destId="{1AFAF347-9DBD-4DF6-B548-2A16C79B2E20}" srcOrd="0" destOrd="0" presId="urn:microsoft.com/office/officeart/2005/8/layout/vList5"/>
    <dgm:cxn modelId="{094BDEB5-3E7E-4ECB-B714-74BE8C981EAE}" type="presParOf" srcId="{CDF31FCA-A2B5-4933-BE95-E8E17A03F1F2}" destId="{C5DF3C26-E5F9-4A53-9104-CF329800E201}" srcOrd="1" destOrd="0" presId="urn:microsoft.com/office/officeart/2005/8/layout/vList5"/>
    <dgm:cxn modelId="{E703360F-570E-47D5-B77E-0270FE16423B}" type="presParOf" srcId="{122067EA-161B-4C43-945C-BC3FD805EAFD}" destId="{A464A503-2C3F-4C0D-9C74-F7A50FA1CEF9}" srcOrd="1" destOrd="0" presId="urn:microsoft.com/office/officeart/2005/8/layout/vList5"/>
    <dgm:cxn modelId="{827516EE-5A51-43CC-AD40-69EC977261AC}" type="presParOf" srcId="{122067EA-161B-4C43-945C-BC3FD805EAFD}" destId="{C5C5D122-A01C-4692-BDD1-2901DC903BB0}" srcOrd="2" destOrd="0" presId="urn:microsoft.com/office/officeart/2005/8/layout/vList5"/>
    <dgm:cxn modelId="{62DBC9A7-619E-4893-9B0A-150236D87B8C}" type="presParOf" srcId="{C5C5D122-A01C-4692-BDD1-2901DC903BB0}" destId="{B3D0C62C-724C-483E-BDD1-126F1F983731}" srcOrd="0" destOrd="0" presId="urn:microsoft.com/office/officeart/2005/8/layout/vList5"/>
    <dgm:cxn modelId="{A3CFB213-0439-4B29-A9F1-6EE09F27BBDF}" type="presParOf" srcId="{C5C5D122-A01C-4692-BDD1-2901DC903BB0}" destId="{66643156-5A9E-4CB7-BF92-0C9FA2A2BD22}" srcOrd="1" destOrd="0" presId="urn:microsoft.com/office/officeart/2005/8/layout/vList5"/>
    <dgm:cxn modelId="{219AD672-79CE-4189-A2E2-9B8C57233428}" type="presParOf" srcId="{122067EA-161B-4C43-945C-BC3FD805EAFD}" destId="{F6AB49A2-522B-41EB-837B-156D0F2B7FF6}" srcOrd="3" destOrd="0" presId="urn:microsoft.com/office/officeart/2005/8/layout/vList5"/>
    <dgm:cxn modelId="{0E871E5C-6604-433C-A302-A35A5AB09A5D}" type="presParOf" srcId="{122067EA-161B-4C43-945C-BC3FD805EAFD}" destId="{D772398C-B4E3-41F4-8828-6EAE6957E3B9}" srcOrd="4" destOrd="0" presId="urn:microsoft.com/office/officeart/2005/8/layout/vList5"/>
    <dgm:cxn modelId="{42EAA320-AF8C-49B2-B11B-BB6B6B081D6A}" type="presParOf" srcId="{D772398C-B4E3-41F4-8828-6EAE6957E3B9}" destId="{518671C5-A808-4FAE-93E9-B30827028385}" srcOrd="0" destOrd="0" presId="urn:microsoft.com/office/officeart/2005/8/layout/vList5"/>
    <dgm:cxn modelId="{B29B731C-C1FF-41BE-B53A-28020DAD75C9}" type="presParOf" srcId="{D772398C-B4E3-41F4-8828-6EAE6957E3B9}" destId="{A88C4569-BE69-4D82-BB94-13A51FB5DA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BA1680-D56E-4341-8ADA-1F27C531C2C1}" type="doc">
      <dgm:prSet loTypeId="urn:microsoft.com/office/officeart/2016/7/layout/LinearBlockProcessNumbered" loCatId="process" qsTypeId="urn:microsoft.com/office/officeart/2005/8/quickstyle/3d1" qsCatId="3D" csTypeId="urn:microsoft.com/office/officeart/2005/8/colors/colorful1" csCatId="colorful" phldr="1"/>
      <dgm:spPr/>
      <dgm:t>
        <a:bodyPr/>
        <a:lstStyle/>
        <a:p>
          <a:endParaRPr lang="it-IT"/>
        </a:p>
      </dgm:t>
    </dgm:pt>
    <dgm:pt modelId="{34B8550C-34E2-4F38-92EE-0554467EFC1B}">
      <dgm:prSet phldrT="[Testo]" custT="1"/>
      <dgm:spPr/>
      <dgm:t>
        <a:bodyPr/>
        <a:lstStyle/>
        <a:p>
          <a:r>
            <a:rPr lang="it-IT" sz="2400" dirty="0"/>
            <a:t>Una branca della logica       </a:t>
          </a:r>
        </a:p>
        <a:p>
          <a:r>
            <a:rPr lang="it-IT" sz="2400" dirty="0"/>
            <a:t>                           </a:t>
          </a:r>
          <a:r>
            <a:rPr lang="it-IT" sz="1800" dirty="0"/>
            <a:t>(CW 14 : 296-297)</a:t>
          </a:r>
        </a:p>
      </dgm:t>
    </dgm:pt>
    <dgm:pt modelId="{EF91E759-2F85-41AD-AB28-F6D6E2B8E1E9}" type="parTrans" cxnId="{2DDAACD8-E68B-44A3-9311-8833A80C0F0A}">
      <dgm:prSet/>
      <dgm:spPr/>
      <dgm:t>
        <a:bodyPr/>
        <a:lstStyle/>
        <a:p>
          <a:endParaRPr lang="it-IT"/>
        </a:p>
      </dgm:t>
    </dgm:pt>
    <dgm:pt modelId="{A8922573-E93B-4BFB-BB64-7C5E697ADE23}" type="sibTrans" cxnId="{2DDAACD8-E68B-44A3-9311-8833A80C0F0A}">
      <dgm:prSet phldrT="01"/>
      <dgm:spPr/>
      <dgm:t>
        <a:bodyPr/>
        <a:lstStyle/>
        <a:p>
          <a:r>
            <a:rPr lang="it-IT"/>
            <a:t>01</a:t>
          </a:r>
        </a:p>
      </dgm:t>
    </dgm:pt>
    <dgm:pt modelId="{EA7C8D3A-312E-40EE-8392-9E50A4305A1C}">
      <dgm:prSet phldrT="[Testo]" custT="1"/>
      <dgm:spPr/>
      <dgm:t>
        <a:bodyPr/>
        <a:lstStyle/>
        <a:p>
          <a:r>
            <a:rPr lang="it-IT" sz="2400" dirty="0"/>
            <a:t>Una disciplina che porta alla costruzione di modelli che tuttavia non sono solo matematici      </a:t>
          </a:r>
        </a:p>
        <a:p>
          <a:r>
            <a:rPr lang="it-IT" sz="1600" dirty="0"/>
            <a:t>(CW 7: 297-298)</a:t>
          </a:r>
          <a:r>
            <a:rPr lang="it-IT" sz="2400" dirty="0"/>
            <a:t> </a:t>
          </a:r>
        </a:p>
      </dgm:t>
    </dgm:pt>
    <dgm:pt modelId="{C2EFFC93-B119-46B9-8829-A9C7039D3AE7}" type="parTrans" cxnId="{5958317C-6E65-4275-B11E-31565147FBA4}">
      <dgm:prSet/>
      <dgm:spPr/>
      <dgm:t>
        <a:bodyPr/>
        <a:lstStyle/>
        <a:p>
          <a:endParaRPr lang="it-IT"/>
        </a:p>
      </dgm:t>
    </dgm:pt>
    <dgm:pt modelId="{2E401A9F-5D4E-4583-82FD-26CF3165F5C9}" type="sibTrans" cxnId="{5958317C-6E65-4275-B11E-31565147FBA4}">
      <dgm:prSet phldrT="02"/>
      <dgm:spPr/>
      <dgm:t>
        <a:bodyPr/>
        <a:lstStyle/>
        <a:p>
          <a:r>
            <a:rPr lang="it-IT"/>
            <a:t>02</a:t>
          </a:r>
        </a:p>
      </dgm:t>
    </dgm:pt>
    <dgm:pt modelId="{A5C53BF6-C24E-4A35-8C69-EE39BC4E105D}">
      <dgm:prSet phldrT="[Testo]" custT="1"/>
      <dgm:spPr/>
      <dgm:t>
        <a:bodyPr/>
        <a:lstStyle/>
        <a:p>
          <a:r>
            <a:rPr lang="it-IT" sz="2600" dirty="0"/>
            <a:t>Una scienza di persuasione         </a:t>
          </a:r>
        </a:p>
        <a:p>
          <a:endParaRPr lang="it-IT" sz="2600" dirty="0"/>
        </a:p>
        <a:p>
          <a:r>
            <a:rPr lang="it-IT" sz="1600" dirty="0"/>
            <a:t>(CW 13: 469-471)</a:t>
          </a:r>
          <a:endParaRPr lang="it-IT" sz="2600" dirty="0"/>
        </a:p>
      </dgm:t>
    </dgm:pt>
    <dgm:pt modelId="{F010E0E1-D910-4532-B6CB-066034544367}" type="parTrans" cxnId="{DE494A7B-DA5E-473F-BFFD-38FDA1A220DF}">
      <dgm:prSet/>
      <dgm:spPr/>
      <dgm:t>
        <a:bodyPr/>
        <a:lstStyle/>
        <a:p>
          <a:endParaRPr lang="it-IT"/>
        </a:p>
      </dgm:t>
    </dgm:pt>
    <dgm:pt modelId="{84474CD2-8EC2-4A82-B133-7134665776AC}" type="sibTrans" cxnId="{DE494A7B-DA5E-473F-BFFD-38FDA1A220DF}">
      <dgm:prSet phldrT="03"/>
      <dgm:spPr/>
      <dgm:t>
        <a:bodyPr/>
        <a:lstStyle/>
        <a:p>
          <a:r>
            <a:rPr lang="it-IT"/>
            <a:t>03</a:t>
          </a:r>
        </a:p>
      </dgm:t>
    </dgm:pt>
    <dgm:pt modelId="{7A3CB326-15D2-4BB2-8A6F-6A847350740A}" type="pres">
      <dgm:prSet presAssocID="{A7BA1680-D56E-4341-8ADA-1F27C531C2C1}" presName="Name0" presStyleCnt="0">
        <dgm:presLayoutVars>
          <dgm:animLvl val="lvl"/>
          <dgm:resizeHandles val="exact"/>
        </dgm:presLayoutVars>
      </dgm:prSet>
      <dgm:spPr/>
    </dgm:pt>
    <dgm:pt modelId="{D25DE2D9-8426-4FBD-AC19-6C54B1280979}" type="pres">
      <dgm:prSet presAssocID="{34B8550C-34E2-4F38-92EE-0554467EFC1B}" presName="compositeNode" presStyleCnt="0">
        <dgm:presLayoutVars>
          <dgm:bulletEnabled val="1"/>
        </dgm:presLayoutVars>
      </dgm:prSet>
      <dgm:spPr/>
    </dgm:pt>
    <dgm:pt modelId="{70EE3754-0C06-4925-9AEB-57192F50E412}" type="pres">
      <dgm:prSet presAssocID="{34B8550C-34E2-4F38-92EE-0554467EFC1B}" presName="bgRect" presStyleLbl="alignNode1" presStyleIdx="0" presStyleCnt="3"/>
      <dgm:spPr/>
    </dgm:pt>
    <dgm:pt modelId="{EFD950BF-FF11-4F3C-A310-B72EA7A55FD9}" type="pres">
      <dgm:prSet presAssocID="{A8922573-E93B-4BFB-BB64-7C5E697ADE23}" presName="sibTransNodeRect" presStyleLbl="alignNode1" presStyleIdx="0" presStyleCnt="3">
        <dgm:presLayoutVars>
          <dgm:chMax val="0"/>
          <dgm:bulletEnabled val="1"/>
        </dgm:presLayoutVars>
      </dgm:prSet>
      <dgm:spPr/>
    </dgm:pt>
    <dgm:pt modelId="{71D0CA1D-0B93-4C6B-8B14-231F600CBDA0}" type="pres">
      <dgm:prSet presAssocID="{34B8550C-34E2-4F38-92EE-0554467EFC1B}" presName="nodeRect" presStyleLbl="alignNode1" presStyleIdx="0" presStyleCnt="3">
        <dgm:presLayoutVars>
          <dgm:bulletEnabled val="1"/>
        </dgm:presLayoutVars>
      </dgm:prSet>
      <dgm:spPr/>
    </dgm:pt>
    <dgm:pt modelId="{807B5ACE-ED8C-446F-94BE-D0E6D8FA113F}" type="pres">
      <dgm:prSet presAssocID="{A8922573-E93B-4BFB-BB64-7C5E697ADE23}" presName="sibTrans" presStyleCnt="0"/>
      <dgm:spPr/>
    </dgm:pt>
    <dgm:pt modelId="{04ED1910-25C3-4788-9C6B-9D835DDAE314}" type="pres">
      <dgm:prSet presAssocID="{EA7C8D3A-312E-40EE-8392-9E50A4305A1C}" presName="compositeNode" presStyleCnt="0">
        <dgm:presLayoutVars>
          <dgm:bulletEnabled val="1"/>
        </dgm:presLayoutVars>
      </dgm:prSet>
      <dgm:spPr/>
    </dgm:pt>
    <dgm:pt modelId="{8C6F2115-7C5F-40C4-864A-E62C58F571DC}" type="pres">
      <dgm:prSet presAssocID="{EA7C8D3A-312E-40EE-8392-9E50A4305A1C}" presName="bgRect" presStyleLbl="alignNode1" presStyleIdx="1" presStyleCnt="3"/>
      <dgm:spPr/>
    </dgm:pt>
    <dgm:pt modelId="{83CEE011-8E41-4C64-813A-0FD44984289C}" type="pres">
      <dgm:prSet presAssocID="{2E401A9F-5D4E-4583-82FD-26CF3165F5C9}" presName="sibTransNodeRect" presStyleLbl="alignNode1" presStyleIdx="1" presStyleCnt="3">
        <dgm:presLayoutVars>
          <dgm:chMax val="0"/>
          <dgm:bulletEnabled val="1"/>
        </dgm:presLayoutVars>
      </dgm:prSet>
      <dgm:spPr/>
    </dgm:pt>
    <dgm:pt modelId="{F3CBE08E-4DF2-40AD-801A-6015C4AF38A7}" type="pres">
      <dgm:prSet presAssocID="{EA7C8D3A-312E-40EE-8392-9E50A4305A1C}" presName="nodeRect" presStyleLbl="alignNode1" presStyleIdx="1" presStyleCnt="3">
        <dgm:presLayoutVars>
          <dgm:bulletEnabled val="1"/>
        </dgm:presLayoutVars>
      </dgm:prSet>
      <dgm:spPr/>
    </dgm:pt>
    <dgm:pt modelId="{58AAA968-DE44-4CDA-B853-8C7DFE8A6347}" type="pres">
      <dgm:prSet presAssocID="{2E401A9F-5D4E-4583-82FD-26CF3165F5C9}" presName="sibTrans" presStyleCnt="0"/>
      <dgm:spPr/>
    </dgm:pt>
    <dgm:pt modelId="{584529E1-6ACE-451D-A1D7-BEADA84D0C96}" type="pres">
      <dgm:prSet presAssocID="{A5C53BF6-C24E-4A35-8C69-EE39BC4E105D}" presName="compositeNode" presStyleCnt="0">
        <dgm:presLayoutVars>
          <dgm:bulletEnabled val="1"/>
        </dgm:presLayoutVars>
      </dgm:prSet>
      <dgm:spPr/>
    </dgm:pt>
    <dgm:pt modelId="{3E5E463E-DA41-4B6F-BBA9-4A947BD7F621}" type="pres">
      <dgm:prSet presAssocID="{A5C53BF6-C24E-4A35-8C69-EE39BC4E105D}" presName="bgRect" presStyleLbl="alignNode1" presStyleIdx="2" presStyleCnt="3"/>
      <dgm:spPr/>
    </dgm:pt>
    <dgm:pt modelId="{E2CDAFD4-863D-43B7-9F5A-88FE528C6F7D}" type="pres">
      <dgm:prSet presAssocID="{84474CD2-8EC2-4A82-B133-7134665776AC}" presName="sibTransNodeRect" presStyleLbl="alignNode1" presStyleIdx="2" presStyleCnt="3">
        <dgm:presLayoutVars>
          <dgm:chMax val="0"/>
          <dgm:bulletEnabled val="1"/>
        </dgm:presLayoutVars>
      </dgm:prSet>
      <dgm:spPr/>
    </dgm:pt>
    <dgm:pt modelId="{4191C155-821B-4930-ABBB-5C3A931DA291}" type="pres">
      <dgm:prSet presAssocID="{A5C53BF6-C24E-4A35-8C69-EE39BC4E105D}" presName="nodeRect" presStyleLbl="alignNode1" presStyleIdx="2" presStyleCnt="3">
        <dgm:presLayoutVars>
          <dgm:bulletEnabled val="1"/>
        </dgm:presLayoutVars>
      </dgm:prSet>
      <dgm:spPr/>
    </dgm:pt>
  </dgm:ptLst>
  <dgm:cxnLst>
    <dgm:cxn modelId="{D5FB791F-A263-4CEA-8FC4-97670E646F18}" type="presOf" srcId="{34B8550C-34E2-4F38-92EE-0554467EFC1B}" destId="{71D0CA1D-0B93-4C6B-8B14-231F600CBDA0}" srcOrd="1" destOrd="0" presId="urn:microsoft.com/office/officeart/2016/7/layout/LinearBlockProcessNumbered"/>
    <dgm:cxn modelId="{3C867A42-C0A0-402D-99D2-0422EA598B9D}" type="presOf" srcId="{A7BA1680-D56E-4341-8ADA-1F27C531C2C1}" destId="{7A3CB326-15D2-4BB2-8A6F-6A847350740A}" srcOrd="0" destOrd="0" presId="urn:microsoft.com/office/officeart/2016/7/layout/LinearBlockProcessNumbered"/>
    <dgm:cxn modelId="{59425A63-3DB7-4790-B02E-6ED552079C17}" type="presOf" srcId="{34B8550C-34E2-4F38-92EE-0554467EFC1B}" destId="{70EE3754-0C06-4925-9AEB-57192F50E412}" srcOrd="0" destOrd="0" presId="urn:microsoft.com/office/officeart/2016/7/layout/LinearBlockProcessNumbered"/>
    <dgm:cxn modelId="{69966744-0293-4DF5-9DE1-AEF27947D857}" type="presOf" srcId="{A5C53BF6-C24E-4A35-8C69-EE39BC4E105D}" destId="{4191C155-821B-4930-ABBB-5C3A931DA291}" srcOrd="1" destOrd="0" presId="urn:microsoft.com/office/officeart/2016/7/layout/LinearBlockProcessNumbered"/>
    <dgm:cxn modelId="{DE494A7B-DA5E-473F-BFFD-38FDA1A220DF}" srcId="{A7BA1680-D56E-4341-8ADA-1F27C531C2C1}" destId="{A5C53BF6-C24E-4A35-8C69-EE39BC4E105D}" srcOrd="2" destOrd="0" parTransId="{F010E0E1-D910-4532-B6CB-066034544367}" sibTransId="{84474CD2-8EC2-4A82-B133-7134665776AC}"/>
    <dgm:cxn modelId="{5958317C-6E65-4275-B11E-31565147FBA4}" srcId="{A7BA1680-D56E-4341-8ADA-1F27C531C2C1}" destId="{EA7C8D3A-312E-40EE-8392-9E50A4305A1C}" srcOrd="1" destOrd="0" parTransId="{C2EFFC93-B119-46B9-8829-A9C7039D3AE7}" sibTransId="{2E401A9F-5D4E-4583-82FD-26CF3165F5C9}"/>
    <dgm:cxn modelId="{8359D392-259A-4812-AA30-04DC1297DACC}" type="presOf" srcId="{EA7C8D3A-312E-40EE-8392-9E50A4305A1C}" destId="{8C6F2115-7C5F-40C4-864A-E62C58F571DC}" srcOrd="0" destOrd="0" presId="urn:microsoft.com/office/officeart/2016/7/layout/LinearBlockProcessNumbered"/>
    <dgm:cxn modelId="{D592B998-924E-4608-9ECE-FBB8A059B7AA}" type="presOf" srcId="{A8922573-E93B-4BFB-BB64-7C5E697ADE23}" destId="{EFD950BF-FF11-4F3C-A310-B72EA7A55FD9}" srcOrd="0" destOrd="0" presId="urn:microsoft.com/office/officeart/2016/7/layout/LinearBlockProcessNumbered"/>
    <dgm:cxn modelId="{661A4BBA-481A-4A87-B8FC-3E27D2FCFEAA}" type="presOf" srcId="{2E401A9F-5D4E-4583-82FD-26CF3165F5C9}" destId="{83CEE011-8E41-4C64-813A-0FD44984289C}" srcOrd="0" destOrd="0" presId="urn:microsoft.com/office/officeart/2016/7/layout/LinearBlockProcessNumbered"/>
    <dgm:cxn modelId="{64BC75CC-8DFF-46A5-9B7D-2DC1C83C4767}" type="presOf" srcId="{EA7C8D3A-312E-40EE-8392-9E50A4305A1C}" destId="{F3CBE08E-4DF2-40AD-801A-6015C4AF38A7}" srcOrd="1" destOrd="0" presId="urn:microsoft.com/office/officeart/2016/7/layout/LinearBlockProcessNumbered"/>
    <dgm:cxn modelId="{2DDAACD8-E68B-44A3-9311-8833A80C0F0A}" srcId="{A7BA1680-D56E-4341-8ADA-1F27C531C2C1}" destId="{34B8550C-34E2-4F38-92EE-0554467EFC1B}" srcOrd="0" destOrd="0" parTransId="{EF91E759-2F85-41AD-AB28-F6D6E2B8E1E9}" sibTransId="{A8922573-E93B-4BFB-BB64-7C5E697ADE23}"/>
    <dgm:cxn modelId="{E9A5CDED-11AC-498F-A5F0-745BC0FE2C35}" type="presOf" srcId="{84474CD2-8EC2-4A82-B133-7134665776AC}" destId="{E2CDAFD4-863D-43B7-9F5A-88FE528C6F7D}" srcOrd="0" destOrd="0" presId="urn:microsoft.com/office/officeart/2016/7/layout/LinearBlockProcessNumbered"/>
    <dgm:cxn modelId="{2520DEF2-F3BF-43AD-87B0-2C20BCBF8BA2}" type="presOf" srcId="{A5C53BF6-C24E-4A35-8C69-EE39BC4E105D}" destId="{3E5E463E-DA41-4B6F-BBA9-4A947BD7F621}" srcOrd="0" destOrd="0" presId="urn:microsoft.com/office/officeart/2016/7/layout/LinearBlockProcessNumbered"/>
    <dgm:cxn modelId="{205DC773-A07A-4DAD-A61A-7D26752F06AA}" type="presParOf" srcId="{7A3CB326-15D2-4BB2-8A6F-6A847350740A}" destId="{D25DE2D9-8426-4FBD-AC19-6C54B1280979}" srcOrd="0" destOrd="0" presId="urn:microsoft.com/office/officeart/2016/7/layout/LinearBlockProcessNumbered"/>
    <dgm:cxn modelId="{D80237DA-081C-442C-8CC8-3321B0894B23}" type="presParOf" srcId="{D25DE2D9-8426-4FBD-AC19-6C54B1280979}" destId="{70EE3754-0C06-4925-9AEB-57192F50E412}" srcOrd="0" destOrd="0" presId="urn:microsoft.com/office/officeart/2016/7/layout/LinearBlockProcessNumbered"/>
    <dgm:cxn modelId="{3B5C8758-7982-4DA0-8740-DD3449DFAB05}" type="presParOf" srcId="{D25DE2D9-8426-4FBD-AC19-6C54B1280979}" destId="{EFD950BF-FF11-4F3C-A310-B72EA7A55FD9}" srcOrd="1" destOrd="0" presId="urn:microsoft.com/office/officeart/2016/7/layout/LinearBlockProcessNumbered"/>
    <dgm:cxn modelId="{D1368AD4-A1D4-4F8D-8240-9D9F3B860A64}" type="presParOf" srcId="{D25DE2D9-8426-4FBD-AC19-6C54B1280979}" destId="{71D0CA1D-0B93-4C6B-8B14-231F600CBDA0}" srcOrd="2" destOrd="0" presId="urn:microsoft.com/office/officeart/2016/7/layout/LinearBlockProcessNumbered"/>
    <dgm:cxn modelId="{4B3840EC-EE7E-4049-9691-06FFAF51AC6D}" type="presParOf" srcId="{7A3CB326-15D2-4BB2-8A6F-6A847350740A}" destId="{807B5ACE-ED8C-446F-94BE-D0E6D8FA113F}" srcOrd="1" destOrd="0" presId="urn:microsoft.com/office/officeart/2016/7/layout/LinearBlockProcessNumbered"/>
    <dgm:cxn modelId="{9748D6DF-9306-46B9-870D-9ADD2F1B1AF8}" type="presParOf" srcId="{7A3CB326-15D2-4BB2-8A6F-6A847350740A}" destId="{04ED1910-25C3-4788-9C6B-9D835DDAE314}" srcOrd="2" destOrd="0" presId="urn:microsoft.com/office/officeart/2016/7/layout/LinearBlockProcessNumbered"/>
    <dgm:cxn modelId="{E1886BD4-0A67-4E85-B625-ECCB8F29B3C7}" type="presParOf" srcId="{04ED1910-25C3-4788-9C6B-9D835DDAE314}" destId="{8C6F2115-7C5F-40C4-864A-E62C58F571DC}" srcOrd="0" destOrd="0" presId="urn:microsoft.com/office/officeart/2016/7/layout/LinearBlockProcessNumbered"/>
    <dgm:cxn modelId="{B10C7132-3C94-4325-B004-9DD72DB4C39B}" type="presParOf" srcId="{04ED1910-25C3-4788-9C6B-9D835DDAE314}" destId="{83CEE011-8E41-4C64-813A-0FD44984289C}" srcOrd="1" destOrd="0" presId="urn:microsoft.com/office/officeart/2016/7/layout/LinearBlockProcessNumbered"/>
    <dgm:cxn modelId="{601FD42E-A5B5-4C56-A4C0-C15BACAD8F99}" type="presParOf" srcId="{04ED1910-25C3-4788-9C6B-9D835DDAE314}" destId="{F3CBE08E-4DF2-40AD-801A-6015C4AF38A7}" srcOrd="2" destOrd="0" presId="urn:microsoft.com/office/officeart/2016/7/layout/LinearBlockProcessNumbered"/>
    <dgm:cxn modelId="{A6E31F27-F55E-42E8-BAC5-A703CB454523}" type="presParOf" srcId="{7A3CB326-15D2-4BB2-8A6F-6A847350740A}" destId="{58AAA968-DE44-4CDA-B853-8C7DFE8A6347}" srcOrd="3" destOrd="0" presId="urn:microsoft.com/office/officeart/2016/7/layout/LinearBlockProcessNumbered"/>
    <dgm:cxn modelId="{19739281-D5B0-43C6-8090-4B72FAB3D69D}" type="presParOf" srcId="{7A3CB326-15D2-4BB2-8A6F-6A847350740A}" destId="{584529E1-6ACE-451D-A1D7-BEADA84D0C96}" srcOrd="4" destOrd="0" presId="urn:microsoft.com/office/officeart/2016/7/layout/LinearBlockProcessNumbered"/>
    <dgm:cxn modelId="{4A77CC33-5483-425E-A43D-EE99B16EC0E7}" type="presParOf" srcId="{584529E1-6ACE-451D-A1D7-BEADA84D0C96}" destId="{3E5E463E-DA41-4B6F-BBA9-4A947BD7F621}" srcOrd="0" destOrd="0" presId="urn:microsoft.com/office/officeart/2016/7/layout/LinearBlockProcessNumbered"/>
    <dgm:cxn modelId="{5D58DF4E-74CB-444A-ABA7-F606701EDCBA}" type="presParOf" srcId="{584529E1-6ACE-451D-A1D7-BEADA84D0C96}" destId="{E2CDAFD4-863D-43B7-9F5A-88FE528C6F7D}" srcOrd="1" destOrd="0" presId="urn:microsoft.com/office/officeart/2016/7/layout/LinearBlockProcessNumbered"/>
    <dgm:cxn modelId="{46EF4E0C-CE38-4A94-A502-EACD03C1323B}" type="presParOf" srcId="{584529E1-6ACE-451D-A1D7-BEADA84D0C96}" destId="{4191C155-821B-4930-ABBB-5C3A931DA291}"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3D32D1-F883-49E7-8D73-9D396428FC1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41173E5-3697-4363-A526-A6B5693B14D6}">
      <dgm:prSet/>
      <dgm:spPr/>
      <dgm:t>
        <a:bodyPr/>
        <a:lstStyle/>
        <a:p>
          <a:pPr>
            <a:lnSpc>
              <a:spcPct val="100000"/>
            </a:lnSpc>
          </a:pPr>
          <a:r>
            <a:rPr lang="it-IT" dirty="0"/>
            <a:t>La teoria classica (capitolo 2) è costruita sulle fondamenta create dai concetti di rendimenti decrescenti e produttività marginale. </a:t>
          </a:r>
          <a:endParaRPr lang="en-US" dirty="0"/>
        </a:p>
      </dgm:t>
    </dgm:pt>
    <dgm:pt modelId="{9B73B9C9-B752-4C3C-8F66-D1EF9D516D10}" type="parTrans" cxnId="{B330A592-4D79-42D9-A274-FDB435972598}">
      <dgm:prSet/>
      <dgm:spPr/>
      <dgm:t>
        <a:bodyPr/>
        <a:lstStyle/>
        <a:p>
          <a:endParaRPr lang="en-US"/>
        </a:p>
      </dgm:t>
    </dgm:pt>
    <dgm:pt modelId="{9F8CF322-7038-4DBD-8BC7-73F5D6E12243}" type="sibTrans" cxnId="{B330A592-4D79-42D9-A274-FDB435972598}">
      <dgm:prSet/>
      <dgm:spPr/>
      <dgm:t>
        <a:bodyPr/>
        <a:lstStyle/>
        <a:p>
          <a:endParaRPr lang="en-US"/>
        </a:p>
      </dgm:t>
    </dgm:pt>
    <dgm:pt modelId="{EE4EAACC-4A38-48C3-9865-6F3CED2315FB}">
      <dgm:prSet/>
      <dgm:spPr/>
      <dgm:t>
        <a:bodyPr/>
        <a:lstStyle/>
        <a:p>
          <a:pPr>
            <a:lnSpc>
              <a:spcPct val="100000"/>
            </a:lnSpc>
          </a:pPr>
          <a:r>
            <a:rPr lang="it-IT"/>
            <a:t>In condizioni di libera concorrenza, questi concetti sono sufficienti a spiegare i livelli di produzione, occupazione e investimento, insieme alla distribuzione del reddito tra salari e altri redditi.</a:t>
          </a:r>
          <a:endParaRPr lang="en-US"/>
        </a:p>
      </dgm:t>
    </dgm:pt>
    <dgm:pt modelId="{9744E736-37BA-459E-8894-87DF310DD534}" type="parTrans" cxnId="{246FAFE3-7849-406D-B418-24510FB58935}">
      <dgm:prSet/>
      <dgm:spPr/>
      <dgm:t>
        <a:bodyPr/>
        <a:lstStyle/>
        <a:p>
          <a:endParaRPr lang="en-US"/>
        </a:p>
      </dgm:t>
    </dgm:pt>
    <dgm:pt modelId="{F96616FD-F1B7-459F-AB88-F860B15A490E}" type="sibTrans" cxnId="{246FAFE3-7849-406D-B418-24510FB58935}">
      <dgm:prSet/>
      <dgm:spPr/>
      <dgm:t>
        <a:bodyPr/>
        <a:lstStyle/>
        <a:p>
          <a:endParaRPr lang="en-US"/>
        </a:p>
      </dgm:t>
    </dgm:pt>
    <dgm:pt modelId="{96CA41B0-3384-493B-A8C1-CF9EDF5B6292}">
      <dgm:prSet/>
      <dgm:spPr/>
      <dgm:t>
        <a:bodyPr/>
        <a:lstStyle/>
        <a:p>
          <a:pPr>
            <a:lnSpc>
              <a:spcPct val="100000"/>
            </a:lnSpc>
          </a:pPr>
          <a:r>
            <a:rPr lang="it-IT"/>
            <a:t>La teoria classica è un risultato notevole: ha prodotto risultati potenti e convincenti partendo da alcune idee chiave. </a:t>
          </a:r>
          <a:endParaRPr lang="en-US"/>
        </a:p>
      </dgm:t>
    </dgm:pt>
    <dgm:pt modelId="{0934A570-1348-43AF-80B1-88E68200B266}" type="parTrans" cxnId="{FC614150-27AD-4C0C-9392-CEB8B1677C8D}">
      <dgm:prSet/>
      <dgm:spPr/>
      <dgm:t>
        <a:bodyPr/>
        <a:lstStyle/>
        <a:p>
          <a:endParaRPr lang="en-US"/>
        </a:p>
      </dgm:t>
    </dgm:pt>
    <dgm:pt modelId="{F00F7C81-4B50-474F-936C-1B6E53615E1D}" type="sibTrans" cxnId="{FC614150-27AD-4C0C-9392-CEB8B1677C8D}">
      <dgm:prSet/>
      <dgm:spPr/>
      <dgm:t>
        <a:bodyPr/>
        <a:lstStyle/>
        <a:p>
          <a:endParaRPr lang="en-US"/>
        </a:p>
      </dgm:t>
    </dgm:pt>
    <dgm:pt modelId="{1B18323E-619B-4827-85DD-8968A99D4CA7}">
      <dgm:prSet/>
      <dgm:spPr/>
      <dgm:t>
        <a:bodyPr/>
        <a:lstStyle/>
        <a:p>
          <a:pPr>
            <a:lnSpc>
              <a:spcPct val="100000"/>
            </a:lnSpc>
          </a:pPr>
          <a:r>
            <a:rPr lang="it-IT"/>
            <a:t>Finché i salari saranno flessibili, in linea con la produttività, tutti coloro che vogliono lavorare saranno pienamente occupati. In modo simile, il tasso di interesse bilancia le forze della produttività e del risparmio </a:t>
          </a:r>
          <a:endParaRPr lang="en-US"/>
        </a:p>
      </dgm:t>
    </dgm:pt>
    <dgm:pt modelId="{94D5B457-F9EA-42CD-921D-3640D95C23CF}" type="parTrans" cxnId="{DC3D5E6C-D6D6-40BB-8924-82286B595071}">
      <dgm:prSet/>
      <dgm:spPr/>
      <dgm:t>
        <a:bodyPr/>
        <a:lstStyle/>
        <a:p>
          <a:endParaRPr lang="en-US"/>
        </a:p>
      </dgm:t>
    </dgm:pt>
    <dgm:pt modelId="{EA01E198-0B6A-46B4-808E-CFD059C7591E}" type="sibTrans" cxnId="{DC3D5E6C-D6D6-40BB-8924-82286B595071}">
      <dgm:prSet/>
      <dgm:spPr/>
      <dgm:t>
        <a:bodyPr/>
        <a:lstStyle/>
        <a:p>
          <a:endParaRPr lang="en-US"/>
        </a:p>
      </dgm:t>
    </dgm:pt>
    <dgm:pt modelId="{1784403D-4114-475B-BB2B-3490A71184FB}">
      <dgm:prSet/>
      <dgm:spPr/>
      <dgm:t>
        <a:bodyPr/>
        <a:lstStyle/>
        <a:p>
          <a:pPr>
            <a:lnSpc>
              <a:spcPct val="100000"/>
            </a:lnSpc>
          </a:pPr>
          <a:r>
            <a:rPr lang="it-IT"/>
            <a:t>Gli investimenti devono essere sufficientemente attraenti da convincere i risparmiatori ad essere pazienti e a rimandare il consumo di oggi per averne di più domani. </a:t>
          </a:r>
          <a:endParaRPr lang="en-US"/>
        </a:p>
      </dgm:t>
    </dgm:pt>
    <dgm:pt modelId="{C6E33DAD-6701-43DC-A221-DF2C9F9ED413}" type="parTrans" cxnId="{23066251-D969-4CB8-8F01-6AEB8B208F9F}">
      <dgm:prSet/>
      <dgm:spPr/>
      <dgm:t>
        <a:bodyPr/>
        <a:lstStyle/>
        <a:p>
          <a:endParaRPr lang="en-US"/>
        </a:p>
      </dgm:t>
    </dgm:pt>
    <dgm:pt modelId="{10FF17D1-99C0-46A5-9E25-D933452018E2}" type="sibTrans" cxnId="{23066251-D969-4CB8-8F01-6AEB8B208F9F}">
      <dgm:prSet/>
      <dgm:spPr/>
      <dgm:t>
        <a:bodyPr/>
        <a:lstStyle/>
        <a:p>
          <a:endParaRPr lang="en-US"/>
        </a:p>
      </dgm:t>
    </dgm:pt>
    <dgm:pt modelId="{7FA4BF6D-BDD8-4770-94F0-67EBF18ADAF8}">
      <dgm:prSet/>
      <dgm:spPr/>
      <dgm:t>
        <a:bodyPr/>
        <a:lstStyle/>
        <a:p>
          <a:pPr>
            <a:lnSpc>
              <a:spcPct val="100000"/>
            </a:lnSpc>
          </a:pPr>
          <a:r>
            <a:rPr lang="it-IT"/>
            <a:t>Il denaro non gioca un ruolo essenziale nel modello classico. Tutti i risultati chiave possono essere ottenuti senza soldi. La teoria del valore e della distribuzione è distinta dalla teoria della moneta e dei prezzi, che viene dopo.</a:t>
          </a:r>
          <a:endParaRPr lang="en-US"/>
        </a:p>
      </dgm:t>
    </dgm:pt>
    <dgm:pt modelId="{EE2A1936-9911-43D2-A8B6-986E737B3CC3}" type="parTrans" cxnId="{58D72283-521A-4554-86F2-CFB9D356C8F7}">
      <dgm:prSet/>
      <dgm:spPr/>
      <dgm:t>
        <a:bodyPr/>
        <a:lstStyle/>
        <a:p>
          <a:endParaRPr lang="en-US"/>
        </a:p>
      </dgm:t>
    </dgm:pt>
    <dgm:pt modelId="{F275B3BC-9EFE-4E2A-A146-255E8863EF26}" type="sibTrans" cxnId="{58D72283-521A-4554-86F2-CFB9D356C8F7}">
      <dgm:prSet/>
      <dgm:spPr/>
      <dgm:t>
        <a:bodyPr/>
        <a:lstStyle/>
        <a:p>
          <a:endParaRPr lang="en-US"/>
        </a:p>
      </dgm:t>
    </dgm:pt>
    <dgm:pt modelId="{74F65C90-208F-4BC1-A24D-078CE82A7F6A}" type="pres">
      <dgm:prSet presAssocID="{1A3D32D1-F883-49E7-8D73-9D396428FC1A}" presName="root" presStyleCnt="0">
        <dgm:presLayoutVars>
          <dgm:dir/>
          <dgm:resizeHandles val="exact"/>
        </dgm:presLayoutVars>
      </dgm:prSet>
      <dgm:spPr/>
    </dgm:pt>
    <dgm:pt modelId="{BC5082F0-0AE4-476F-9B25-816B5500693A}" type="pres">
      <dgm:prSet presAssocID="{741173E5-3697-4363-A526-A6B5693B14D6}" presName="compNode" presStyleCnt="0"/>
      <dgm:spPr/>
    </dgm:pt>
    <dgm:pt modelId="{2AC89F6E-F1AE-44C3-B9B0-5FFD4454D0CA}" type="pres">
      <dgm:prSet presAssocID="{741173E5-3697-4363-A526-A6B5693B14D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44E55844-6EB0-44F3-B381-6E4C74837B9A}" type="pres">
      <dgm:prSet presAssocID="{741173E5-3697-4363-A526-A6B5693B14D6}" presName="spaceRect" presStyleCnt="0"/>
      <dgm:spPr/>
    </dgm:pt>
    <dgm:pt modelId="{4BEC8AA4-116E-43B2-BBB5-73B1A330CFA2}" type="pres">
      <dgm:prSet presAssocID="{741173E5-3697-4363-A526-A6B5693B14D6}" presName="textRect" presStyleLbl="revTx" presStyleIdx="0" presStyleCnt="6">
        <dgm:presLayoutVars>
          <dgm:chMax val="1"/>
          <dgm:chPref val="1"/>
        </dgm:presLayoutVars>
      </dgm:prSet>
      <dgm:spPr/>
    </dgm:pt>
    <dgm:pt modelId="{56A74048-E87D-4E34-8007-A0C393E3B488}" type="pres">
      <dgm:prSet presAssocID="{9F8CF322-7038-4DBD-8BC7-73F5D6E12243}" presName="sibTrans" presStyleCnt="0"/>
      <dgm:spPr/>
    </dgm:pt>
    <dgm:pt modelId="{4AEEFCFC-9863-47D3-AB91-A77C5F040BB4}" type="pres">
      <dgm:prSet presAssocID="{EE4EAACC-4A38-48C3-9865-6F3CED2315FB}" presName="compNode" presStyleCnt="0"/>
      <dgm:spPr/>
    </dgm:pt>
    <dgm:pt modelId="{7C9940A1-E11A-4A79-8907-CED76AB53603}" type="pres">
      <dgm:prSet presAssocID="{EE4EAACC-4A38-48C3-9865-6F3CED2315F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6FDE07E7-ACB4-429A-BEF4-32FFC2422BE7}" type="pres">
      <dgm:prSet presAssocID="{EE4EAACC-4A38-48C3-9865-6F3CED2315FB}" presName="spaceRect" presStyleCnt="0"/>
      <dgm:spPr/>
    </dgm:pt>
    <dgm:pt modelId="{3FD333CF-4D33-4A07-A732-72A65AA4D8E9}" type="pres">
      <dgm:prSet presAssocID="{EE4EAACC-4A38-48C3-9865-6F3CED2315FB}" presName="textRect" presStyleLbl="revTx" presStyleIdx="1" presStyleCnt="6">
        <dgm:presLayoutVars>
          <dgm:chMax val="1"/>
          <dgm:chPref val="1"/>
        </dgm:presLayoutVars>
      </dgm:prSet>
      <dgm:spPr/>
    </dgm:pt>
    <dgm:pt modelId="{531340AA-C652-4BC1-8D1C-131816241402}" type="pres">
      <dgm:prSet presAssocID="{F96616FD-F1B7-459F-AB88-F860B15A490E}" presName="sibTrans" presStyleCnt="0"/>
      <dgm:spPr/>
    </dgm:pt>
    <dgm:pt modelId="{AE74C189-AAD1-43F3-BCB0-C20B7CC94316}" type="pres">
      <dgm:prSet presAssocID="{96CA41B0-3384-493B-A8C1-CF9EDF5B6292}" presName="compNode" presStyleCnt="0"/>
      <dgm:spPr/>
    </dgm:pt>
    <dgm:pt modelId="{44CB44DF-731B-42BF-AF42-89B628B16D90}" type="pres">
      <dgm:prSet presAssocID="{96CA41B0-3384-493B-A8C1-CF9EDF5B629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2AFF4AFD-3427-430F-AE77-8DBA20B6E612}" type="pres">
      <dgm:prSet presAssocID="{96CA41B0-3384-493B-A8C1-CF9EDF5B6292}" presName="spaceRect" presStyleCnt="0"/>
      <dgm:spPr/>
    </dgm:pt>
    <dgm:pt modelId="{97CA59E6-B167-4B28-BC2E-F46400081653}" type="pres">
      <dgm:prSet presAssocID="{96CA41B0-3384-493B-A8C1-CF9EDF5B6292}" presName="textRect" presStyleLbl="revTx" presStyleIdx="2" presStyleCnt="6">
        <dgm:presLayoutVars>
          <dgm:chMax val="1"/>
          <dgm:chPref val="1"/>
        </dgm:presLayoutVars>
      </dgm:prSet>
      <dgm:spPr/>
    </dgm:pt>
    <dgm:pt modelId="{1A1F0FE9-2575-4E15-86B0-597FCB6A0E32}" type="pres">
      <dgm:prSet presAssocID="{F00F7C81-4B50-474F-936C-1B6E53615E1D}" presName="sibTrans" presStyleCnt="0"/>
      <dgm:spPr/>
    </dgm:pt>
    <dgm:pt modelId="{811F8D43-0236-4773-A23C-474061AED013}" type="pres">
      <dgm:prSet presAssocID="{1B18323E-619B-4827-85DD-8968A99D4CA7}" presName="compNode" presStyleCnt="0"/>
      <dgm:spPr/>
    </dgm:pt>
    <dgm:pt modelId="{C5B2CF9D-4FF2-452B-9C51-E85F326AB71A}" type="pres">
      <dgm:prSet presAssocID="{1B18323E-619B-4827-85DD-8968A99D4CA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Office Worker"/>
        </a:ext>
      </dgm:extLst>
    </dgm:pt>
    <dgm:pt modelId="{0B1AA977-F96C-4EBE-9870-91DD5AAA37C8}" type="pres">
      <dgm:prSet presAssocID="{1B18323E-619B-4827-85DD-8968A99D4CA7}" presName="spaceRect" presStyleCnt="0"/>
      <dgm:spPr/>
    </dgm:pt>
    <dgm:pt modelId="{F3E2A741-82BA-41B4-940D-24243CFB2111}" type="pres">
      <dgm:prSet presAssocID="{1B18323E-619B-4827-85DD-8968A99D4CA7}" presName="textRect" presStyleLbl="revTx" presStyleIdx="3" presStyleCnt="6">
        <dgm:presLayoutVars>
          <dgm:chMax val="1"/>
          <dgm:chPref val="1"/>
        </dgm:presLayoutVars>
      </dgm:prSet>
      <dgm:spPr/>
    </dgm:pt>
    <dgm:pt modelId="{49E0AB32-54ED-4917-AD2A-7E5F5071FD53}" type="pres">
      <dgm:prSet presAssocID="{EA01E198-0B6A-46B4-808E-CFD059C7591E}" presName="sibTrans" presStyleCnt="0"/>
      <dgm:spPr/>
    </dgm:pt>
    <dgm:pt modelId="{A5561D27-EE52-4489-AD54-5BF0C1E4F261}" type="pres">
      <dgm:prSet presAssocID="{1784403D-4114-475B-BB2B-3490A71184FB}" presName="compNode" presStyleCnt="0"/>
      <dgm:spPr/>
    </dgm:pt>
    <dgm:pt modelId="{2EB35B07-B0D3-45ED-B91C-B6C67602C85F}" type="pres">
      <dgm:prSet presAssocID="{1784403D-4114-475B-BB2B-3490A71184F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llaro"/>
        </a:ext>
      </dgm:extLst>
    </dgm:pt>
    <dgm:pt modelId="{5EF3CA8C-58EA-408F-A197-63FF56A70555}" type="pres">
      <dgm:prSet presAssocID="{1784403D-4114-475B-BB2B-3490A71184FB}" presName="spaceRect" presStyleCnt="0"/>
      <dgm:spPr/>
    </dgm:pt>
    <dgm:pt modelId="{CEFB7F24-1282-4879-8188-B00CDC6E77A1}" type="pres">
      <dgm:prSet presAssocID="{1784403D-4114-475B-BB2B-3490A71184FB}" presName="textRect" presStyleLbl="revTx" presStyleIdx="4" presStyleCnt="6">
        <dgm:presLayoutVars>
          <dgm:chMax val="1"/>
          <dgm:chPref val="1"/>
        </dgm:presLayoutVars>
      </dgm:prSet>
      <dgm:spPr/>
    </dgm:pt>
    <dgm:pt modelId="{A837064B-1EE1-41C6-8C37-96903641D463}" type="pres">
      <dgm:prSet presAssocID="{10FF17D1-99C0-46A5-9E25-D933452018E2}" presName="sibTrans" presStyleCnt="0"/>
      <dgm:spPr/>
    </dgm:pt>
    <dgm:pt modelId="{3622425E-279E-46F6-A6B1-D3F4A582F9B0}" type="pres">
      <dgm:prSet presAssocID="{7FA4BF6D-BDD8-4770-94F0-67EBF18ADAF8}" presName="compNode" presStyleCnt="0"/>
      <dgm:spPr/>
    </dgm:pt>
    <dgm:pt modelId="{589FC57E-BF9A-45DF-8E0B-8707A3EBFC94}" type="pres">
      <dgm:prSet presAssocID="{7FA4BF6D-BDD8-4770-94F0-67EBF18ADAF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enaro"/>
        </a:ext>
      </dgm:extLst>
    </dgm:pt>
    <dgm:pt modelId="{6CF47331-7F81-454E-85A2-ECAAE3DF0A3C}" type="pres">
      <dgm:prSet presAssocID="{7FA4BF6D-BDD8-4770-94F0-67EBF18ADAF8}" presName="spaceRect" presStyleCnt="0"/>
      <dgm:spPr/>
    </dgm:pt>
    <dgm:pt modelId="{CFB63D0B-EEBF-48A5-BD8C-768683263748}" type="pres">
      <dgm:prSet presAssocID="{7FA4BF6D-BDD8-4770-94F0-67EBF18ADAF8}" presName="textRect" presStyleLbl="revTx" presStyleIdx="5" presStyleCnt="6">
        <dgm:presLayoutVars>
          <dgm:chMax val="1"/>
          <dgm:chPref val="1"/>
        </dgm:presLayoutVars>
      </dgm:prSet>
      <dgm:spPr/>
    </dgm:pt>
  </dgm:ptLst>
  <dgm:cxnLst>
    <dgm:cxn modelId="{29F3A40A-A759-450B-A811-A5BE6901DD85}" type="presOf" srcId="{7FA4BF6D-BDD8-4770-94F0-67EBF18ADAF8}" destId="{CFB63D0B-EEBF-48A5-BD8C-768683263748}" srcOrd="0" destOrd="0" presId="urn:microsoft.com/office/officeart/2018/2/layout/IconLabelList"/>
    <dgm:cxn modelId="{F4781C29-3D15-4B60-848A-B31F107E377F}" type="presOf" srcId="{741173E5-3697-4363-A526-A6B5693B14D6}" destId="{4BEC8AA4-116E-43B2-BBB5-73B1A330CFA2}" srcOrd="0" destOrd="0" presId="urn:microsoft.com/office/officeart/2018/2/layout/IconLabelList"/>
    <dgm:cxn modelId="{1818665B-6562-4EDD-959D-DF54FC3E15B3}" type="presOf" srcId="{1A3D32D1-F883-49E7-8D73-9D396428FC1A}" destId="{74F65C90-208F-4BC1-A24D-078CE82A7F6A}" srcOrd="0" destOrd="0" presId="urn:microsoft.com/office/officeart/2018/2/layout/IconLabelList"/>
    <dgm:cxn modelId="{CB889242-66B9-485C-811E-C9F13683595B}" type="presOf" srcId="{1B18323E-619B-4827-85DD-8968A99D4CA7}" destId="{F3E2A741-82BA-41B4-940D-24243CFB2111}" srcOrd="0" destOrd="0" presId="urn:microsoft.com/office/officeart/2018/2/layout/IconLabelList"/>
    <dgm:cxn modelId="{5A9E8D63-1B6A-48B9-8BBF-B52402054670}" type="presOf" srcId="{96CA41B0-3384-493B-A8C1-CF9EDF5B6292}" destId="{97CA59E6-B167-4B28-BC2E-F46400081653}" srcOrd="0" destOrd="0" presId="urn:microsoft.com/office/officeart/2018/2/layout/IconLabelList"/>
    <dgm:cxn modelId="{DC3D5E6C-D6D6-40BB-8924-82286B595071}" srcId="{1A3D32D1-F883-49E7-8D73-9D396428FC1A}" destId="{1B18323E-619B-4827-85DD-8968A99D4CA7}" srcOrd="3" destOrd="0" parTransId="{94D5B457-F9EA-42CD-921D-3640D95C23CF}" sibTransId="{EA01E198-0B6A-46B4-808E-CFD059C7591E}"/>
    <dgm:cxn modelId="{FC614150-27AD-4C0C-9392-CEB8B1677C8D}" srcId="{1A3D32D1-F883-49E7-8D73-9D396428FC1A}" destId="{96CA41B0-3384-493B-A8C1-CF9EDF5B6292}" srcOrd="2" destOrd="0" parTransId="{0934A570-1348-43AF-80B1-88E68200B266}" sibTransId="{F00F7C81-4B50-474F-936C-1B6E53615E1D}"/>
    <dgm:cxn modelId="{23066251-D969-4CB8-8F01-6AEB8B208F9F}" srcId="{1A3D32D1-F883-49E7-8D73-9D396428FC1A}" destId="{1784403D-4114-475B-BB2B-3490A71184FB}" srcOrd="4" destOrd="0" parTransId="{C6E33DAD-6701-43DC-A221-DF2C9F9ED413}" sibTransId="{10FF17D1-99C0-46A5-9E25-D933452018E2}"/>
    <dgm:cxn modelId="{9EA3CD52-B742-4E4B-A314-D3B5B447B620}" type="presOf" srcId="{EE4EAACC-4A38-48C3-9865-6F3CED2315FB}" destId="{3FD333CF-4D33-4A07-A732-72A65AA4D8E9}" srcOrd="0" destOrd="0" presId="urn:microsoft.com/office/officeart/2018/2/layout/IconLabelList"/>
    <dgm:cxn modelId="{58D72283-521A-4554-86F2-CFB9D356C8F7}" srcId="{1A3D32D1-F883-49E7-8D73-9D396428FC1A}" destId="{7FA4BF6D-BDD8-4770-94F0-67EBF18ADAF8}" srcOrd="5" destOrd="0" parTransId="{EE2A1936-9911-43D2-A8B6-986E737B3CC3}" sibTransId="{F275B3BC-9EFE-4E2A-A146-255E8863EF26}"/>
    <dgm:cxn modelId="{B330A592-4D79-42D9-A274-FDB435972598}" srcId="{1A3D32D1-F883-49E7-8D73-9D396428FC1A}" destId="{741173E5-3697-4363-A526-A6B5693B14D6}" srcOrd="0" destOrd="0" parTransId="{9B73B9C9-B752-4C3C-8F66-D1EF9D516D10}" sibTransId="{9F8CF322-7038-4DBD-8BC7-73F5D6E12243}"/>
    <dgm:cxn modelId="{F5E4F8C4-FA3E-435A-9FE2-2E0F791B8ADA}" type="presOf" srcId="{1784403D-4114-475B-BB2B-3490A71184FB}" destId="{CEFB7F24-1282-4879-8188-B00CDC6E77A1}" srcOrd="0" destOrd="0" presId="urn:microsoft.com/office/officeart/2018/2/layout/IconLabelList"/>
    <dgm:cxn modelId="{246FAFE3-7849-406D-B418-24510FB58935}" srcId="{1A3D32D1-F883-49E7-8D73-9D396428FC1A}" destId="{EE4EAACC-4A38-48C3-9865-6F3CED2315FB}" srcOrd="1" destOrd="0" parTransId="{9744E736-37BA-459E-8894-87DF310DD534}" sibTransId="{F96616FD-F1B7-459F-AB88-F860B15A490E}"/>
    <dgm:cxn modelId="{C72E8C1D-8D44-431E-BD9F-FDD0822DE41D}" type="presParOf" srcId="{74F65C90-208F-4BC1-A24D-078CE82A7F6A}" destId="{BC5082F0-0AE4-476F-9B25-816B5500693A}" srcOrd="0" destOrd="0" presId="urn:microsoft.com/office/officeart/2018/2/layout/IconLabelList"/>
    <dgm:cxn modelId="{15151F6D-90EA-406F-84FF-E0EAE15BD05E}" type="presParOf" srcId="{BC5082F0-0AE4-476F-9B25-816B5500693A}" destId="{2AC89F6E-F1AE-44C3-B9B0-5FFD4454D0CA}" srcOrd="0" destOrd="0" presId="urn:microsoft.com/office/officeart/2018/2/layout/IconLabelList"/>
    <dgm:cxn modelId="{78F29874-82A0-48A8-8203-951D808069F2}" type="presParOf" srcId="{BC5082F0-0AE4-476F-9B25-816B5500693A}" destId="{44E55844-6EB0-44F3-B381-6E4C74837B9A}" srcOrd="1" destOrd="0" presId="urn:microsoft.com/office/officeart/2018/2/layout/IconLabelList"/>
    <dgm:cxn modelId="{ED43D793-BDF9-4890-9F1D-EFFFD5AB89EA}" type="presParOf" srcId="{BC5082F0-0AE4-476F-9B25-816B5500693A}" destId="{4BEC8AA4-116E-43B2-BBB5-73B1A330CFA2}" srcOrd="2" destOrd="0" presId="urn:microsoft.com/office/officeart/2018/2/layout/IconLabelList"/>
    <dgm:cxn modelId="{3107E58F-75DF-40A7-B79E-5898B8831FDE}" type="presParOf" srcId="{74F65C90-208F-4BC1-A24D-078CE82A7F6A}" destId="{56A74048-E87D-4E34-8007-A0C393E3B488}" srcOrd="1" destOrd="0" presId="urn:microsoft.com/office/officeart/2018/2/layout/IconLabelList"/>
    <dgm:cxn modelId="{127A4AA7-64C3-4783-A337-0011066416A8}" type="presParOf" srcId="{74F65C90-208F-4BC1-A24D-078CE82A7F6A}" destId="{4AEEFCFC-9863-47D3-AB91-A77C5F040BB4}" srcOrd="2" destOrd="0" presId="urn:microsoft.com/office/officeart/2018/2/layout/IconLabelList"/>
    <dgm:cxn modelId="{4E2C8C67-70F5-4875-B52C-B7972D87C7CE}" type="presParOf" srcId="{4AEEFCFC-9863-47D3-AB91-A77C5F040BB4}" destId="{7C9940A1-E11A-4A79-8907-CED76AB53603}" srcOrd="0" destOrd="0" presId="urn:microsoft.com/office/officeart/2018/2/layout/IconLabelList"/>
    <dgm:cxn modelId="{EB8F5959-437C-47CE-B467-0FF12C7CB97A}" type="presParOf" srcId="{4AEEFCFC-9863-47D3-AB91-A77C5F040BB4}" destId="{6FDE07E7-ACB4-429A-BEF4-32FFC2422BE7}" srcOrd="1" destOrd="0" presId="urn:microsoft.com/office/officeart/2018/2/layout/IconLabelList"/>
    <dgm:cxn modelId="{67E5095F-5952-4628-AE0F-417FE582FA60}" type="presParOf" srcId="{4AEEFCFC-9863-47D3-AB91-A77C5F040BB4}" destId="{3FD333CF-4D33-4A07-A732-72A65AA4D8E9}" srcOrd="2" destOrd="0" presId="urn:microsoft.com/office/officeart/2018/2/layout/IconLabelList"/>
    <dgm:cxn modelId="{908AA762-334A-4B40-AC1B-C65FA5BC47B2}" type="presParOf" srcId="{74F65C90-208F-4BC1-A24D-078CE82A7F6A}" destId="{531340AA-C652-4BC1-8D1C-131816241402}" srcOrd="3" destOrd="0" presId="urn:microsoft.com/office/officeart/2018/2/layout/IconLabelList"/>
    <dgm:cxn modelId="{BE8FB886-AC0F-440B-B32D-9C92B790D8BA}" type="presParOf" srcId="{74F65C90-208F-4BC1-A24D-078CE82A7F6A}" destId="{AE74C189-AAD1-43F3-BCB0-C20B7CC94316}" srcOrd="4" destOrd="0" presId="urn:microsoft.com/office/officeart/2018/2/layout/IconLabelList"/>
    <dgm:cxn modelId="{C8DD5F25-0F2C-4345-821C-77425538D70C}" type="presParOf" srcId="{AE74C189-AAD1-43F3-BCB0-C20B7CC94316}" destId="{44CB44DF-731B-42BF-AF42-89B628B16D90}" srcOrd="0" destOrd="0" presId="urn:microsoft.com/office/officeart/2018/2/layout/IconLabelList"/>
    <dgm:cxn modelId="{2F69464F-B535-4742-84E6-9B0B8B97C136}" type="presParOf" srcId="{AE74C189-AAD1-43F3-BCB0-C20B7CC94316}" destId="{2AFF4AFD-3427-430F-AE77-8DBA20B6E612}" srcOrd="1" destOrd="0" presId="urn:microsoft.com/office/officeart/2018/2/layout/IconLabelList"/>
    <dgm:cxn modelId="{0819C176-AFC1-47C6-80E7-7DE6B38F2316}" type="presParOf" srcId="{AE74C189-AAD1-43F3-BCB0-C20B7CC94316}" destId="{97CA59E6-B167-4B28-BC2E-F46400081653}" srcOrd="2" destOrd="0" presId="urn:microsoft.com/office/officeart/2018/2/layout/IconLabelList"/>
    <dgm:cxn modelId="{80280ED2-EAA8-4162-BB2A-D108E4E25794}" type="presParOf" srcId="{74F65C90-208F-4BC1-A24D-078CE82A7F6A}" destId="{1A1F0FE9-2575-4E15-86B0-597FCB6A0E32}" srcOrd="5" destOrd="0" presId="urn:microsoft.com/office/officeart/2018/2/layout/IconLabelList"/>
    <dgm:cxn modelId="{7D0E2BAF-A661-434C-ABF9-95A955813AFE}" type="presParOf" srcId="{74F65C90-208F-4BC1-A24D-078CE82A7F6A}" destId="{811F8D43-0236-4773-A23C-474061AED013}" srcOrd="6" destOrd="0" presId="urn:microsoft.com/office/officeart/2018/2/layout/IconLabelList"/>
    <dgm:cxn modelId="{00F6C1C6-FA09-4042-BA13-5AC76B3B3BB7}" type="presParOf" srcId="{811F8D43-0236-4773-A23C-474061AED013}" destId="{C5B2CF9D-4FF2-452B-9C51-E85F326AB71A}" srcOrd="0" destOrd="0" presId="urn:microsoft.com/office/officeart/2018/2/layout/IconLabelList"/>
    <dgm:cxn modelId="{FE0A3ABF-A304-4545-9BB6-2019380E30E3}" type="presParOf" srcId="{811F8D43-0236-4773-A23C-474061AED013}" destId="{0B1AA977-F96C-4EBE-9870-91DD5AAA37C8}" srcOrd="1" destOrd="0" presId="urn:microsoft.com/office/officeart/2018/2/layout/IconLabelList"/>
    <dgm:cxn modelId="{C2E809E6-9D36-4074-A0B4-7598BE136D68}" type="presParOf" srcId="{811F8D43-0236-4773-A23C-474061AED013}" destId="{F3E2A741-82BA-41B4-940D-24243CFB2111}" srcOrd="2" destOrd="0" presId="urn:microsoft.com/office/officeart/2018/2/layout/IconLabelList"/>
    <dgm:cxn modelId="{1E3DD5C1-7952-4687-BAF3-D3EBDA72AE4B}" type="presParOf" srcId="{74F65C90-208F-4BC1-A24D-078CE82A7F6A}" destId="{49E0AB32-54ED-4917-AD2A-7E5F5071FD53}" srcOrd="7" destOrd="0" presId="urn:microsoft.com/office/officeart/2018/2/layout/IconLabelList"/>
    <dgm:cxn modelId="{2775457B-5B9A-43E3-A524-F26D61924D68}" type="presParOf" srcId="{74F65C90-208F-4BC1-A24D-078CE82A7F6A}" destId="{A5561D27-EE52-4489-AD54-5BF0C1E4F261}" srcOrd="8" destOrd="0" presId="urn:microsoft.com/office/officeart/2018/2/layout/IconLabelList"/>
    <dgm:cxn modelId="{6CA9D848-36E1-44FC-87E0-E2E4EA2D40AD}" type="presParOf" srcId="{A5561D27-EE52-4489-AD54-5BF0C1E4F261}" destId="{2EB35B07-B0D3-45ED-B91C-B6C67602C85F}" srcOrd="0" destOrd="0" presId="urn:microsoft.com/office/officeart/2018/2/layout/IconLabelList"/>
    <dgm:cxn modelId="{D7991AE1-1433-481A-8DDE-2612684B0F4B}" type="presParOf" srcId="{A5561D27-EE52-4489-AD54-5BF0C1E4F261}" destId="{5EF3CA8C-58EA-408F-A197-63FF56A70555}" srcOrd="1" destOrd="0" presId="urn:microsoft.com/office/officeart/2018/2/layout/IconLabelList"/>
    <dgm:cxn modelId="{093805D8-E06A-4550-81C1-E39505AC6378}" type="presParOf" srcId="{A5561D27-EE52-4489-AD54-5BF0C1E4F261}" destId="{CEFB7F24-1282-4879-8188-B00CDC6E77A1}" srcOrd="2" destOrd="0" presId="urn:microsoft.com/office/officeart/2018/2/layout/IconLabelList"/>
    <dgm:cxn modelId="{106C8D78-4267-4813-B4C2-FCE2916F6082}" type="presParOf" srcId="{74F65C90-208F-4BC1-A24D-078CE82A7F6A}" destId="{A837064B-1EE1-41C6-8C37-96903641D463}" srcOrd="9" destOrd="0" presId="urn:microsoft.com/office/officeart/2018/2/layout/IconLabelList"/>
    <dgm:cxn modelId="{0CD2BBCE-9988-41F5-9596-E391E2C79063}" type="presParOf" srcId="{74F65C90-208F-4BC1-A24D-078CE82A7F6A}" destId="{3622425E-279E-46F6-A6B1-D3F4A582F9B0}" srcOrd="10" destOrd="0" presId="urn:microsoft.com/office/officeart/2018/2/layout/IconLabelList"/>
    <dgm:cxn modelId="{322B0645-C0DF-4A9A-AC08-C5781E4211B3}" type="presParOf" srcId="{3622425E-279E-46F6-A6B1-D3F4A582F9B0}" destId="{589FC57E-BF9A-45DF-8E0B-8707A3EBFC94}" srcOrd="0" destOrd="0" presId="urn:microsoft.com/office/officeart/2018/2/layout/IconLabelList"/>
    <dgm:cxn modelId="{FB252BDB-C084-4779-8521-7D0D68361877}" type="presParOf" srcId="{3622425E-279E-46F6-A6B1-D3F4A582F9B0}" destId="{6CF47331-7F81-454E-85A2-ECAAE3DF0A3C}" srcOrd="1" destOrd="0" presId="urn:microsoft.com/office/officeart/2018/2/layout/IconLabelList"/>
    <dgm:cxn modelId="{EB4BAC1D-CBD6-40C3-96CC-51E2312CABC0}" type="presParOf" srcId="{3622425E-279E-46F6-A6B1-D3F4A582F9B0}" destId="{CFB63D0B-EEBF-48A5-BD8C-76868326374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B4B894-E1FF-41F9-BDF5-0588F3BE50ED}"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0180BF-8192-48E9-9047-84AACDD2C0B4}">
      <dgm:prSet/>
      <dgm:spPr/>
      <dgm:t>
        <a:bodyPr/>
        <a:lstStyle/>
        <a:p>
          <a:r>
            <a:rPr lang="it-IT"/>
            <a:t>Al centro della critica di Keynes, nella Teoria Generale (capitolo 3), c'è il concetto di reddito atteso. </a:t>
          </a:r>
          <a:endParaRPr lang="en-US"/>
        </a:p>
      </dgm:t>
    </dgm:pt>
    <dgm:pt modelId="{96BCB5BB-0DA0-4689-911C-D5B384DFE00E}" type="parTrans" cxnId="{91450838-50E0-419D-A301-FF9B0E79EAD2}">
      <dgm:prSet/>
      <dgm:spPr/>
      <dgm:t>
        <a:bodyPr/>
        <a:lstStyle/>
        <a:p>
          <a:endParaRPr lang="en-US"/>
        </a:p>
      </dgm:t>
    </dgm:pt>
    <dgm:pt modelId="{BD24BADA-921C-4B47-A0E9-C6EE9B6585E1}" type="sibTrans" cxnId="{91450838-50E0-419D-A301-FF9B0E79EAD2}">
      <dgm:prSet/>
      <dgm:spPr/>
      <dgm:t>
        <a:bodyPr/>
        <a:lstStyle/>
        <a:p>
          <a:endParaRPr lang="en-US"/>
        </a:p>
      </dgm:t>
    </dgm:pt>
    <dgm:pt modelId="{0308224B-F4A8-48F1-BFD5-46A580742E45}">
      <dgm:prSet/>
      <dgm:spPr/>
      <dgm:t>
        <a:bodyPr/>
        <a:lstStyle/>
        <a:p>
          <a:r>
            <a:rPr lang="it-IT"/>
            <a:t>Il livello di produzione e di occupazione dipende dal reddito atteso dai datori di lavoro.</a:t>
          </a:r>
          <a:endParaRPr lang="en-US"/>
        </a:p>
      </dgm:t>
    </dgm:pt>
    <dgm:pt modelId="{192F1277-1105-4F54-8DE2-9875C00DAA85}" type="parTrans" cxnId="{31B6A5D9-CA2E-4B68-BE57-FD3F93D6881C}">
      <dgm:prSet/>
      <dgm:spPr/>
      <dgm:t>
        <a:bodyPr/>
        <a:lstStyle/>
        <a:p>
          <a:endParaRPr lang="en-US"/>
        </a:p>
      </dgm:t>
    </dgm:pt>
    <dgm:pt modelId="{5B2FA66E-1A30-489F-8C72-A423B10D1D4B}" type="sibTrans" cxnId="{31B6A5D9-CA2E-4B68-BE57-FD3F93D6881C}">
      <dgm:prSet/>
      <dgm:spPr/>
      <dgm:t>
        <a:bodyPr/>
        <a:lstStyle/>
        <a:p>
          <a:endParaRPr lang="en-US"/>
        </a:p>
      </dgm:t>
    </dgm:pt>
    <dgm:pt modelId="{250A620C-98B8-40C4-B52F-D52389E37DA3}">
      <dgm:prSet/>
      <dgm:spPr/>
      <dgm:t>
        <a:bodyPr/>
        <a:lstStyle/>
        <a:p>
          <a:r>
            <a:rPr lang="it-IT"/>
            <a:t>In un’economia monetaria, questo reddito atteso potrebbe non essere sufficiente a rendere redditizio impiegare chiunque sia disposto a lavorare al salario corrente. Nel modello classico, il livello di produzione e di occupazione è determinato dal salario che i lavoratori sono disposti ad accettare. </a:t>
          </a:r>
          <a:endParaRPr lang="en-US"/>
        </a:p>
      </dgm:t>
    </dgm:pt>
    <dgm:pt modelId="{5E83F955-BC45-4DD2-AE23-1FCCFF1CA0AD}" type="parTrans" cxnId="{A1D425AE-CC7A-4D9E-B05B-F19CD2B0C91F}">
      <dgm:prSet/>
      <dgm:spPr/>
      <dgm:t>
        <a:bodyPr/>
        <a:lstStyle/>
        <a:p>
          <a:endParaRPr lang="en-US"/>
        </a:p>
      </dgm:t>
    </dgm:pt>
    <dgm:pt modelId="{390FA4E6-84B1-43F4-B405-99792C605BF1}" type="sibTrans" cxnId="{A1D425AE-CC7A-4D9E-B05B-F19CD2B0C91F}">
      <dgm:prSet/>
      <dgm:spPr/>
      <dgm:t>
        <a:bodyPr/>
        <a:lstStyle/>
        <a:p>
          <a:endParaRPr lang="en-US"/>
        </a:p>
      </dgm:t>
    </dgm:pt>
    <dgm:pt modelId="{CA621698-0A93-4653-8427-A416C0937D0E}">
      <dgm:prSet/>
      <dgm:spPr/>
      <dgm:t>
        <a:bodyPr/>
        <a:lstStyle/>
        <a:p>
          <a:r>
            <a:rPr lang="it-IT"/>
            <a:t>Nel modello di Keynes, il reddito atteso dipende anche dalle decisioni di spesa degli investitori e dei consumatori. Il consumo, a sua volta, dipende dal reddito, per cui il reddito atteso risulta dipendere principalmente dagli investimenti.</a:t>
          </a:r>
          <a:endParaRPr lang="en-US"/>
        </a:p>
      </dgm:t>
    </dgm:pt>
    <dgm:pt modelId="{1FEFF044-1910-47D4-B107-D2546C93CD09}" type="parTrans" cxnId="{1786BF99-79F0-4846-99B8-535EE9648B90}">
      <dgm:prSet/>
      <dgm:spPr/>
      <dgm:t>
        <a:bodyPr/>
        <a:lstStyle/>
        <a:p>
          <a:endParaRPr lang="en-US"/>
        </a:p>
      </dgm:t>
    </dgm:pt>
    <dgm:pt modelId="{63E01F63-39AF-4F98-85AA-2B7EC52CDB76}" type="sibTrans" cxnId="{1786BF99-79F0-4846-99B8-535EE9648B90}">
      <dgm:prSet/>
      <dgm:spPr/>
      <dgm:t>
        <a:bodyPr/>
        <a:lstStyle/>
        <a:p>
          <a:endParaRPr lang="en-US"/>
        </a:p>
      </dgm:t>
    </dgm:pt>
    <dgm:pt modelId="{0B518FE0-136C-4024-82ED-0C9643ED74D4}" type="pres">
      <dgm:prSet presAssocID="{58B4B894-E1FF-41F9-BDF5-0588F3BE50ED}" presName="root" presStyleCnt="0">
        <dgm:presLayoutVars>
          <dgm:dir/>
          <dgm:resizeHandles val="exact"/>
        </dgm:presLayoutVars>
      </dgm:prSet>
      <dgm:spPr/>
    </dgm:pt>
    <dgm:pt modelId="{90011A1D-F47F-499A-B492-7393373BE0D7}" type="pres">
      <dgm:prSet presAssocID="{58B4B894-E1FF-41F9-BDF5-0588F3BE50ED}" presName="container" presStyleCnt="0">
        <dgm:presLayoutVars>
          <dgm:dir/>
          <dgm:resizeHandles val="exact"/>
        </dgm:presLayoutVars>
      </dgm:prSet>
      <dgm:spPr/>
    </dgm:pt>
    <dgm:pt modelId="{6E634301-7F67-405C-A600-0029E8C6020A}" type="pres">
      <dgm:prSet presAssocID="{370180BF-8192-48E9-9047-84AACDD2C0B4}" presName="compNode" presStyleCnt="0"/>
      <dgm:spPr/>
    </dgm:pt>
    <dgm:pt modelId="{1E0823AB-571A-4ADD-B4A0-F3FAF991BC5A}" type="pres">
      <dgm:prSet presAssocID="{370180BF-8192-48E9-9047-84AACDD2C0B4}" presName="iconBgRect" presStyleLbl="bgShp" presStyleIdx="0" presStyleCnt="4"/>
      <dgm:spPr/>
    </dgm:pt>
    <dgm:pt modelId="{C1178FF6-524F-4F45-AEDF-9497D0452F9A}" type="pres">
      <dgm:prSet presAssocID="{370180BF-8192-48E9-9047-84AACDD2C0B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nco di controllo"/>
        </a:ext>
      </dgm:extLst>
    </dgm:pt>
    <dgm:pt modelId="{ED27256F-30A2-4DC0-9FF4-B634E2EBAB4C}" type="pres">
      <dgm:prSet presAssocID="{370180BF-8192-48E9-9047-84AACDD2C0B4}" presName="spaceRect" presStyleCnt="0"/>
      <dgm:spPr/>
    </dgm:pt>
    <dgm:pt modelId="{768AAD53-442C-4325-9642-408A9CD4585B}" type="pres">
      <dgm:prSet presAssocID="{370180BF-8192-48E9-9047-84AACDD2C0B4}" presName="textRect" presStyleLbl="revTx" presStyleIdx="0" presStyleCnt="4">
        <dgm:presLayoutVars>
          <dgm:chMax val="1"/>
          <dgm:chPref val="1"/>
        </dgm:presLayoutVars>
      </dgm:prSet>
      <dgm:spPr/>
    </dgm:pt>
    <dgm:pt modelId="{7B1BE00D-C48F-421D-9A2E-1D319156C802}" type="pres">
      <dgm:prSet presAssocID="{BD24BADA-921C-4B47-A0E9-C6EE9B6585E1}" presName="sibTrans" presStyleLbl="sibTrans2D1" presStyleIdx="0" presStyleCnt="0"/>
      <dgm:spPr/>
    </dgm:pt>
    <dgm:pt modelId="{9F05244B-DF52-4C37-83AB-2B76007E0350}" type="pres">
      <dgm:prSet presAssocID="{0308224B-F4A8-48F1-BFD5-46A580742E45}" presName="compNode" presStyleCnt="0"/>
      <dgm:spPr/>
    </dgm:pt>
    <dgm:pt modelId="{0C12CE25-9B82-499A-9A18-7165C0FF7D3B}" type="pres">
      <dgm:prSet presAssocID="{0308224B-F4A8-48F1-BFD5-46A580742E45}" presName="iconBgRect" presStyleLbl="bgShp" presStyleIdx="1" presStyleCnt="4"/>
      <dgm:spPr/>
    </dgm:pt>
    <dgm:pt modelId="{BBD24410-DD81-48DB-BFEF-F71065805FEE}" type="pres">
      <dgm:prSet presAssocID="{0308224B-F4A8-48F1-BFD5-46A580742E4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ldatore"/>
        </a:ext>
      </dgm:extLst>
    </dgm:pt>
    <dgm:pt modelId="{C7FCE8B9-2E84-4F98-8ACC-F669101DAF23}" type="pres">
      <dgm:prSet presAssocID="{0308224B-F4A8-48F1-BFD5-46A580742E45}" presName="spaceRect" presStyleCnt="0"/>
      <dgm:spPr/>
    </dgm:pt>
    <dgm:pt modelId="{FC417CCD-C401-4B66-8933-3DBB7FFD3FD4}" type="pres">
      <dgm:prSet presAssocID="{0308224B-F4A8-48F1-BFD5-46A580742E45}" presName="textRect" presStyleLbl="revTx" presStyleIdx="1" presStyleCnt="4">
        <dgm:presLayoutVars>
          <dgm:chMax val="1"/>
          <dgm:chPref val="1"/>
        </dgm:presLayoutVars>
      </dgm:prSet>
      <dgm:spPr/>
    </dgm:pt>
    <dgm:pt modelId="{6B8F0131-182A-4DE5-8DE2-8C234EBA8A1F}" type="pres">
      <dgm:prSet presAssocID="{5B2FA66E-1A30-489F-8C72-A423B10D1D4B}" presName="sibTrans" presStyleLbl="sibTrans2D1" presStyleIdx="0" presStyleCnt="0"/>
      <dgm:spPr/>
    </dgm:pt>
    <dgm:pt modelId="{F41ECC76-9F33-42BD-9DBE-11E575A49D4C}" type="pres">
      <dgm:prSet presAssocID="{250A620C-98B8-40C4-B52F-D52389E37DA3}" presName="compNode" presStyleCnt="0"/>
      <dgm:spPr/>
    </dgm:pt>
    <dgm:pt modelId="{A57EE363-7760-4951-BAA2-413BE48AC7E1}" type="pres">
      <dgm:prSet presAssocID="{250A620C-98B8-40C4-B52F-D52389E37DA3}" presName="iconBgRect" presStyleLbl="bgShp" presStyleIdx="2" presStyleCnt="4"/>
      <dgm:spPr/>
    </dgm:pt>
    <dgm:pt modelId="{29626AFC-D1F1-468A-AEA0-7FB23EFA51A8}" type="pres">
      <dgm:prSet presAssocID="{250A620C-98B8-40C4-B52F-D52389E37D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naro"/>
        </a:ext>
      </dgm:extLst>
    </dgm:pt>
    <dgm:pt modelId="{7DD7312B-B80F-4ED1-9AE1-D23ED9FFB721}" type="pres">
      <dgm:prSet presAssocID="{250A620C-98B8-40C4-B52F-D52389E37DA3}" presName="spaceRect" presStyleCnt="0"/>
      <dgm:spPr/>
    </dgm:pt>
    <dgm:pt modelId="{61C0885D-686D-44F0-A077-D20E70AA98F5}" type="pres">
      <dgm:prSet presAssocID="{250A620C-98B8-40C4-B52F-D52389E37DA3}" presName="textRect" presStyleLbl="revTx" presStyleIdx="2" presStyleCnt="4">
        <dgm:presLayoutVars>
          <dgm:chMax val="1"/>
          <dgm:chPref val="1"/>
        </dgm:presLayoutVars>
      </dgm:prSet>
      <dgm:spPr/>
    </dgm:pt>
    <dgm:pt modelId="{6FF2F2FF-DC4B-44D8-BA0B-A854E3AEA0CB}" type="pres">
      <dgm:prSet presAssocID="{390FA4E6-84B1-43F4-B405-99792C605BF1}" presName="sibTrans" presStyleLbl="sibTrans2D1" presStyleIdx="0" presStyleCnt="0"/>
      <dgm:spPr/>
    </dgm:pt>
    <dgm:pt modelId="{A65299C8-304A-45C1-A645-42DFFDA06361}" type="pres">
      <dgm:prSet presAssocID="{CA621698-0A93-4653-8427-A416C0937D0E}" presName="compNode" presStyleCnt="0"/>
      <dgm:spPr/>
    </dgm:pt>
    <dgm:pt modelId="{45ECD154-0F8A-4FA5-A899-7A7128173619}" type="pres">
      <dgm:prSet presAssocID="{CA621698-0A93-4653-8427-A416C0937D0E}" presName="iconBgRect" presStyleLbl="bgShp" presStyleIdx="3" presStyleCnt="4"/>
      <dgm:spPr/>
    </dgm:pt>
    <dgm:pt modelId="{BC6D9F6B-469B-4A0C-BD6B-1B90D4E307A4}" type="pres">
      <dgm:prSet presAssocID="{CA621698-0A93-4653-8427-A416C0937D0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o"/>
        </a:ext>
      </dgm:extLst>
    </dgm:pt>
    <dgm:pt modelId="{83078B05-FE91-4F07-AAFD-D5D25A5AEB74}" type="pres">
      <dgm:prSet presAssocID="{CA621698-0A93-4653-8427-A416C0937D0E}" presName="spaceRect" presStyleCnt="0"/>
      <dgm:spPr/>
    </dgm:pt>
    <dgm:pt modelId="{0E200906-851D-4DC0-9FB6-FC897ECF2A2E}" type="pres">
      <dgm:prSet presAssocID="{CA621698-0A93-4653-8427-A416C0937D0E}" presName="textRect" presStyleLbl="revTx" presStyleIdx="3" presStyleCnt="4">
        <dgm:presLayoutVars>
          <dgm:chMax val="1"/>
          <dgm:chPref val="1"/>
        </dgm:presLayoutVars>
      </dgm:prSet>
      <dgm:spPr/>
    </dgm:pt>
  </dgm:ptLst>
  <dgm:cxnLst>
    <dgm:cxn modelId="{81E35F03-3B2B-4646-AB2F-13F621945955}" type="presOf" srcId="{370180BF-8192-48E9-9047-84AACDD2C0B4}" destId="{768AAD53-442C-4325-9642-408A9CD4585B}" srcOrd="0" destOrd="0" presId="urn:microsoft.com/office/officeart/2018/2/layout/IconCircleList"/>
    <dgm:cxn modelId="{0F92EF0F-1CCB-4F88-8948-6982DCA6F262}" type="presOf" srcId="{BD24BADA-921C-4B47-A0E9-C6EE9B6585E1}" destId="{7B1BE00D-C48F-421D-9A2E-1D319156C802}" srcOrd="0" destOrd="0" presId="urn:microsoft.com/office/officeart/2018/2/layout/IconCircleList"/>
    <dgm:cxn modelId="{91450838-50E0-419D-A301-FF9B0E79EAD2}" srcId="{58B4B894-E1FF-41F9-BDF5-0588F3BE50ED}" destId="{370180BF-8192-48E9-9047-84AACDD2C0B4}" srcOrd="0" destOrd="0" parTransId="{96BCB5BB-0DA0-4689-911C-D5B384DFE00E}" sibTransId="{BD24BADA-921C-4B47-A0E9-C6EE9B6585E1}"/>
    <dgm:cxn modelId="{68B7BD46-C00E-43ED-BFF2-0E5636BE2C45}" type="presOf" srcId="{5B2FA66E-1A30-489F-8C72-A423B10D1D4B}" destId="{6B8F0131-182A-4DE5-8DE2-8C234EBA8A1F}" srcOrd="0" destOrd="0" presId="urn:microsoft.com/office/officeart/2018/2/layout/IconCircleList"/>
    <dgm:cxn modelId="{AA3A3168-E75A-4E06-AC87-C3ADE31817BC}" type="presOf" srcId="{390FA4E6-84B1-43F4-B405-99792C605BF1}" destId="{6FF2F2FF-DC4B-44D8-BA0B-A854E3AEA0CB}" srcOrd="0" destOrd="0" presId="urn:microsoft.com/office/officeart/2018/2/layout/IconCircleList"/>
    <dgm:cxn modelId="{7DDB3980-7DB3-4E9F-95AC-24C61E13D3FB}" type="presOf" srcId="{250A620C-98B8-40C4-B52F-D52389E37DA3}" destId="{61C0885D-686D-44F0-A077-D20E70AA98F5}" srcOrd="0" destOrd="0" presId="urn:microsoft.com/office/officeart/2018/2/layout/IconCircleList"/>
    <dgm:cxn modelId="{9F61D593-C75E-4AE0-A645-B4651AEEEF38}" type="presOf" srcId="{CA621698-0A93-4653-8427-A416C0937D0E}" destId="{0E200906-851D-4DC0-9FB6-FC897ECF2A2E}" srcOrd="0" destOrd="0" presId="urn:microsoft.com/office/officeart/2018/2/layout/IconCircleList"/>
    <dgm:cxn modelId="{2721DC97-570E-423C-8D06-E4025E2B1FDD}" type="presOf" srcId="{58B4B894-E1FF-41F9-BDF5-0588F3BE50ED}" destId="{0B518FE0-136C-4024-82ED-0C9643ED74D4}" srcOrd="0" destOrd="0" presId="urn:microsoft.com/office/officeart/2018/2/layout/IconCircleList"/>
    <dgm:cxn modelId="{1786BF99-79F0-4846-99B8-535EE9648B90}" srcId="{58B4B894-E1FF-41F9-BDF5-0588F3BE50ED}" destId="{CA621698-0A93-4653-8427-A416C0937D0E}" srcOrd="3" destOrd="0" parTransId="{1FEFF044-1910-47D4-B107-D2546C93CD09}" sibTransId="{63E01F63-39AF-4F98-85AA-2B7EC52CDB76}"/>
    <dgm:cxn modelId="{D5354EA2-12EB-4FAE-97EC-318CD3949D9D}" type="presOf" srcId="{0308224B-F4A8-48F1-BFD5-46A580742E45}" destId="{FC417CCD-C401-4B66-8933-3DBB7FFD3FD4}" srcOrd="0" destOrd="0" presId="urn:microsoft.com/office/officeart/2018/2/layout/IconCircleList"/>
    <dgm:cxn modelId="{A1D425AE-CC7A-4D9E-B05B-F19CD2B0C91F}" srcId="{58B4B894-E1FF-41F9-BDF5-0588F3BE50ED}" destId="{250A620C-98B8-40C4-B52F-D52389E37DA3}" srcOrd="2" destOrd="0" parTransId="{5E83F955-BC45-4DD2-AE23-1FCCFF1CA0AD}" sibTransId="{390FA4E6-84B1-43F4-B405-99792C605BF1}"/>
    <dgm:cxn modelId="{31B6A5D9-CA2E-4B68-BE57-FD3F93D6881C}" srcId="{58B4B894-E1FF-41F9-BDF5-0588F3BE50ED}" destId="{0308224B-F4A8-48F1-BFD5-46A580742E45}" srcOrd="1" destOrd="0" parTransId="{192F1277-1105-4F54-8DE2-9875C00DAA85}" sibTransId="{5B2FA66E-1A30-489F-8C72-A423B10D1D4B}"/>
    <dgm:cxn modelId="{B12E4C6D-7379-4911-AC7D-CADB033022BA}" type="presParOf" srcId="{0B518FE0-136C-4024-82ED-0C9643ED74D4}" destId="{90011A1D-F47F-499A-B492-7393373BE0D7}" srcOrd="0" destOrd="0" presId="urn:microsoft.com/office/officeart/2018/2/layout/IconCircleList"/>
    <dgm:cxn modelId="{754B5F0A-8D50-4F51-8E87-8D9BA7564F13}" type="presParOf" srcId="{90011A1D-F47F-499A-B492-7393373BE0D7}" destId="{6E634301-7F67-405C-A600-0029E8C6020A}" srcOrd="0" destOrd="0" presId="urn:microsoft.com/office/officeart/2018/2/layout/IconCircleList"/>
    <dgm:cxn modelId="{8A1394C6-723D-405C-B38B-D9BFF35200F3}" type="presParOf" srcId="{6E634301-7F67-405C-A600-0029E8C6020A}" destId="{1E0823AB-571A-4ADD-B4A0-F3FAF991BC5A}" srcOrd="0" destOrd="0" presId="urn:microsoft.com/office/officeart/2018/2/layout/IconCircleList"/>
    <dgm:cxn modelId="{35BD1D24-BD00-4575-8ABE-7CAC8B1200CD}" type="presParOf" srcId="{6E634301-7F67-405C-A600-0029E8C6020A}" destId="{C1178FF6-524F-4F45-AEDF-9497D0452F9A}" srcOrd="1" destOrd="0" presId="urn:microsoft.com/office/officeart/2018/2/layout/IconCircleList"/>
    <dgm:cxn modelId="{AAB43E69-3900-4317-8C3C-8A199EC72555}" type="presParOf" srcId="{6E634301-7F67-405C-A600-0029E8C6020A}" destId="{ED27256F-30A2-4DC0-9FF4-B634E2EBAB4C}" srcOrd="2" destOrd="0" presId="urn:microsoft.com/office/officeart/2018/2/layout/IconCircleList"/>
    <dgm:cxn modelId="{A914C144-C34B-45DC-9E14-93F8FEECE078}" type="presParOf" srcId="{6E634301-7F67-405C-A600-0029E8C6020A}" destId="{768AAD53-442C-4325-9642-408A9CD4585B}" srcOrd="3" destOrd="0" presId="urn:microsoft.com/office/officeart/2018/2/layout/IconCircleList"/>
    <dgm:cxn modelId="{35ABB5DA-E3C8-4064-AFE1-2C94E41DDB85}" type="presParOf" srcId="{90011A1D-F47F-499A-B492-7393373BE0D7}" destId="{7B1BE00D-C48F-421D-9A2E-1D319156C802}" srcOrd="1" destOrd="0" presId="urn:microsoft.com/office/officeart/2018/2/layout/IconCircleList"/>
    <dgm:cxn modelId="{75D7C8BD-F4C8-4163-A505-2339A85E4179}" type="presParOf" srcId="{90011A1D-F47F-499A-B492-7393373BE0D7}" destId="{9F05244B-DF52-4C37-83AB-2B76007E0350}" srcOrd="2" destOrd="0" presId="urn:microsoft.com/office/officeart/2018/2/layout/IconCircleList"/>
    <dgm:cxn modelId="{EF336EA8-2968-4E31-921E-E6C53C246BE4}" type="presParOf" srcId="{9F05244B-DF52-4C37-83AB-2B76007E0350}" destId="{0C12CE25-9B82-499A-9A18-7165C0FF7D3B}" srcOrd="0" destOrd="0" presId="urn:microsoft.com/office/officeart/2018/2/layout/IconCircleList"/>
    <dgm:cxn modelId="{FF1E9941-5087-422D-9844-2303F7077112}" type="presParOf" srcId="{9F05244B-DF52-4C37-83AB-2B76007E0350}" destId="{BBD24410-DD81-48DB-BFEF-F71065805FEE}" srcOrd="1" destOrd="0" presId="urn:microsoft.com/office/officeart/2018/2/layout/IconCircleList"/>
    <dgm:cxn modelId="{BEBF8F31-BB04-4BFB-8EF5-0AF22462F2D5}" type="presParOf" srcId="{9F05244B-DF52-4C37-83AB-2B76007E0350}" destId="{C7FCE8B9-2E84-4F98-8ACC-F669101DAF23}" srcOrd="2" destOrd="0" presId="urn:microsoft.com/office/officeart/2018/2/layout/IconCircleList"/>
    <dgm:cxn modelId="{8DC97A2F-3FF3-4C9C-95CB-70265317A38C}" type="presParOf" srcId="{9F05244B-DF52-4C37-83AB-2B76007E0350}" destId="{FC417CCD-C401-4B66-8933-3DBB7FFD3FD4}" srcOrd="3" destOrd="0" presId="urn:microsoft.com/office/officeart/2018/2/layout/IconCircleList"/>
    <dgm:cxn modelId="{065DC579-F372-4B01-BCE7-3FA408D3A438}" type="presParOf" srcId="{90011A1D-F47F-499A-B492-7393373BE0D7}" destId="{6B8F0131-182A-4DE5-8DE2-8C234EBA8A1F}" srcOrd="3" destOrd="0" presId="urn:microsoft.com/office/officeart/2018/2/layout/IconCircleList"/>
    <dgm:cxn modelId="{9FD8CE93-1D42-4641-8911-0D9057929026}" type="presParOf" srcId="{90011A1D-F47F-499A-B492-7393373BE0D7}" destId="{F41ECC76-9F33-42BD-9DBE-11E575A49D4C}" srcOrd="4" destOrd="0" presId="urn:microsoft.com/office/officeart/2018/2/layout/IconCircleList"/>
    <dgm:cxn modelId="{3EFAA38C-D132-4AD5-A412-FDDBBC1ED7A6}" type="presParOf" srcId="{F41ECC76-9F33-42BD-9DBE-11E575A49D4C}" destId="{A57EE363-7760-4951-BAA2-413BE48AC7E1}" srcOrd="0" destOrd="0" presId="urn:microsoft.com/office/officeart/2018/2/layout/IconCircleList"/>
    <dgm:cxn modelId="{246116C0-7DA8-47EB-9EE3-3527A0131F06}" type="presParOf" srcId="{F41ECC76-9F33-42BD-9DBE-11E575A49D4C}" destId="{29626AFC-D1F1-468A-AEA0-7FB23EFA51A8}" srcOrd="1" destOrd="0" presId="urn:microsoft.com/office/officeart/2018/2/layout/IconCircleList"/>
    <dgm:cxn modelId="{B701AA2E-F8C1-452A-A67A-5781D5067A81}" type="presParOf" srcId="{F41ECC76-9F33-42BD-9DBE-11E575A49D4C}" destId="{7DD7312B-B80F-4ED1-9AE1-D23ED9FFB721}" srcOrd="2" destOrd="0" presId="urn:microsoft.com/office/officeart/2018/2/layout/IconCircleList"/>
    <dgm:cxn modelId="{FAF84BB8-4FBC-41C9-A11C-0B7501AFEB12}" type="presParOf" srcId="{F41ECC76-9F33-42BD-9DBE-11E575A49D4C}" destId="{61C0885D-686D-44F0-A077-D20E70AA98F5}" srcOrd="3" destOrd="0" presId="urn:microsoft.com/office/officeart/2018/2/layout/IconCircleList"/>
    <dgm:cxn modelId="{0DE1C63E-124E-429F-A68C-AC8B0C21F52A}" type="presParOf" srcId="{90011A1D-F47F-499A-B492-7393373BE0D7}" destId="{6FF2F2FF-DC4B-44D8-BA0B-A854E3AEA0CB}" srcOrd="5" destOrd="0" presId="urn:microsoft.com/office/officeart/2018/2/layout/IconCircleList"/>
    <dgm:cxn modelId="{DF973974-850F-4543-BD45-C3A11B13749C}" type="presParOf" srcId="{90011A1D-F47F-499A-B492-7393373BE0D7}" destId="{A65299C8-304A-45C1-A645-42DFFDA06361}" srcOrd="6" destOrd="0" presId="urn:microsoft.com/office/officeart/2018/2/layout/IconCircleList"/>
    <dgm:cxn modelId="{85F266C8-6A11-4B21-91F2-0ACA7B7D64B1}" type="presParOf" srcId="{A65299C8-304A-45C1-A645-42DFFDA06361}" destId="{45ECD154-0F8A-4FA5-A899-7A7128173619}" srcOrd="0" destOrd="0" presId="urn:microsoft.com/office/officeart/2018/2/layout/IconCircleList"/>
    <dgm:cxn modelId="{E44C8D46-2E54-4BD1-948E-EA9139DAA5AB}" type="presParOf" srcId="{A65299C8-304A-45C1-A645-42DFFDA06361}" destId="{BC6D9F6B-469B-4A0C-BD6B-1B90D4E307A4}" srcOrd="1" destOrd="0" presId="urn:microsoft.com/office/officeart/2018/2/layout/IconCircleList"/>
    <dgm:cxn modelId="{55FCED28-2A3B-4E7D-873A-F32CEB50307A}" type="presParOf" srcId="{A65299C8-304A-45C1-A645-42DFFDA06361}" destId="{83078B05-FE91-4F07-AAFD-D5D25A5AEB74}" srcOrd="2" destOrd="0" presId="urn:microsoft.com/office/officeart/2018/2/layout/IconCircleList"/>
    <dgm:cxn modelId="{C66D7452-EFCC-4621-8BB7-016E8A59BE0A}" type="presParOf" srcId="{A65299C8-304A-45C1-A645-42DFFDA06361}" destId="{0E200906-851D-4DC0-9FB6-FC897ECF2A2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D9669D-FD8D-42DB-9101-5ACEB56C2B83}"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it-IT"/>
        </a:p>
      </dgm:t>
    </dgm:pt>
    <dgm:pt modelId="{BF8143C3-6D2A-4FF3-A77D-00CE454AF228}">
      <dgm:prSet phldrT="[Testo]" custT="1"/>
      <dgm:spPr/>
      <dgm:t>
        <a:bodyPr/>
        <a:lstStyle/>
        <a:p>
          <a:r>
            <a:rPr lang="it-IT" sz="2900" dirty="0"/>
            <a:t>Opportunista:                </a:t>
          </a:r>
          <a:r>
            <a:rPr lang="it-IT" sz="2400" dirty="0"/>
            <a:t>sono tutti keynesiani nella tana della volpe</a:t>
          </a:r>
          <a:endParaRPr lang="it-IT" sz="2900" dirty="0"/>
        </a:p>
      </dgm:t>
    </dgm:pt>
    <dgm:pt modelId="{9C912443-7745-4631-BA7A-7308B30F1FC2}" type="parTrans" cxnId="{B8DA6AA1-71D0-439E-9490-E03CF47F9F89}">
      <dgm:prSet/>
      <dgm:spPr/>
    </dgm:pt>
    <dgm:pt modelId="{FCB1AE2F-9C19-4206-9D9D-A3FA654A3969}" type="sibTrans" cxnId="{B8DA6AA1-71D0-439E-9490-E03CF47F9F89}">
      <dgm:prSet/>
      <dgm:spPr/>
    </dgm:pt>
    <dgm:pt modelId="{309ACB51-21B8-44C4-9C2B-9362FC3349B8}">
      <dgm:prSet phldrT="[Testo]"/>
      <dgm:spPr/>
      <dgm:t>
        <a:bodyPr/>
        <a:lstStyle/>
        <a:p>
          <a:r>
            <a:rPr lang="it-IT" dirty="0"/>
            <a:t>Visione dottrinaria scientificamente inaccettabile</a:t>
          </a:r>
        </a:p>
      </dgm:t>
    </dgm:pt>
    <dgm:pt modelId="{7D863008-5C3D-48D8-8962-AEAEAC10B247}" type="parTrans" cxnId="{B963CA71-BA48-4A85-8AD5-38C1600FD38F}">
      <dgm:prSet/>
      <dgm:spPr/>
      <dgm:t>
        <a:bodyPr/>
        <a:lstStyle/>
        <a:p>
          <a:endParaRPr lang="it-IT"/>
        </a:p>
      </dgm:t>
    </dgm:pt>
    <dgm:pt modelId="{DFB99CED-9CA0-4697-9B98-BF178ECAB37B}" type="sibTrans" cxnId="{B963CA71-BA48-4A85-8AD5-38C1600FD38F}">
      <dgm:prSet/>
      <dgm:spPr/>
      <dgm:t>
        <a:bodyPr/>
        <a:lstStyle/>
        <a:p>
          <a:endParaRPr lang="it-IT"/>
        </a:p>
      </dgm:t>
    </dgm:pt>
    <dgm:pt modelId="{CC489D2E-6D0F-4FFA-A5E1-E5F014A39A95}">
      <dgm:prSet phldrT="[Testo]" custT="1"/>
      <dgm:spPr/>
      <dgm:t>
        <a:bodyPr/>
        <a:lstStyle/>
        <a:p>
          <a:r>
            <a:rPr lang="it-IT" sz="2900" dirty="0"/>
            <a:t>Fatalista:           </a:t>
          </a:r>
          <a:r>
            <a:rPr lang="it-IT" sz="2400" dirty="0"/>
            <a:t>ovviamente siamo tutti keynesiani</a:t>
          </a:r>
        </a:p>
      </dgm:t>
    </dgm:pt>
    <dgm:pt modelId="{95FF967B-5B1F-4532-8A67-0A5D46E50261}" type="parTrans" cxnId="{F25310BA-711B-4616-8E2C-B4E51580BC63}">
      <dgm:prSet/>
      <dgm:spPr/>
    </dgm:pt>
    <dgm:pt modelId="{0DEEE93B-A336-4D8C-97D7-05B7C3B21C1A}" type="sibTrans" cxnId="{F25310BA-711B-4616-8E2C-B4E51580BC63}">
      <dgm:prSet/>
      <dgm:spPr/>
    </dgm:pt>
    <dgm:pt modelId="{6269E8B7-C620-4C94-9798-FB3F04664CB0}">
      <dgm:prSet phldrT="[Testo]"/>
      <dgm:spPr/>
      <dgm:t>
        <a:bodyPr/>
        <a:lstStyle/>
        <a:p>
          <a:r>
            <a:rPr lang="it-IT" dirty="0"/>
            <a:t>E’ il risultato minimo che si può concedere al contributo keynesiano alla luce dell’oggettivo cambiamento del linguaggio economico e dell’attuazione pratica delle sue strategie di politica economica</a:t>
          </a:r>
        </a:p>
      </dgm:t>
    </dgm:pt>
    <dgm:pt modelId="{C6243489-D6F2-49D7-AA6A-0E5621756964}" type="parTrans" cxnId="{CE6EB9C9-221D-42E7-B1AE-C878B8E1B102}">
      <dgm:prSet/>
      <dgm:spPr/>
      <dgm:t>
        <a:bodyPr/>
        <a:lstStyle/>
        <a:p>
          <a:endParaRPr lang="it-IT"/>
        </a:p>
      </dgm:t>
    </dgm:pt>
    <dgm:pt modelId="{76B236D8-A3E1-49D9-BA70-FEFD25BAF84F}" type="sibTrans" cxnId="{CE6EB9C9-221D-42E7-B1AE-C878B8E1B102}">
      <dgm:prSet/>
      <dgm:spPr/>
      <dgm:t>
        <a:bodyPr/>
        <a:lstStyle/>
        <a:p>
          <a:endParaRPr lang="it-IT"/>
        </a:p>
      </dgm:t>
    </dgm:pt>
    <dgm:pt modelId="{122067EA-161B-4C43-945C-BC3FD805EAFD}" type="pres">
      <dgm:prSet presAssocID="{89D9669D-FD8D-42DB-9101-5ACEB56C2B83}" presName="Name0" presStyleCnt="0">
        <dgm:presLayoutVars>
          <dgm:dir/>
          <dgm:animLvl val="lvl"/>
          <dgm:resizeHandles val="exact"/>
        </dgm:presLayoutVars>
      </dgm:prSet>
      <dgm:spPr/>
    </dgm:pt>
    <dgm:pt modelId="{9CD9FD94-0B95-4FAB-9E39-A5D39816E26C}" type="pres">
      <dgm:prSet presAssocID="{BF8143C3-6D2A-4FF3-A77D-00CE454AF228}" presName="linNode" presStyleCnt="0"/>
      <dgm:spPr/>
    </dgm:pt>
    <dgm:pt modelId="{5D17D01D-347E-4FCE-9F4A-10842234D2C4}" type="pres">
      <dgm:prSet presAssocID="{BF8143C3-6D2A-4FF3-A77D-00CE454AF228}" presName="parentText" presStyleLbl="node1" presStyleIdx="0" presStyleCnt="2">
        <dgm:presLayoutVars>
          <dgm:chMax val="1"/>
          <dgm:bulletEnabled val="1"/>
        </dgm:presLayoutVars>
      </dgm:prSet>
      <dgm:spPr/>
    </dgm:pt>
    <dgm:pt modelId="{E8A4ECD0-C2CB-4BAC-B900-BA1317B92318}" type="pres">
      <dgm:prSet presAssocID="{BF8143C3-6D2A-4FF3-A77D-00CE454AF228}" presName="descendantText" presStyleLbl="alignAccFollowNode1" presStyleIdx="0" presStyleCnt="2">
        <dgm:presLayoutVars>
          <dgm:bulletEnabled val="1"/>
        </dgm:presLayoutVars>
      </dgm:prSet>
      <dgm:spPr/>
    </dgm:pt>
    <dgm:pt modelId="{46DA2368-27AC-49F0-8B97-7C956CC7C4B9}" type="pres">
      <dgm:prSet presAssocID="{FCB1AE2F-9C19-4206-9D9D-A3FA654A3969}" presName="sp" presStyleCnt="0"/>
      <dgm:spPr/>
    </dgm:pt>
    <dgm:pt modelId="{3CEB03CA-F7F1-4585-8FBA-62A7B2A39447}" type="pres">
      <dgm:prSet presAssocID="{CC489D2E-6D0F-4FFA-A5E1-E5F014A39A95}" presName="linNode" presStyleCnt="0"/>
      <dgm:spPr/>
    </dgm:pt>
    <dgm:pt modelId="{8001235D-DE9D-4961-B31F-BD2484D569BA}" type="pres">
      <dgm:prSet presAssocID="{CC489D2E-6D0F-4FFA-A5E1-E5F014A39A95}" presName="parentText" presStyleLbl="node1" presStyleIdx="1" presStyleCnt="2">
        <dgm:presLayoutVars>
          <dgm:chMax val="1"/>
          <dgm:bulletEnabled val="1"/>
        </dgm:presLayoutVars>
      </dgm:prSet>
      <dgm:spPr/>
    </dgm:pt>
    <dgm:pt modelId="{B36A5AA1-043B-460A-940F-1A14F06F6642}" type="pres">
      <dgm:prSet presAssocID="{CC489D2E-6D0F-4FFA-A5E1-E5F014A39A95}" presName="descendantText" presStyleLbl="alignAccFollowNode1" presStyleIdx="1" presStyleCnt="2">
        <dgm:presLayoutVars>
          <dgm:bulletEnabled val="1"/>
        </dgm:presLayoutVars>
      </dgm:prSet>
      <dgm:spPr/>
    </dgm:pt>
  </dgm:ptLst>
  <dgm:cxnLst>
    <dgm:cxn modelId="{7E55942C-F6C0-4A21-95C2-C73DCA207C6F}" type="presOf" srcId="{CC489D2E-6D0F-4FFA-A5E1-E5F014A39A95}" destId="{8001235D-DE9D-4961-B31F-BD2484D569BA}" srcOrd="0" destOrd="0" presId="urn:microsoft.com/office/officeart/2005/8/layout/vList5"/>
    <dgm:cxn modelId="{F87C2D3C-CF98-49EB-BE8B-811C5FA9CA18}" type="presOf" srcId="{BF8143C3-6D2A-4FF3-A77D-00CE454AF228}" destId="{5D17D01D-347E-4FCE-9F4A-10842234D2C4}" srcOrd="0" destOrd="0" presId="urn:microsoft.com/office/officeart/2005/8/layout/vList5"/>
    <dgm:cxn modelId="{B963CA71-BA48-4A85-8AD5-38C1600FD38F}" srcId="{BF8143C3-6D2A-4FF3-A77D-00CE454AF228}" destId="{309ACB51-21B8-44C4-9C2B-9362FC3349B8}" srcOrd="0" destOrd="0" parTransId="{7D863008-5C3D-48D8-8962-AEAEAC10B247}" sibTransId="{DFB99CED-9CA0-4697-9B98-BF178ECAB37B}"/>
    <dgm:cxn modelId="{B8DA6AA1-71D0-439E-9490-E03CF47F9F89}" srcId="{89D9669D-FD8D-42DB-9101-5ACEB56C2B83}" destId="{BF8143C3-6D2A-4FF3-A77D-00CE454AF228}" srcOrd="0" destOrd="0" parTransId="{9C912443-7745-4631-BA7A-7308B30F1FC2}" sibTransId="{FCB1AE2F-9C19-4206-9D9D-A3FA654A3969}"/>
    <dgm:cxn modelId="{F25310BA-711B-4616-8E2C-B4E51580BC63}" srcId="{89D9669D-FD8D-42DB-9101-5ACEB56C2B83}" destId="{CC489D2E-6D0F-4FFA-A5E1-E5F014A39A95}" srcOrd="1" destOrd="0" parTransId="{95FF967B-5B1F-4532-8A67-0A5D46E50261}" sibTransId="{0DEEE93B-A336-4D8C-97D7-05B7C3B21C1A}"/>
    <dgm:cxn modelId="{F9D1E9C1-839B-4894-8F1F-752C87E54CD8}" type="presOf" srcId="{309ACB51-21B8-44C4-9C2B-9362FC3349B8}" destId="{E8A4ECD0-C2CB-4BAC-B900-BA1317B92318}" srcOrd="0" destOrd="0" presId="urn:microsoft.com/office/officeart/2005/8/layout/vList5"/>
    <dgm:cxn modelId="{96DD26C2-0D28-4C17-8974-C96AF439722A}" type="presOf" srcId="{89D9669D-FD8D-42DB-9101-5ACEB56C2B83}" destId="{122067EA-161B-4C43-945C-BC3FD805EAFD}" srcOrd="0" destOrd="0" presId="urn:microsoft.com/office/officeart/2005/8/layout/vList5"/>
    <dgm:cxn modelId="{D7CA0CC9-F50B-49CE-A0AF-A08BF7C39509}" type="presOf" srcId="{6269E8B7-C620-4C94-9798-FB3F04664CB0}" destId="{B36A5AA1-043B-460A-940F-1A14F06F6642}" srcOrd="0" destOrd="0" presId="urn:microsoft.com/office/officeart/2005/8/layout/vList5"/>
    <dgm:cxn modelId="{CE6EB9C9-221D-42E7-B1AE-C878B8E1B102}" srcId="{CC489D2E-6D0F-4FFA-A5E1-E5F014A39A95}" destId="{6269E8B7-C620-4C94-9798-FB3F04664CB0}" srcOrd="0" destOrd="0" parTransId="{C6243489-D6F2-49D7-AA6A-0E5621756964}" sibTransId="{76B236D8-A3E1-49D9-BA70-FEFD25BAF84F}"/>
    <dgm:cxn modelId="{54DA7E40-6F69-413C-87C4-254989468BA4}" type="presParOf" srcId="{122067EA-161B-4C43-945C-BC3FD805EAFD}" destId="{9CD9FD94-0B95-4FAB-9E39-A5D39816E26C}" srcOrd="0" destOrd="0" presId="urn:microsoft.com/office/officeart/2005/8/layout/vList5"/>
    <dgm:cxn modelId="{E14C8624-124E-40C6-B916-95BE4398EDC5}" type="presParOf" srcId="{9CD9FD94-0B95-4FAB-9E39-A5D39816E26C}" destId="{5D17D01D-347E-4FCE-9F4A-10842234D2C4}" srcOrd="0" destOrd="0" presId="urn:microsoft.com/office/officeart/2005/8/layout/vList5"/>
    <dgm:cxn modelId="{1DF2BD03-06C4-4012-9019-0C6BCFAEFB03}" type="presParOf" srcId="{9CD9FD94-0B95-4FAB-9E39-A5D39816E26C}" destId="{E8A4ECD0-C2CB-4BAC-B900-BA1317B92318}" srcOrd="1" destOrd="0" presId="urn:microsoft.com/office/officeart/2005/8/layout/vList5"/>
    <dgm:cxn modelId="{7AF6F888-5BE9-47F9-A940-BEA1BDF53CEE}" type="presParOf" srcId="{122067EA-161B-4C43-945C-BC3FD805EAFD}" destId="{46DA2368-27AC-49F0-8B97-7C956CC7C4B9}" srcOrd="1" destOrd="0" presId="urn:microsoft.com/office/officeart/2005/8/layout/vList5"/>
    <dgm:cxn modelId="{AE95489E-AF13-4D78-BE5F-7408F1B2CFB8}" type="presParOf" srcId="{122067EA-161B-4C43-945C-BC3FD805EAFD}" destId="{3CEB03CA-F7F1-4585-8FBA-62A7B2A39447}" srcOrd="2" destOrd="0" presId="urn:microsoft.com/office/officeart/2005/8/layout/vList5"/>
    <dgm:cxn modelId="{BF59052E-0730-40EC-AEE9-7977CD84F6CE}" type="presParOf" srcId="{3CEB03CA-F7F1-4585-8FBA-62A7B2A39447}" destId="{8001235D-DE9D-4961-B31F-BD2484D569BA}" srcOrd="0" destOrd="0" presId="urn:microsoft.com/office/officeart/2005/8/layout/vList5"/>
    <dgm:cxn modelId="{BC609C4E-C842-4CB1-8973-0AF61C775F76}" type="presParOf" srcId="{3CEB03CA-F7F1-4585-8FBA-62A7B2A39447}" destId="{B36A5AA1-043B-460A-940F-1A14F06F664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59A29-299F-4863-88DB-ED7407823859}">
      <dsp:nvSpPr>
        <dsp:cNvPr id="0" name=""/>
        <dsp:cNvSpPr/>
      </dsp:nvSpPr>
      <dsp:spPr>
        <a:xfrm>
          <a:off x="0" y="725"/>
          <a:ext cx="72401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363D6A-F838-4971-87F4-327C270D3498}">
      <dsp:nvSpPr>
        <dsp:cNvPr id="0" name=""/>
        <dsp:cNvSpPr/>
      </dsp:nvSpPr>
      <dsp:spPr>
        <a:xfrm>
          <a:off x="0" y="725"/>
          <a:ext cx="7240146" cy="594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CW 1: Indian currency and finance. </a:t>
          </a:r>
        </a:p>
      </dsp:txBody>
      <dsp:txXfrm>
        <a:off x="0" y="725"/>
        <a:ext cx="7240146" cy="594214"/>
      </dsp:txXfrm>
    </dsp:sp>
    <dsp:sp modelId="{9470204C-47FD-4D33-88D3-63B447CA0C45}">
      <dsp:nvSpPr>
        <dsp:cNvPr id="0" name=""/>
        <dsp:cNvSpPr/>
      </dsp:nvSpPr>
      <dsp:spPr>
        <a:xfrm>
          <a:off x="0" y="594940"/>
          <a:ext cx="7240146" cy="0"/>
        </a:xfrm>
        <a:prstGeom prst="line">
          <a:avLst/>
        </a:prstGeom>
        <a:solidFill>
          <a:schemeClr val="accent2">
            <a:hueOff val="-2064733"/>
            <a:satOff val="-1141"/>
            <a:lumOff val="-915"/>
            <a:alphaOff val="0"/>
          </a:schemeClr>
        </a:solidFill>
        <a:ln w="12700" cap="flat" cmpd="sng" algn="ctr">
          <a:solidFill>
            <a:schemeClr val="accent2">
              <a:hueOff val="-2064733"/>
              <a:satOff val="-1141"/>
              <a:lumOff val="-9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04A87E-4089-4DBE-9ED5-6EE1D15D60AE}">
      <dsp:nvSpPr>
        <dsp:cNvPr id="0" name=""/>
        <dsp:cNvSpPr/>
      </dsp:nvSpPr>
      <dsp:spPr>
        <a:xfrm>
          <a:off x="0" y="594940"/>
          <a:ext cx="7240146" cy="594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CW 2: The Economic Consequences of the Peace </a:t>
          </a:r>
        </a:p>
      </dsp:txBody>
      <dsp:txXfrm>
        <a:off x="0" y="594940"/>
        <a:ext cx="7240146" cy="594214"/>
      </dsp:txXfrm>
    </dsp:sp>
    <dsp:sp modelId="{C90C6D4F-C5AD-4F02-9B4E-22D459E9DE8E}">
      <dsp:nvSpPr>
        <dsp:cNvPr id="0" name=""/>
        <dsp:cNvSpPr/>
      </dsp:nvSpPr>
      <dsp:spPr>
        <a:xfrm>
          <a:off x="0" y="1189155"/>
          <a:ext cx="7240146" cy="0"/>
        </a:xfrm>
        <a:prstGeom prst="line">
          <a:avLst/>
        </a:prstGeom>
        <a:solidFill>
          <a:schemeClr val="accent2">
            <a:hueOff val="-4129467"/>
            <a:satOff val="-2282"/>
            <a:lumOff val="-1830"/>
            <a:alphaOff val="0"/>
          </a:schemeClr>
        </a:solidFill>
        <a:ln w="12700" cap="flat" cmpd="sng" algn="ctr">
          <a:solidFill>
            <a:schemeClr val="accent2">
              <a:hueOff val="-4129467"/>
              <a:satOff val="-2282"/>
              <a:lumOff val="-18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3A1EC3-F36E-4B84-A46F-B80B069DBBD9}">
      <dsp:nvSpPr>
        <dsp:cNvPr id="0" name=""/>
        <dsp:cNvSpPr/>
      </dsp:nvSpPr>
      <dsp:spPr>
        <a:xfrm>
          <a:off x="0" y="1189155"/>
          <a:ext cx="7240146" cy="594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CW 3: A Revision of the Treaty: being a sequence to The economic consequences of the peace.</a:t>
          </a:r>
        </a:p>
      </dsp:txBody>
      <dsp:txXfrm>
        <a:off x="0" y="1189155"/>
        <a:ext cx="7240146" cy="594214"/>
      </dsp:txXfrm>
    </dsp:sp>
    <dsp:sp modelId="{1E6AFE9C-0B43-4C24-AAF6-D8ABB5A6A3F4}">
      <dsp:nvSpPr>
        <dsp:cNvPr id="0" name=""/>
        <dsp:cNvSpPr/>
      </dsp:nvSpPr>
      <dsp:spPr>
        <a:xfrm>
          <a:off x="0" y="1783370"/>
          <a:ext cx="7240146" cy="0"/>
        </a:xfrm>
        <a:prstGeom prst="line">
          <a:avLst/>
        </a:prstGeom>
        <a:solidFill>
          <a:schemeClr val="accent2">
            <a:hueOff val="-6194201"/>
            <a:satOff val="-3423"/>
            <a:lumOff val="-2744"/>
            <a:alphaOff val="0"/>
          </a:schemeClr>
        </a:solidFill>
        <a:ln w="12700" cap="flat" cmpd="sng" algn="ctr">
          <a:solidFill>
            <a:schemeClr val="accent2">
              <a:hueOff val="-6194201"/>
              <a:satOff val="-3423"/>
              <a:lumOff val="-27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A9199A-D6AD-4AAD-9366-45B449B004B1}">
      <dsp:nvSpPr>
        <dsp:cNvPr id="0" name=""/>
        <dsp:cNvSpPr/>
      </dsp:nvSpPr>
      <dsp:spPr>
        <a:xfrm>
          <a:off x="0" y="1783370"/>
          <a:ext cx="7240146" cy="594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CW 4: A Tract on Monetary Reform </a:t>
          </a:r>
        </a:p>
      </dsp:txBody>
      <dsp:txXfrm>
        <a:off x="0" y="1783370"/>
        <a:ext cx="7240146" cy="594214"/>
      </dsp:txXfrm>
    </dsp:sp>
    <dsp:sp modelId="{F19D9469-F8CB-4D6C-99CE-9E640D062F5B}">
      <dsp:nvSpPr>
        <dsp:cNvPr id="0" name=""/>
        <dsp:cNvSpPr/>
      </dsp:nvSpPr>
      <dsp:spPr>
        <a:xfrm>
          <a:off x="0" y="2377585"/>
          <a:ext cx="7240146" cy="0"/>
        </a:xfrm>
        <a:prstGeom prst="line">
          <a:avLst/>
        </a:prstGeom>
        <a:solidFill>
          <a:schemeClr val="accent2">
            <a:hueOff val="-8258934"/>
            <a:satOff val="-4564"/>
            <a:lumOff val="-3659"/>
            <a:alphaOff val="0"/>
          </a:schemeClr>
        </a:solidFill>
        <a:ln w="12700" cap="flat" cmpd="sng" algn="ctr">
          <a:solidFill>
            <a:schemeClr val="accent2">
              <a:hueOff val="-8258934"/>
              <a:satOff val="-4564"/>
              <a:lumOff val="-36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EF9514-244C-4015-B101-571585AFC605}">
      <dsp:nvSpPr>
        <dsp:cNvPr id="0" name=""/>
        <dsp:cNvSpPr/>
      </dsp:nvSpPr>
      <dsp:spPr>
        <a:xfrm>
          <a:off x="0" y="2377585"/>
          <a:ext cx="7240146" cy="594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CW 5: A Treatise on Money: The Pure Theory of Money </a:t>
          </a:r>
        </a:p>
      </dsp:txBody>
      <dsp:txXfrm>
        <a:off x="0" y="2377585"/>
        <a:ext cx="7240146" cy="594214"/>
      </dsp:txXfrm>
    </dsp:sp>
    <dsp:sp modelId="{9D9BBA59-1507-4FE8-8000-99110C349B6E}">
      <dsp:nvSpPr>
        <dsp:cNvPr id="0" name=""/>
        <dsp:cNvSpPr/>
      </dsp:nvSpPr>
      <dsp:spPr>
        <a:xfrm>
          <a:off x="0" y="2971800"/>
          <a:ext cx="7240146" cy="0"/>
        </a:xfrm>
        <a:prstGeom prst="line">
          <a:avLst/>
        </a:prstGeom>
        <a:solidFill>
          <a:schemeClr val="accent2">
            <a:hueOff val="-10323668"/>
            <a:satOff val="-5705"/>
            <a:lumOff val="-4574"/>
            <a:alphaOff val="0"/>
          </a:schemeClr>
        </a:solidFill>
        <a:ln w="12700" cap="flat" cmpd="sng" algn="ctr">
          <a:solidFill>
            <a:schemeClr val="accent2">
              <a:hueOff val="-10323668"/>
              <a:satOff val="-5705"/>
              <a:lumOff val="-45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EED290-6288-42F5-8C0D-DF6F2CB21997}">
      <dsp:nvSpPr>
        <dsp:cNvPr id="0" name=""/>
        <dsp:cNvSpPr/>
      </dsp:nvSpPr>
      <dsp:spPr>
        <a:xfrm>
          <a:off x="0" y="2971800"/>
          <a:ext cx="7240146" cy="594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CW 6: A Treatise on Money: The Applied Theory of Money </a:t>
          </a:r>
        </a:p>
      </dsp:txBody>
      <dsp:txXfrm>
        <a:off x="0" y="2971800"/>
        <a:ext cx="7240146" cy="594214"/>
      </dsp:txXfrm>
    </dsp:sp>
    <dsp:sp modelId="{0D38E82A-19E5-47FE-BF76-E5C78A4CF30B}">
      <dsp:nvSpPr>
        <dsp:cNvPr id="0" name=""/>
        <dsp:cNvSpPr/>
      </dsp:nvSpPr>
      <dsp:spPr>
        <a:xfrm>
          <a:off x="0" y="3566014"/>
          <a:ext cx="7240146" cy="0"/>
        </a:xfrm>
        <a:prstGeom prst="line">
          <a:avLst/>
        </a:prstGeom>
        <a:solidFill>
          <a:schemeClr val="accent2">
            <a:hueOff val="-12388401"/>
            <a:satOff val="-6846"/>
            <a:lumOff val="-5489"/>
            <a:alphaOff val="0"/>
          </a:schemeClr>
        </a:solidFill>
        <a:ln w="12700" cap="flat" cmpd="sng" algn="ctr">
          <a:solidFill>
            <a:schemeClr val="accent2">
              <a:hueOff val="-12388401"/>
              <a:satOff val="-6846"/>
              <a:lumOff val="-54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EB6E6B-0D28-4855-BA0B-2AFC5C9ACC67}">
      <dsp:nvSpPr>
        <dsp:cNvPr id="0" name=""/>
        <dsp:cNvSpPr/>
      </dsp:nvSpPr>
      <dsp:spPr>
        <a:xfrm>
          <a:off x="0" y="3566014"/>
          <a:ext cx="7240146" cy="594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CW 7: The General Theory of Employment, Interest and Money </a:t>
          </a:r>
        </a:p>
      </dsp:txBody>
      <dsp:txXfrm>
        <a:off x="0" y="3566014"/>
        <a:ext cx="7240146" cy="594214"/>
      </dsp:txXfrm>
    </dsp:sp>
    <dsp:sp modelId="{1EF0E81E-573C-4286-8673-F21D177BFD0D}">
      <dsp:nvSpPr>
        <dsp:cNvPr id="0" name=""/>
        <dsp:cNvSpPr/>
      </dsp:nvSpPr>
      <dsp:spPr>
        <a:xfrm>
          <a:off x="0" y="4160229"/>
          <a:ext cx="7240146" cy="0"/>
        </a:xfrm>
        <a:prstGeom prst="line">
          <a:avLst/>
        </a:prstGeom>
        <a:solidFill>
          <a:schemeClr val="accent2">
            <a:hueOff val="-14453134"/>
            <a:satOff val="-7987"/>
            <a:lumOff val="-6403"/>
            <a:alphaOff val="0"/>
          </a:schemeClr>
        </a:solidFill>
        <a:ln w="12700" cap="flat" cmpd="sng" algn="ctr">
          <a:solidFill>
            <a:schemeClr val="accent2">
              <a:hueOff val="-14453134"/>
              <a:satOff val="-7987"/>
              <a:lumOff val="-640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3CF0A6-8BB8-4CF6-8032-40C1A3669838}">
      <dsp:nvSpPr>
        <dsp:cNvPr id="0" name=""/>
        <dsp:cNvSpPr/>
      </dsp:nvSpPr>
      <dsp:spPr>
        <a:xfrm>
          <a:off x="0" y="4160229"/>
          <a:ext cx="7240146" cy="594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CW 8: A Treatise on Probability </a:t>
          </a:r>
        </a:p>
      </dsp:txBody>
      <dsp:txXfrm>
        <a:off x="0" y="4160229"/>
        <a:ext cx="7240146" cy="594214"/>
      </dsp:txXfrm>
    </dsp:sp>
    <dsp:sp modelId="{7B9C6860-E25E-4551-A69D-B495A6D5A83F}">
      <dsp:nvSpPr>
        <dsp:cNvPr id="0" name=""/>
        <dsp:cNvSpPr/>
      </dsp:nvSpPr>
      <dsp:spPr>
        <a:xfrm>
          <a:off x="0" y="4754444"/>
          <a:ext cx="7240146" cy="0"/>
        </a:xfrm>
        <a:prstGeom prst="line">
          <a:avLst/>
        </a:prstGeom>
        <a:solidFill>
          <a:schemeClr val="accent2">
            <a:hueOff val="-16517867"/>
            <a:satOff val="-9128"/>
            <a:lumOff val="-7318"/>
            <a:alphaOff val="0"/>
          </a:schemeClr>
        </a:solidFill>
        <a:ln w="12700" cap="flat" cmpd="sng" algn="ctr">
          <a:solidFill>
            <a:schemeClr val="accent2">
              <a:hueOff val="-16517867"/>
              <a:satOff val="-9128"/>
              <a:lumOff val="-73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643FAE-74A5-40C6-9FF9-B221E6DBB97A}">
      <dsp:nvSpPr>
        <dsp:cNvPr id="0" name=""/>
        <dsp:cNvSpPr/>
      </dsp:nvSpPr>
      <dsp:spPr>
        <a:xfrm>
          <a:off x="0" y="4754444"/>
          <a:ext cx="7240146" cy="594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CW 9: Essays in Persuasion </a:t>
          </a:r>
        </a:p>
      </dsp:txBody>
      <dsp:txXfrm>
        <a:off x="0" y="4754444"/>
        <a:ext cx="7240146" cy="594214"/>
      </dsp:txXfrm>
    </dsp:sp>
    <dsp:sp modelId="{B35FA198-AA3A-4DC5-9C3A-83A77D608F81}">
      <dsp:nvSpPr>
        <dsp:cNvPr id="0" name=""/>
        <dsp:cNvSpPr/>
      </dsp:nvSpPr>
      <dsp:spPr>
        <a:xfrm>
          <a:off x="0" y="5348659"/>
          <a:ext cx="7240146" cy="0"/>
        </a:xfrm>
        <a:prstGeom prst="line">
          <a:avLst/>
        </a:prstGeom>
        <a:solidFill>
          <a:schemeClr val="accent2">
            <a:hueOff val="-18582601"/>
            <a:satOff val="-10269"/>
            <a:lumOff val="-8233"/>
            <a:alphaOff val="0"/>
          </a:schemeClr>
        </a:solidFill>
        <a:ln w="12700" cap="flat" cmpd="sng" algn="ctr">
          <a:solidFill>
            <a:schemeClr val="accent2">
              <a:hueOff val="-18582601"/>
              <a:satOff val="-10269"/>
              <a:lumOff val="-8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44BDF5-894C-4D89-BE58-D439123C2AE4}">
      <dsp:nvSpPr>
        <dsp:cNvPr id="0" name=""/>
        <dsp:cNvSpPr/>
      </dsp:nvSpPr>
      <dsp:spPr>
        <a:xfrm>
          <a:off x="0" y="5348659"/>
          <a:ext cx="7240146" cy="594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CW 10: Essays in Biography </a:t>
          </a:r>
        </a:p>
      </dsp:txBody>
      <dsp:txXfrm>
        <a:off x="0" y="5348659"/>
        <a:ext cx="7240146" cy="594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F3C26-E5F9-4A53-9104-CF329800E201}">
      <dsp:nvSpPr>
        <dsp:cNvPr id="0" name=""/>
        <dsp:cNvSpPr/>
      </dsp:nvSpPr>
      <dsp:spPr>
        <a:xfrm rot="5400000">
          <a:off x="6962441" y="-2853501"/>
          <a:ext cx="1080035" cy="7061138"/>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a:lnSpc>
              <a:spcPct val="90000"/>
            </a:lnSpc>
            <a:spcBef>
              <a:spcPct val="0"/>
            </a:spcBef>
            <a:spcAft>
              <a:spcPct val="15000"/>
            </a:spcAft>
            <a:buChar char="•"/>
          </a:pPr>
          <a:r>
            <a:rPr lang="it-IT" sz="3300" kern="1200" dirty="0"/>
            <a:t>Dopo Keynes non possiamo non dirci Keynesiani</a:t>
          </a:r>
        </a:p>
      </dsp:txBody>
      <dsp:txXfrm rot="-5400000">
        <a:off x="3971890" y="189773"/>
        <a:ext cx="7008415" cy="974589"/>
      </dsp:txXfrm>
    </dsp:sp>
    <dsp:sp modelId="{1AFAF347-9DBD-4DF6-B548-2A16C79B2E20}">
      <dsp:nvSpPr>
        <dsp:cNvPr id="0" name=""/>
        <dsp:cNvSpPr/>
      </dsp:nvSpPr>
      <dsp:spPr>
        <a:xfrm>
          <a:off x="0" y="2045"/>
          <a:ext cx="3971890" cy="135004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it-IT" sz="4800" kern="1200" dirty="0"/>
            <a:t>Entusiasta</a:t>
          </a:r>
        </a:p>
      </dsp:txBody>
      <dsp:txXfrm>
        <a:off x="65904" y="67949"/>
        <a:ext cx="3840082" cy="1218236"/>
      </dsp:txXfrm>
    </dsp:sp>
    <dsp:sp modelId="{66643156-5A9E-4CB7-BF92-0C9FA2A2BD22}">
      <dsp:nvSpPr>
        <dsp:cNvPr id="0" name=""/>
        <dsp:cNvSpPr/>
      </dsp:nvSpPr>
      <dsp:spPr>
        <a:xfrm rot="5400000">
          <a:off x="6962441" y="-1435954"/>
          <a:ext cx="1080035" cy="7061138"/>
        </a:xfrm>
        <a:prstGeom prst="round2SameRect">
          <a:avLst/>
        </a:prstGeom>
        <a:solidFill>
          <a:schemeClr val="accent2">
            <a:tint val="40000"/>
            <a:alpha val="90000"/>
            <a:hueOff val="-9606074"/>
            <a:satOff val="-14380"/>
            <a:lumOff val="-1241"/>
            <a:alphaOff val="0"/>
          </a:schemeClr>
        </a:solidFill>
        <a:ln w="12700" cap="flat" cmpd="sng" algn="ctr">
          <a:solidFill>
            <a:schemeClr val="accent2">
              <a:tint val="40000"/>
              <a:alpha val="90000"/>
              <a:hueOff val="-9606074"/>
              <a:satOff val="-14380"/>
              <a:lumOff val="-12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a:lnSpc>
              <a:spcPct val="90000"/>
            </a:lnSpc>
            <a:spcBef>
              <a:spcPct val="0"/>
            </a:spcBef>
            <a:spcAft>
              <a:spcPct val="15000"/>
            </a:spcAft>
            <a:buChar char="•"/>
          </a:pPr>
          <a:r>
            <a:rPr lang="it-IT" sz="3300" kern="1200" dirty="0"/>
            <a:t>Ovviamente siamo tutti keynesiani</a:t>
          </a:r>
        </a:p>
      </dsp:txBody>
      <dsp:txXfrm rot="-5400000">
        <a:off x="3971890" y="1607320"/>
        <a:ext cx="7008415" cy="974589"/>
      </dsp:txXfrm>
    </dsp:sp>
    <dsp:sp modelId="{B3D0C62C-724C-483E-BDD1-126F1F983731}">
      <dsp:nvSpPr>
        <dsp:cNvPr id="0" name=""/>
        <dsp:cNvSpPr/>
      </dsp:nvSpPr>
      <dsp:spPr>
        <a:xfrm>
          <a:off x="0" y="1419592"/>
          <a:ext cx="3971890" cy="1350044"/>
        </a:xfrm>
        <a:prstGeom prst="roundRect">
          <a:avLst/>
        </a:prstGeom>
        <a:solidFill>
          <a:schemeClr val="accent2">
            <a:hueOff val="-9291301"/>
            <a:satOff val="-5134"/>
            <a:lumOff val="-4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it-IT" sz="4800" kern="1200" dirty="0"/>
            <a:t>Fatalista</a:t>
          </a:r>
        </a:p>
      </dsp:txBody>
      <dsp:txXfrm>
        <a:off x="65904" y="1485496"/>
        <a:ext cx="3840082" cy="1218236"/>
      </dsp:txXfrm>
    </dsp:sp>
    <dsp:sp modelId="{A88C4569-BE69-4D82-BB94-13A51FB5DAC4}">
      <dsp:nvSpPr>
        <dsp:cNvPr id="0" name=""/>
        <dsp:cNvSpPr/>
      </dsp:nvSpPr>
      <dsp:spPr>
        <a:xfrm rot="5400000">
          <a:off x="6962441" y="-18408"/>
          <a:ext cx="1080035" cy="7061138"/>
        </a:xfrm>
        <a:prstGeom prst="round2SameRect">
          <a:avLst/>
        </a:prstGeom>
        <a:solidFill>
          <a:schemeClr val="accent2">
            <a:tint val="40000"/>
            <a:alpha val="90000"/>
            <a:hueOff val="-19212147"/>
            <a:satOff val="-28761"/>
            <a:lumOff val="-2482"/>
            <a:alphaOff val="0"/>
          </a:schemeClr>
        </a:solidFill>
        <a:ln w="12700" cap="flat" cmpd="sng" algn="ctr">
          <a:solidFill>
            <a:schemeClr val="accent2">
              <a:tint val="40000"/>
              <a:alpha val="90000"/>
              <a:hueOff val="-19212147"/>
              <a:satOff val="-28761"/>
              <a:lumOff val="-24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62865" rIns="125730" bIns="62865" numCol="1" spcCol="1270" anchor="ctr" anchorCtr="0">
          <a:noAutofit/>
        </a:bodyPr>
        <a:lstStyle/>
        <a:p>
          <a:pPr marL="285750" lvl="1" indent="-285750" algn="l" defTabSz="1466850">
            <a:lnSpc>
              <a:spcPct val="90000"/>
            </a:lnSpc>
            <a:spcBef>
              <a:spcPct val="0"/>
            </a:spcBef>
            <a:spcAft>
              <a:spcPct val="15000"/>
            </a:spcAft>
            <a:buChar char="•"/>
          </a:pPr>
          <a:r>
            <a:rPr lang="it-IT" sz="3300" kern="1200" dirty="0"/>
            <a:t>Sono tutti keynesiani nella tana della volpe</a:t>
          </a:r>
        </a:p>
      </dsp:txBody>
      <dsp:txXfrm rot="-5400000">
        <a:off x="3971890" y="3024867"/>
        <a:ext cx="7008415" cy="974589"/>
      </dsp:txXfrm>
    </dsp:sp>
    <dsp:sp modelId="{518671C5-A808-4FAE-93E9-B30827028385}">
      <dsp:nvSpPr>
        <dsp:cNvPr id="0" name=""/>
        <dsp:cNvSpPr/>
      </dsp:nvSpPr>
      <dsp:spPr>
        <a:xfrm>
          <a:off x="0" y="2837138"/>
          <a:ext cx="3971890" cy="1350044"/>
        </a:xfrm>
        <a:prstGeom prst="roundRect">
          <a:avLst/>
        </a:prstGeom>
        <a:solidFill>
          <a:schemeClr val="accent2">
            <a:hueOff val="-18582601"/>
            <a:satOff val="-10269"/>
            <a:lumOff val="-8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it-IT" sz="4800" kern="1200" dirty="0"/>
            <a:t>Opportunista</a:t>
          </a:r>
        </a:p>
      </dsp:txBody>
      <dsp:txXfrm>
        <a:off x="65904" y="2903042"/>
        <a:ext cx="3840082" cy="1218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EE3754-0C06-4925-9AEB-57192F50E412}">
      <dsp:nvSpPr>
        <dsp:cNvPr id="0" name=""/>
        <dsp:cNvSpPr/>
      </dsp:nvSpPr>
      <dsp:spPr>
        <a:xfrm>
          <a:off x="807" y="95393"/>
          <a:ext cx="3270010" cy="392401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23004" tIns="0" rIns="323004" bIns="330200" numCol="1" spcCol="1270" anchor="t" anchorCtr="0">
          <a:noAutofit/>
        </a:bodyPr>
        <a:lstStyle/>
        <a:p>
          <a:pPr marL="0" lvl="0" indent="0" algn="l" defTabSz="1066800">
            <a:lnSpc>
              <a:spcPct val="90000"/>
            </a:lnSpc>
            <a:spcBef>
              <a:spcPct val="0"/>
            </a:spcBef>
            <a:spcAft>
              <a:spcPct val="35000"/>
            </a:spcAft>
            <a:buNone/>
          </a:pPr>
          <a:r>
            <a:rPr lang="it-IT" sz="2400" kern="1200" dirty="0"/>
            <a:t>Una branca della logica       </a:t>
          </a:r>
        </a:p>
        <a:p>
          <a:pPr marL="0" lvl="0" indent="0" algn="l" defTabSz="1066800">
            <a:lnSpc>
              <a:spcPct val="90000"/>
            </a:lnSpc>
            <a:spcBef>
              <a:spcPct val="0"/>
            </a:spcBef>
            <a:spcAft>
              <a:spcPct val="35000"/>
            </a:spcAft>
            <a:buNone/>
          </a:pPr>
          <a:r>
            <a:rPr lang="it-IT" sz="2400" kern="1200" dirty="0"/>
            <a:t>                           </a:t>
          </a:r>
          <a:r>
            <a:rPr lang="it-IT" sz="1800" kern="1200" dirty="0"/>
            <a:t>(CW 14 : 296-297)</a:t>
          </a:r>
        </a:p>
      </dsp:txBody>
      <dsp:txXfrm>
        <a:off x="807" y="1664998"/>
        <a:ext cx="3270010" cy="2354407"/>
      </dsp:txXfrm>
    </dsp:sp>
    <dsp:sp modelId="{EFD950BF-FF11-4F3C-A310-B72EA7A55FD9}">
      <dsp:nvSpPr>
        <dsp:cNvPr id="0" name=""/>
        <dsp:cNvSpPr/>
      </dsp:nvSpPr>
      <dsp:spPr>
        <a:xfrm>
          <a:off x="807" y="95393"/>
          <a:ext cx="3270010" cy="1569604"/>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3">
          <a:scrgbClr r="0" g="0" b="0"/>
        </a:fillRef>
        <a:effectRef idx="2">
          <a:scrgbClr r="0" g="0" b="0"/>
        </a:effectRef>
        <a:fontRef idx="minor">
          <a:schemeClr val="lt1"/>
        </a:fontRef>
      </dsp:style>
      <dsp:txBody>
        <a:bodyPr spcFirstLastPara="0" vert="horz" wrap="square" lIns="323004" tIns="165100" rIns="323004" bIns="165100" numCol="1" spcCol="1270" anchor="ctr" anchorCtr="0">
          <a:noAutofit/>
        </a:bodyPr>
        <a:lstStyle/>
        <a:p>
          <a:pPr marL="0" lvl="0" indent="0" algn="l" defTabSz="2933700">
            <a:lnSpc>
              <a:spcPct val="90000"/>
            </a:lnSpc>
            <a:spcBef>
              <a:spcPct val="0"/>
            </a:spcBef>
            <a:spcAft>
              <a:spcPct val="35000"/>
            </a:spcAft>
            <a:buNone/>
          </a:pPr>
          <a:r>
            <a:rPr lang="it-IT" sz="6600" kern="1200"/>
            <a:t>01</a:t>
          </a:r>
        </a:p>
      </dsp:txBody>
      <dsp:txXfrm>
        <a:off x="807" y="95393"/>
        <a:ext cx="3270010" cy="1569604"/>
      </dsp:txXfrm>
    </dsp:sp>
    <dsp:sp modelId="{8C6F2115-7C5F-40C4-864A-E62C58F571DC}">
      <dsp:nvSpPr>
        <dsp:cNvPr id="0" name=""/>
        <dsp:cNvSpPr/>
      </dsp:nvSpPr>
      <dsp:spPr>
        <a:xfrm>
          <a:off x="3532418" y="95393"/>
          <a:ext cx="3270010" cy="392401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23004" tIns="0" rIns="323004" bIns="330200" numCol="1" spcCol="1270" anchor="t" anchorCtr="0">
          <a:noAutofit/>
        </a:bodyPr>
        <a:lstStyle/>
        <a:p>
          <a:pPr marL="0" lvl="0" indent="0" algn="l" defTabSz="1066800">
            <a:lnSpc>
              <a:spcPct val="90000"/>
            </a:lnSpc>
            <a:spcBef>
              <a:spcPct val="0"/>
            </a:spcBef>
            <a:spcAft>
              <a:spcPct val="35000"/>
            </a:spcAft>
            <a:buNone/>
          </a:pPr>
          <a:r>
            <a:rPr lang="it-IT" sz="2400" kern="1200" dirty="0"/>
            <a:t>Una disciplina che porta alla costruzione di modelli che tuttavia non sono solo matematici      </a:t>
          </a:r>
        </a:p>
        <a:p>
          <a:pPr marL="0" lvl="0" indent="0" algn="l" defTabSz="1066800">
            <a:lnSpc>
              <a:spcPct val="90000"/>
            </a:lnSpc>
            <a:spcBef>
              <a:spcPct val="0"/>
            </a:spcBef>
            <a:spcAft>
              <a:spcPct val="35000"/>
            </a:spcAft>
            <a:buNone/>
          </a:pPr>
          <a:r>
            <a:rPr lang="it-IT" sz="1600" kern="1200" dirty="0"/>
            <a:t>(CW 7: 297-298)</a:t>
          </a:r>
          <a:r>
            <a:rPr lang="it-IT" sz="2400" kern="1200" dirty="0"/>
            <a:t> </a:t>
          </a:r>
        </a:p>
      </dsp:txBody>
      <dsp:txXfrm>
        <a:off x="3532418" y="1664998"/>
        <a:ext cx="3270010" cy="2354407"/>
      </dsp:txXfrm>
    </dsp:sp>
    <dsp:sp modelId="{83CEE011-8E41-4C64-813A-0FD44984289C}">
      <dsp:nvSpPr>
        <dsp:cNvPr id="0" name=""/>
        <dsp:cNvSpPr/>
      </dsp:nvSpPr>
      <dsp:spPr>
        <a:xfrm>
          <a:off x="3532418" y="95393"/>
          <a:ext cx="3270010" cy="1569604"/>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3">
          <a:scrgbClr r="0" g="0" b="0"/>
        </a:fillRef>
        <a:effectRef idx="2">
          <a:scrgbClr r="0" g="0" b="0"/>
        </a:effectRef>
        <a:fontRef idx="minor">
          <a:schemeClr val="lt1"/>
        </a:fontRef>
      </dsp:style>
      <dsp:txBody>
        <a:bodyPr spcFirstLastPara="0" vert="horz" wrap="square" lIns="323004" tIns="165100" rIns="323004" bIns="165100" numCol="1" spcCol="1270" anchor="ctr" anchorCtr="0">
          <a:noAutofit/>
        </a:bodyPr>
        <a:lstStyle/>
        <a:p>
          <a:pPr marL="0" lvl="0" indent="0" algn="l" defTabSz="2933700">
            <a:lnSpc>
              <a:spcPct val="90000"/>
            </a:lnSpc>
            <a:spcBef>
              <a:spcPct val="0"/>
            </a:spcBef>
            <a:spcAft>
              <a:spcPct val="35000"/>
            </a:spcAft>
            <a:buNone/>
          </a:pPr>
          <a:r>
            <a:rPr lang="it-IT" sz="6600" kern="1200"/>
            <a:t>02</a:t>
          </a:r>
        </a:p>
      </dsp:txBody>
      <dsp:txXfrm>
        <a:off x="3532418" y="95393"/>
        <a:ext cx="3270010" cy="1569604"/>
      </dsp:txXfrm>
    </dsp:sp>
    <dsp:sp modelId="{3E5E463E-DA41-4B6F-BBA9-4A947BD7F621}">
      <dsp:nvSpPr>
        <dsp:cNvPr id="0" name=""/>
        <dsp:cNvSpPr/>
      </dsp:nvSpPr>
      <dsp:spPr>
        <a:xfrm>
          <a:off x="7064029" y="95393"/>
          <a:ext cx="3270010" cy="392401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323004" tIns="0" rIns="323004" bIns="330200" numCol="1" spcCol="1270" anchor="t" anchorCtr="0">
          <a:noAutofit/>
        </a:bodyPr>
        <a:lstStyle/>
        <a:p>
          <a:pPr marL="0" lvl="0" indent="0" algn="l" defTabSz="1155700">
            <a:lnSpc>
              <a:spcPct val="90000"/>
            </a:lnSpc>
            <a:spcBef>
              <a:spcPct val="0"/>
            </a:spcBef>
            <a:spcAft>
              <a:spcPct val="35000"/>
            </a:spcAft>
            <a:buNone/>
          </a:pPr>
          <a:r>
            <a:rPr lang="it-IT" sz="2600" kern="1200" dirty="0"/>
            <a:t>Una scienza di persuasione         </a:t>
          </a:r>
        </a:p>
        <a:p>
          <a:pPr marL="0" lvl="0" indent="0" algn="l" defTabSz="1155700">
            <a:lnSpc>
              <a:spcPct val="90000"/>
            </a:lnSpc>
            <a:spcBef>
              <a:spcPct val="0"/>
            </a:spcBef>
            <a:spcAft>
              <a:spcPct val="35000"/>
            </a:spcAft>
            <a:buNone/>
          </a:pPr>
          <a:endParaRPr lang="it-IT" sz="2600" kern="1200" dirty="0"/>
        </a:p>
        <a:p>
          <a:pPr marL="0" lvl="0" indent="0" algn="l" defTabSz="1155700">
            <a:lnSpc>
              <a:spcPct val="90000"/>
            </a:lnSpc>
            <a:spcBef>
              <a:spcPct val="0"/>
            </a:spcBef>
            <a:spcAft>
              <a:spcPct val="35000"/>
            </a:spcAft>
            <a:buNone/>
          </a:pPr>
          <a:r>
            <a:rPr lang="it-IT" sz="1600" kern="1200" dirty="0"/>
            <a:t>(CW 13: 469-471)</a:t>
          </a:r>
          <a:endParaRPr lang="it-IT" sz="2600" kern="1200" dirty="0"/>
        </a:p>
      </dsp:txBody>
      <dsp:txXfrm>
        <a:off x="7064029" y="1664998"/>
        <a:ext cx="3270010" cy="2354407"/>
      </dsp:txXfrm>
    </dsp:sp>
    <dsp:sp modelId="{E2CDAFD4-863D-43B7-9F5A-88FE528C6F7D}">
      <dsp:nvSpPr>
        <dsp:cNvPr id="0" name=""/>
        <dsp:cNvSpPr/>
      </dsp:nvSpPr>
      <dsp:spPr>
        <a:xfrm>
          <a:off x="7064029" y="95393"/>
          <a:ext cx="3270010" cy="1569604"/>
        </a:xfrm>
        <a:prstGeom prst="rect">
          <a:avLst/>
        </a:prstGeom>
        <a:noFill/>
        <a:ln w="6350" cap="flat" cmpd="sng" algn="ctr">
          <a:noFill/>
          <a:prstDash val="solid"/>
          <a:miter lim="800000"/>
        </a:ln>
        <a:effectLst/>
        <a:scene3d>
          <a:camera prst="orthographicFront"/>
          <a:lightRig rig="flat" dir="t"/>
        </a:scene3d>
        <a:sp3d/>
      </dsp:spPr>
      <dsp:style>
        <a:lnRef idx="1">
          <a:scrgbClr r="0" g="0" b="0"/>
        </a:lnRef>
        <a:fillRef idx="3">
          <a:scrgbClr r="0" g="0" b="0"/>
        </a:fillRef>
        <a:effectRef idx="2">
          <a:scrgbClr r="0" g="0" b="0"/>
        </a:effectRef>
        <a:fontRef idx="minor">
          <a:schemeClr val="lt1"/>
        </a:fontRef>
      </dsp:style>
      <dsp:txBody>
        <a:bodyPr spcFirstLastPara="0" vert="horz" wrap="square" lIns="323004" tIns="165100" rIns="323004" bIns="165100" numCol="1" spcCol="1270" anchor="ctr" anchorCtr="0">
          <a:noAutofit/>
        </a:bodyPr>
        <a:lstStyle/>
        <a:p>
          <a:pPr marL="0" lvl="0" indent="0" algn="l" defTabSz="2933700">
            <a:lnSpc>
              <a:spcPct val="90000"/>
            </a:lnSpc>
            <a:spcBef>
              <a:spcPct val="0"/>
            </a:spcBef>
            <a:spcAft>
              <a:spcPct val="35000"/>
            </a:spcAft>
            <a:buNone/>
          </a:pPr>
          <a:r>
            <a:rPr lang="it-IT" sz="6600" kern="1200"/>
            <a:t>03</a:t>
          </a:r>
        </a:p>
      </dsp:txBody>
      <dsp:txXfrm>
        <a:off x="7064029" y="95393"/>
        <a:ext cx="3270010" cy="15696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89F6E-F1AE-44C3-B9B0-5FFD4454D0CA}">
      <dsp:nvSpPr>
        <dsp:cNvPr id="0" name=""/>
        <dsp:cNvSpPr/>
      </dsp:nvSpPr>
      <dsp:spPr>
        <a:xfrm>
          <a:off x="412097" y="980307"/>
          <a:ext cx="669990" cy="6699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EC8AA4-116E-43B2-BBB5-73B1A330CFA2}">
      <dsp:nvSpPr>
        <dsp:cNvPr id="0" name=""/>
        <dsp:cNvSpPr/>
      </dsp:nvSpPr>
      <dsp:spPr>
        <a:xfrm>
          <a:off x="2659" y="1950177"/>
          <a:ext cx="1488867" cy="1028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it-IT" sz="1100" kern="1200" dirty="0"/>
            <a:t>La teoria classica (capitolo 2) è costruita sulle fondamenta create dai concetti di rendimenti decrescenti e produttività marginale. </a:t>
          </a:r>
          <a:endParaRPr lang="en-US" sz="1100" kern="1200" dirty="0"/>
        </a:p>
      </dsp:txBody>
      <dsp:txXfrm>
        <a:off x="2659" y="1950177"/>
        <a:ext cx="1488867" cy="1028866"/>
      </dsp:txXfrm>
    </dsp:sp>
    <dsp:sp modelId="{7C9940A1-E11A-4A79-8907-CED76AB53603}">
      <dsp:nvSpPr>
        <dsp:cNvPr id="0" name=""/>
        <dsp:cNvSpPr/>
      </dsp:nvSpPr>
      <dsp:spPr>
        <a:xfrm>
          <a:off x="2161516" y="980307"/>
          <a:ext cx="669990" cy="6699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D333CF-4D33-4A07-A732-72A65AA4D8E9}">
      <dsp:nvSpPr>
        <dsp:cNvPr id="0" name=""/>
        <dsp:cNvSpPr/>
      </dsp:nvSpPr>
      <dsp:spPr>
        <a:xfrm>
          <a:off x="1752077" y="1950177"/>
          <a:ext cx="1488867" cy="1028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it-IT" sz="1100" kern="1200"/>
            <a:t>In condizioni di libera concorrenza, questi concetti sono sufficienti a spiegare i livelli di produzione, occupazione e investimento, insieme alla distribuzione del reddito tra salari e altri redditi.</a:t>
          </a:r>
          <a:endParaRPr lang="en-US" sz="1100" kern="1200"/>
        </a:p>
      </dsp:txBody>
      <dsp:txXfrm>
        <a:off x="1752077" y="1950177"/>
        <a:ext cx="1488867" cy="1028866"/>
      </dsp:txXfrm>
    </dsp:sp>
    <dsp:sp modelId="{44CB44DF-731B-42BF-AF42-89B628B16D90}">
      <dsp:nvSpPr>
        <dsp:cNvPr id="0" name=""/>
        <dsp:cNvSpPr/>
      </dsp:nvSpPr>
      <dsp:spPr>
        <a:xfrm>
          <a:off x="3910935" y="980307"/>
          <a:ext cx="669990" cy="6699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CA59E6-B167-4B28-BC2E-F46400081653}">
      <dsp:nvSpPr>
        <dsp:cNvPr id="0" name=""/>
        <dsp:cNvSpPr/>
      </dsp:nvSpPr>
      <dsp:spPr>
        <a:xfrm>
          <a:off x="3501496" y="1950177"/>
          <a:ext cx="1488867" cy="1028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it-IT" sz="1100" kern="1200"/>
            <a:t>La teoria classica è un risultato notevole: ha prodotto risultati potenti e convincenti partendo da alcune idee chiave. </a:t>
          </a:r>
          <a:endParaRPr lang="en-US" sz="1100" kern="1200"/>
        </a:p>
      </dsp:txBody>
      <dsp:txXfrm>
        <a:off x="3501496" y="1950177"/>
        <a:ext cx="1488867" cy="1028866"/>
      </dsp:txXfrm>
    </dsp:sp>
    <dsp:sp modelId="{C5B2CF9D-4FF2-452B-9C51-E85F326AB71A}">
      <dsp:nvSpPr>
        <dsp:cNvPr id="0" name=""/>
        <dsp:cNvSpPr/>
      </dsp:nvSpPr>
      <dsp:spPr>
        <a:xfrm>
          <a:off x="5660354" y="980307"/>
          <a:ext cx="669990" cy="6699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E2A741-82BA-41B4-940D-24243CFB2111}">
      <dsp:nvSpPr>
        <dsp:cNvPr id="0" name=""/>
        <dsp:cNvSpPr/>
      </dsp:nvSpPr>
      <dsp:spPr>
        <a:xfrm>
          <a:off x="5250915" y="1950177"/>
          <a:ext cx="1488867" cy="1028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it-IT" sz="1100" kern="1200"/>
            <a:t>Finché i salari saranno flessibili, in linea con la produttività, tutti coloro che vogliono lavorare saranno pienamente occupati. In modo simile, il tasso di interesse bilancia le forze della produttività e del risparmio </a:t>
          </a:r>
          <a:endParaRPr lang="en-US" sz="1100" kern="1200"/>
        </a:p>
      </dsp:txBody>
      <dsp:txXfrm>
        <a:off x="5250915" y="1950177"/>
        <a:ext cx="1488867" cy="1028866"/>
      </dsp:txXfrm>
    </dsp:sp>
    <dsp:sp modelId="{2EB35B07-B0D3-45ED-B91C-B6C67602C85F}">
      <dsp:nvSpPr>
        <dsp:cNvPr id="0" name=""/>
        <dsp:cNvSpPr/>
      </dsp:nvSpPr>
      <dsp:spPr>
        <a:xfrm>
          <a:off x="7409773" y="980307"/>
          <a:ext cx="669990" cy="6699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FB7F24-1282-4879-8188-B00CDC6E77A1}">
      <dsp:nvSpPr>
        <dsp:cNvPr id="0" name=""/>
        <dsp:cNvSpPr/>
      </dsp:nvSpPr>
      <dsp:spPr>
        <a:xfrm>
          <a:off x="7000334" y="1950177"/>
          <a:ext cx="1488867" cy="1028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it-IT" sz="1100" kern="1200"/>
            <a:t>Gli investimenti devono essere sufficientemente attraenti da convincere i risparmiatori ad essere pazienti e a rimandare il consumo di oggi per averne di più domani. </a:t>
          </a:r>
          <a:endParaRPr lang="en-US" sz="1100" kern="1200"/>
        </a:p>
      </dsp:txBody>
      <dsp:txXfrm>
        <a:off x="7000334" y="1950177"/>
        <a:ext cx="1488867" cy="1028866"/>
      </dsp:txXfrm>
    </dsp:sp>
    <dsp:sp modelId="{589FC57E-BF9A-45DF-8E0B-8707A3EBFC94}">
      <dsp:nvSpPr>
        <dsp:cNvPr id="0" name=""/>
        <dsp:cNvSpPr/>
      </dsp:nvSpPr>
      <dsp:spPr>
        <a:xfrm>
          <a:off x="9159192" y="980307"/>
          <a:ext cx="669990" cy="6699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B63D0B-EEBF-48A5-BD8C-768683263748}">
      <dsp:nvSpPr>
        <dsp:cNvPr id="0" name=""/>
        <dsp:cNvSpPr/>
      </dsp:nvSpPr>
      <dsp:spPr>
        <a:xfrm>
          <a:off x="8749753" y="1950177"/>
          <a:ext cx="1488867" cy="1028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it-IT" sz="1100" kern="1200"/>
            <a:t>Il denaro non gioca un ruolo essenziale nel modello classico. Tutti i risultati chiave possono essere ottenuti senza soldi. La teoria del valore e della distribuzione è distinta dalla teoria della moneta e dei prezzi, che viene dopo.</a:t>
          </a:r>
          <a:endParaRPr lang="en-US" sz="1100" kern="1200"/>
        </a:p>
      </dsp:txBody>
      <dsp:txXfrm>
        <a:off x="8749753" y="1950177"/>
        <a:ext cx="1488867" cy="10288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0823AB-571A-4ADD-B4A0-F3FAF991BC5A}">
      <dsp:nvSpPr>
        <dsp:cNvPr id="0" name=""/>
        <dsp:cNvSpPr/>
      </dsp:nvSpPr>
      <dsp:spPr>
        <a:xfrm>
          <a:off x="181692" y="387542"/>
          <a:ext cx="1320099" cy="132009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178FF6-524F-4F45-AEDF-9497D0452F9A}">
      <dsp:nvSpPr>
        <dsp:cNvPr id="0" name=""/>
        <dsp:cNvSpPr/>
      </dsp:nvSpPr>
      <dsp:spPr>
        <a:xfrm>
          <a:off x="458912" y="664763"/>
          <a:ext cx="765657" cy="765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8AAD53-442C-4325-9642-408A9CD4585B}">
      <dsp:nvSpPr>
        <dsp:cNvPr id="0" name=""/>
        <dsp:cNvSpPr/>
      </dsp:nvSpPr>
      <dsp:spPr>
        <a:xfrm>
          <a:off x="1784669" y="387542"/>
          <a:ext cx="3111662" cy="1320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it-IT" sz="1400" kern="1200"/>
            <a:t>Al centro della critica di Keynes, nella Teoria Generale (capitolo 3), c'è il concetto di reddito atteso. </a:t>
          </a:r>
          <a:endParaRPr lang="en-US" sz="1400" kern="1200"/>
        </a:p>
      </dsp:txBody>
      <dsp:txXfrm>
        <a:off x="1784669" y="387542"/>
        <a:ext cx="3111662" cy="1320099"/>
      </dsp:txXfrm>
    </dsp:sp>
    <dsp:sp modelId="{0C12CE25-9B82-499A-9A18-7165C0FF7D3B}">
      <dsp:nvSpPr>
        <dsp:cNvPr id="0" name=""/>
        <dsp:cNvSpPr/>
      </dsp:nvSpPr>
      <dsp:spPr>
        <a:xfrm>
          <a:off x="5438515" y="387542"/>
          <a:ext cx="1320099" cy="132009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24410-DD81-48DB-BFEF-F71065805FEE}">
      <dsp:nvSpPr>
        <dsp:cNvPr id="0" name=""/>
        <dsp:cNvSpPr/>
      </dsp:nvSpPr>
      <dsp:spPr>
        <a:xfrm>
          <a:off x="5715736" y="664763"/>
          <a:ext cx="765657" cy="765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417CCD-C401-4B66-8933-3DBB7FFD3FD4}">
      <dsp:nvSpPr>
        <dsp:cNvPr id="0" name=""/>
        <dsp:cNvSpPr/>
      </dsp:nvSpPr>
      <dsp:spPr>
        <a:xfrm>
          <a:off x="7041492" y="387542"/>
          <a:ext cx="3111662" cy="1320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it-IT" sz="1400" kern="1200"/>
            <a:t>Il livello di produzione e di occupazione dipende dal reddito atteso dai datori di lavoro.</a:t>
          </a:r>
          <a:endParaRPr lang="en-US" sz="1400" kern="1200"/>
        </a:p>
      </dsp:txBody>
      <dsp:txXfrm>
        <a:off x="7041492" y="387542"/>
        <a:ext cx="3111662" cy="1320099"/>
      </dsp:txXfrm>
    </dsp:sp>
    <dsp:sp modelId="{A57EE363-7760-4951-BAA2-413BE48AC7E1}">
      <dsp:nvSpPr>
        <dsp:cNvPr id="0" name=""/>
        <dsp:cNvSpPr/>
      </dsp:nvSpPr>
      <dsp:spPr>
        <a:xfrm>
          <a:off x="181692" y="2407158"/>
          <a:ext cx="1320099" cy="132009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626AFC-D1F1-468A-AEA0-7FB23EFA51A8}">
      <dsp:nvSpPr>
        <dsp:cNvPr id="0" name=""/>
        <dsp:cNvSpPr/>
      </dsp:nvSpPr>
      <dsp:spPr>
        <a:xfrm>
          <a:off x="458912" y="2684378"/>
          <a:ext cx="765657" cy="765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C0885D-686D-44F0-A077-D20E70AA98F5}">
      <dsp:nvSpPr>
        <dsp:cNvPr id="0" name=""/>
        <dsp:cNvSpPr/>
      </dsp:nvSpPr>
      <dsp:spPr>
        <a:xfrm>
          <a:off x="1784669" y="2407158"/>
          <a:ext cx="3111662" cy="1320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it-IT" sz="1400" kern="1200"/>
            <a:t>In un’economia monetaria, questo reddito atteso potrebbe non essere sufficiente a rendere redditizio impiegare chiunque sia disposto a lavorare al salario corrente. Nel modello classico, il livello di produzione e di occupazione è determinato dal salario che i lavoratori sono disposti ad accettare. </a:t>
          </a:r>
          <a:endParaRPr lang="en-US" sz="1400" kern="1200"/>
        </a:p>
      </dsp:txBody>
      <dsp:txXfrm>
        <a:off x="1784669" y="2407158"/>
        <a:ext cx="3111662" cy="1320099"/>
      </dsp:txXfrm>
    </dsp:sp>
    <dsp:sp modelId="{45ECD154-0F8A-4FA5-A899-7A7128173619}">
      <dsp:nvSpPr>
        <dsp:cNvPr id="0" name=""/>
        <dsp:cNvSpPr/>
      </dsp:nvSpPr>
      <dsp:spPr>
        <a:xfrm>
          <a:off x="5438515" y="2407158"/>
          <a:ext cx="1320099" cy="132009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6D9F6B-469B-4A0C-BD6B-1B90D4E307A4}">
      <dsp:nvSpPr>
        <dsp:cNvPr id="0" name=""/>
        <dsp:cNvSpPr/>
      </dsp:nvSpPr>
      <dsp:spPr>
        <a:xfrm>
          <a:off x="5715736" y="2684378"/>
          <a:ext cx="765657" cy="765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200906-851D-4DC0-9FB6-FC897ECF2A2E}">
      <dsp:nvSpPr>
        <dsp:cNvPr id="0" name=""/>
        <dsp:cNvSpPr/>
      </dsp:nvSpPr>
      <dsp:spPr>
        <a:xfrm>
          <a:off x="7041492" y="2407158"/>
          <a:ext cx="3111662" cy="1320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it-IT" sz="1400" kern="1200"/>
            <a:t>Nel modello di Keynes, il reddito atteso dipende anche dalle decisioni di spesa degli investitori e dei consumatori. Il consumo, a sua volta, dipende dal reddito, per cui il reddito atteso risulta dipendere principalmente dagli investimenti.</a:t>
          </a:r>
          <a:endParaRPr lang="en-US" sz="1400" kern="1200"/>
        </a:p>
      </dsp:txBody>
      <dsp:txXfrm>
        <a:off x="7041492" y="2407158"/>
        <a:ext cx="3111662" cy="13200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4ECD0-C2CB-4BAC-B900-BA1317B92318}">
      <dsp:nvSpPr>
        <dsp:cNvPr id="0" name=""/>
        <dsp:cNvSpPr/>
      </dsp:nvSpPr>
      <dsp:spPr>
        <a:xfrm rot="5400000">
          <a:off x="6685069" y="-2508779"/>
          <a:ext cx="1634781" cy="7061138"/>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it-IT" sz="2300" kern="1200" dirty="0"/>
            <a:t>Visione dottrinaria scientificamente inaccettabile</a:t>
          </a:r>
        </a:p>
      </dsp:txBody>
      <dsp:txXfrm rot="-5400000">
        <a:off x="3971891" y="284202"/>
        <a:ext cx="6981335" cy="1475175"/>
      </dsp:txXfrm>
    </dsp:sp>
    <dsp:sp modelId="{5D17D01D-347E-4FCE-9F4A-10842234D2C4}">
      <dsp:nvSpPr>
        <dsp:cNvPr id="0" name=""/>
        <dsp:cNvSpPr/>
      </dsp:nvSpPr>
      <dsp:spPr>
        <a:xfrm>
          <a:off x="0" y="51"/>
          <a:ext cx="3971890" cy="204347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it-IT" sz="2900" kern="1200" dirty="0"/>
            <a:t>Opportunista:                </a:t>
          </a:r>
          <a:r>
            <a:rPr lang="it-IT" sz="2400" kern="1200" dirty="0"/>
            <a:t>sono tutti keynesiani nella tana della volpe</a:t>
          </a:r>
          <a:endParaRPr lang="it-IT" sz="2900" kern="1200" dirty="0"/>
        </a:p>
      </dsp:txBody>
      <dsp:txXfrm>
        <a:off x="99754" y="99805"/>
        <a:ext cx="3772382" cy="1843968"/>
      </dsp:txXfrm>
    </dsp:sp>
    <dsp:sp modelId="{B36A5AA1-043B-460A-940F-1A14F06F6642}">
      <dsp:nvSpPr>
        <dsp:cNvPr id="0" name=""/>
        <dsp:cNvSpPr/>
      </dsp:nvSpPr>
      <dsp:spPr>
        <a:xfrm rot="5400000">
          <a:off x="6685069" y="-363129"/>
          <a:ext cx="1634781" cy="7061138"/>
        </a:xfrm>
        <a:prstGeom prst="round2SameRect">
          <a:avLst/>
        </a:prstGeom>
        <a:solidFill>
          <a:schemeClr val="accent2">
            <a:tint val="40000"/>
            <a:alpha val="90000"/>
            <a:hueOff val="-19212147"/>
            <a:satOff val="-28761"/>
            <a:lumOff val="-2482"/>
            <a:alphaOff val="0"/>
          </a:schemeClr>
        </a:solidFill>
        <a:ln w="12700" cap="flat" cmpd="sng" algn="ctr">
          <a:solidFill>
            <a:schemeClr val="accent2">
              <a:tint val="40000"/>
              <a:alpha val="90000"/>
              <a:hueOff val="-19212147"/>
              <a:satOff val="-28761"/>
              <a:lumOff val="-24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it-IT" sz="2300" kern="1200" dirty="0"/>
            <a:t>E’ il risultato minimo che si può concedere al contributo keynesiano alla luce dell’oggettivo cambiamento del linguaggio economico e dell’attuazione pratica delle sue strategie di politica economica</a:t>
          </a:r>
        </a:p>
      </dsp:txBody>
      <dsp:txXfrm rot="-5400000">
        <a:off x="3971891" y="2429852"/>
        <a:ext cx="6981335" cy="1475175"/>
      </dsp:txXfrm>
    </dsp:sp>
    <dsp:sp modelId="{8001235D-DE9D-4961-B31F-BD2484D569BA}">
      <dsp:nvSpPr>
        <dsp:cNvPr id="0" name=""/>
        <dsp:cNvSpPr/>
      </dsp:nvSpPr>
      <dsp:spPr>
        <a:xfrm>
          <a:off x="0" y="2145701"/>
          <a:ext cx="3971890" cy="2043476"/>
        </a:xfrm>
        <a:prstGeom prst="roundRect">
          <a:avLst/>
        </a:prstGeom>
        <a:solidFill>
          <a:schemeClr val="accent2">
            <a:hueOff val="-18582601"/>
            <a:satOff val="-10269"/>
            <a:lumOff val="-8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it-IT" sz="2900" kern="1200" dirty="0"/>
            <a:t>Fatalista:           </a:t>
          </a:r>
          <a:r>
            <a:rPr lang="it-IT" sz="2400" kern="1200" dirty="0"/>
            <a:t>ovviamente siamo tutti keynesiani</a:t>
          </a:r>
        </a:p>
      </dsp:txBody>
      <dsp:txXfrm>
        <a:off x="99754" y="2245455"/>
        <a:ext cx="3772382" cy="184396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February 16,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3590036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February 16,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1862844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February 16,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121395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February 16,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176862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February 16,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856609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February 16,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138077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February 16,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5371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February 16,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141367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February 16,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8593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February 16,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70522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February 16,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a:t>
            </a:fld>
            <a:endParaRPr lang="en-US"/>
          </a:p>
        </p:txBody>
      </p:sp>
    </p:spTree>
    <p:extLst>
      <p:ext uri="{BB962C8B-B14F-4D97-AF65-F5344CB8AC3E}">
        <p14:creationId xmlns:p14="http://schemas.microsoft.com/office/powerpoint/2010/main" val="340774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Friday, February 16,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‹N›</a:t>
            </a:fld>
            <a:endParaRPr lang="en-US" sz="800" dirty="0"/>
          </a:p>
        </p:txBody>
      </p:sp>
    </p:spTree>
    <p:extLst>
      <p:ext uri="{BB962C8B-B14F-4D97-AF65-F5344CB8AC3E}">
        <p14:creationId xmlns:p14="http://schemas.microsoft.com/office/powerpoint/2010/main" val="214459271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historiahoy.com.ar/wp-content/uploads/2020/04/0000065342-1.jpg"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splosione di polvere colorata su sfondo nero">
            <a:extLst>
              <a:ext uri="{FF2B5EF4-FFF2-40B4-BE49-F238E27FC236}">
                <a16:creationId xmlns:a16="http://schemas.microsoft.com/office/drawing/2014/main" id="{E6905982-5110-09F8-E5ED-3C0116A497BE}"/>
              </a:ext>
            </a:extLst>
          </p:cNvPr>
          <p:cNvPicPr>
            <a:picLocks noChangeAspect="1"/>
          </p:cNvPicPr>
          <p:nvPr/>
        </p:nvPicPr>
        <p:blipFill rotWithShape="1">
          <a:blip r:embed="rId2"/>
          <a:srcRect t="9694" b="35490"/>
          <a:stretch/>
        </p:blipFill>
        <p:spPr>
          <a:xfrm>
            <a:off x="-2" y="10"/>
            <a:ext cx="12192002" cy="4461036"/>
          </a:xfrm>
          <a:prstGeom prst="rect">
            <a:avLst/>
          </a:prstGeom>
        </p:spPr>
      </p:pic>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AED205A7-FD81-E15E-9B74-5BFB307A091B}"/>
              </a:ext>
            </a:extLst>
          </p:cNvPr>
          <p:cNvSpPr>
            <a:spLocks noGrp="1"/>
          </p:cNvSpPr>
          <p:nvPr>
            <p:ph type="ctrTitle"/>
          </p:nvPr>
        </p:nvSpPr>
        <p:spPr>
          <a:xfrm>
            <a:off x="1383807" y="4139931"/>
            <a:ext cx="9436593" cy="1171556"/>
          </a:xfrm>
        </p:spPr>
        <p:txBody>
          <a:bodyPr>
            <a:normAutofit/>
          </a:bodyPr>
          <a:lstStyle/>
          <a:p>
            <a:pPr algn="l"/>
            <a:r>
              <a:rPr lang="it-IT" sz="3600" dirty="0">
                <a:solidFill>
                  <a:schemeClr val="bg1"/>
                </a:solidFill>
              </a:rPr>
              <a:t>Attualità di Keynes</a:t>
            </a:r>
          </a:p>
        </p:txBody>
      </p:sp>
      <p:sp>
        <p:nvSpPr>
          <p:cNvPr id="3" name="Sottotitolo 2">
            <a:extLst>
              <a:ext uri="{FF2B5EF4-FFF2-40B4-BE49-F238E27FC236}">
                <a16:creationId xmlns:a16="http://schemas.microsoft.com/office/drawing/2014/main" id="{42A6416F-06E1-28D3-AC68-C8F06872A546}"/>
              </a:ext>
            </a:extLst>
          </p:cNvPr>
          <p:cNvSpPr>
            <a:spLocks noGrp="1"/>
          </p:cNvSpPr>
          <p:nvPr>
            <p:ph type="subTitle" idx="1"/>
          </p:nvPr>
        </p:nvSpPr>
        <p:spPr>
          <a:xfrm>
            <a:off x="1371601" y="5632383"/>
            <a:ext cx="9448800" cy="768418"/>
          </a:xfrm>
        </p:spPr>
        <p:txBody>
          <a:bodyPr>
            <a:normAutofit/>
          </a:bodyPr>
          <a:lstStyle/>
          <a:p>
            <a:pPr algn="l"/>
            <a:r>
              <a:rPr lang="it-IT" sz="1200" dirty="0">
                <a:solidFill>
                  <a:schemeClr val="bg1"/>
                </a:solidFill>
              </a:rPr>
              <a:t>Associazione Risorse – 16 febbraio 2024</a:t>
            </a:r>
          </a:p>
          <a:p>
            <a:pPr algn="l"/>
            <a:r>
              <a:rPr lang="it-IT" sz="1200" dirty="0" err="1">
                <a:solidFill>
                  <a:schemeClr val="bg1"/>
                </a:solidFill>
              </a:rPr>
              <a:t>AnnaMaria</a:t>
            </a:r>
            <a:r>
              <a:rPr lang="it-IT" sz="1200" dirty="0">
                <a:solidFill>
                  <a:schemeClr val="bg1"/>
                </a:solidFill>
              </a:rPr>
              <a:t> Variato</a:t>
            </a:r>
          </a:p>
        </p:txBody>
      </p:sp>
    </p:spTree>
    <p:extLst>
      <p:ext uri="{BB962C8B-B14F-4D97-AF65-F5344CB8AC3E}">
        <p14:creationId xmlns:p14="http://schemas.microsoft.com/office/powerpoint/2010/main" val="174246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180D3BA-13AB-CD79-B560-80D2068293FD}"/>
              </a:ext>
            </a:extLst>
          </p:cNvPr>
          <p:cNvSpPr>
            <a:spLocks noGrp="1"/>
          </p:cNvSpPr>
          <p:nvPr>
            <p:ph type="title"/>
          </p:nvPr>
        </p:nvSpPr>
        <p:spPr>
          <a:xfrm>
            <a:off x="993737" y="744719"/>
            <a:ext cx="5929422" cy="971088"/>
          </a:xfrm>
        </p:spPr>
        <p:txBody>
          <a:bodyPr>
            <a:normAutofit/>
          </a:bodyPr>
          <a:lstStyle/>
          <a:p>
            <a:r>
              <a:rPr lang="it-IT" sz="2800" dirty="0"/>
              <a:t>3. A che cosa servono i modelli economici</a:t>
            </a:r>
          </a:p>
        </p:txBody>
      </p:sp>
      <p:sp>
        <p:nvSpPr>
          <p:cNvPr id="3" name="Segnaposto contenuto 2">
            <a:extLst>
              <a:ext uri="{FF2B5EF4-FFF2-40B4-BE49-F238E27FC236}">
                <a16:creationId xmlns:a16="http://schemas.microsoft.com/office/drawing/2014/main" id="{5ABE3529-855D-2F0E-E89A-7CD01E67B3C4}"/>
              </a:ext>
            </a:extLst>
          </p:cNvPr>
          <p:cNvSpPr>
            <a:spLocks noGrp="1"/>
          </p:cNvSpPr>
          <p:nvPr>
            <p:ph idx="1"/>
          </p:nvPr>
        </p:nvSpPr>
        <p:spPr>
          <a:xfrm>
            <a:off x="1380237" y="2621381"/>
            <a:ext cx="5929422" cy="3322219"/>
          </a:xfrm>
        </p:spPr>
        <p:txBody>
          <a:bodyPr>
            <a:normAutofit/>
          </a:bodyPr>
          <a:lstStyle/>
          <a:p>
            <a:r>
              <a:rPr lang="it-IT" sz="1800" dirty="0"/>
              <a:t>Per fornire cornici entro le quali orientarsi in modo coerente (la realtà è mutevole e organica e senza un modello non avremmo una bussola)</a:t>
            </a:r>
          </a:p>
          <a:p>
            <a:r>
              <a:rPr lang="it-IT" sz="1800" dirty="0"/>
              <a:t>I modelli devono essere semplici ma non semplicistici (CW 20, 469): il modello classico dell’economia del grano è una semplificazione ma è utile perché sottolinea il ruolo dell’equilibrio competitivo e della produttività marginale nel determinare produzione (reddito) aggregata e sua distribuzione, </a:t>
            </a:r>
            <a:r>
              <a:rPr lang="it-IT" sz="1800" dirty="0" err="1"/>
              <a:t>indipendetemente</a:t>
            </a:r>
            <a:r>
              <a:rPr lang="it-IT" sz="1800" dirty="0"/>
              <a:t> da prezzi (assoluti) e moneta.  </a:t>
            </a:r>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imo piano di una mano che tiene stretta una bussola">
            <a:extLst>
              <a:ext uri="{FF2B5EF4-FFF2-40B4-BE49-F238E27FC236}">
                <a16:creationId xmlns:a16="http://schemas.microsoft.com/office/drawing/2014/main" id="{8E57B895-211F-65D7-2A8A-44A0A2D66412}"/>
              </a:ext>
            </a:extLst>
          </p:cNvPr>
          <p:cNvPicPr>
            <a:picLocks noChangeAspect="1"/>
          </p:cNvPicPr>
          <p:nvPr/>
        </p:nvPicPr>
        <p:blipFill rotWithShape="1">
          <a:blip r:embed="rId2"/>
          <a:srcRect l="30202" r="27403" b="1"/>
          <a:stretch/>
        </p:blipFill>
        <p:spPr>
          <a:xfrm>
            <a:off x="8115300" y="-12515"/>
            <a:ext cx="4076700" cy="6418631"/>
          </a:xfrm>
          <a:prstGeom prst="rect">
            <a:avLst/>
          </a:prstGeom>
        </p:spPr>
      </p:pic>
    </p:spTree>
    <p:extLst>
      <p:ext uri="{BB962C8B-B14F-4D97-AF65-F5344CB8AC3E}">
        <p14:creationId xmlns:p14="http://schemas.microsoft.com/office/powerpoint/2010/main" val="330305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testo 4">
            <a:extLst>
              <a:ext uri="{FF2B5EF4-FFF2-40B4-BE49-F238E27FC236}">
                <a16:creationId xmlns:a16="http://schemas.microsoft.com/office/drawing/2014/main" id="{A7398C24-547D-880D-9D4B-EF27E6C23D31}"/>
              </a:ext>
            </a:extLst>
          </p:cNvPr>
          <p:cNvSpPr>
            <a:spLocks noGrp="1"/>
          </p:cNvSpPr>
          <p:nvPr>
            <p:ph type="body" idx="1"/>
          </p:nvPr>
        </p:nvSpPr>
        <p:spPr>
          <a:xfrm>
            <a:off x="381782" y="2112264"/>
            <a:ext cx="4841076" cy="823912"/>
          </a:xfrm>
        </p:spPr>
        <p:txBody>
          <a:bodyPr/>
          <a:lstStyle/>
          <a:p>
            <a:r>
              <a:rPr lang="it-IT" dirty="0"/>
              <a:t>Classici</a:t>
            </a:r>
          </a:p>
        </p:txBody>
      </p:sp>
      <p:sp>
        <p:nvSpPr>
          <p:cNvPr id="6" name="Segnaposto contenuto 5">
            <a:extLst>
              <a:ext uri="{FF2B5EF4-FFF2-40B4-BE49-F238E27FC236}">
                <a16:creationId xmlns:a16="http://schemas.microsoft.com/office/drawing/2014/main" id="{A1A0977D-EE19-33FB-366A-A840E1552118}"/>
              </a:ext>
            </a:extLst>
          </p:cNvPr>
          <p:cNvSpPr>
            <a:spLocks noGrp="1"/>
          </p:cNvSpPr>
          <p:nvPr>
            <p:ph sz="half" idx="2"/>
          </p:nvPr>
        </p:nvSpPr>
        <p:spPr>
          <a:xfrm>
            <a:off x="381782" y="3018472"/>
            <a:ext cx="4841076" cy="3104856"/>
          </a:xfrm>
        </p:spPr>
        <p:txBody>
          <a:bodyPr>
            <a:normAutofit fontScale="92500" lnSpcReduction="10000"/>
          </a:bodyPr>
          <a:lstStyle/>
          <a:p>
            <a:pPr marL="0" indent="0">
              <a:buNone/>
            </a:pPr>
            <a:r>
              <a:rPr lang="it-IT" dirty="0"/>
              <a:t>La teoria classica sostiene che in una società libera chiunque sia disposto a lavorare al salario corrente può, nel lungo periodo, trovare lavoro. La disoccupazione è il risultato di un mercato del lavoro mal funzionante, per il quale il rimedio è una maggiore flessibilità, cioè una maggiore concorrenza.</a:t>
            </a:r>
            <a:endParaRPr lang="en-US" dirty="0"/>
          </a:p>
        </p:txBody>
      </p:sp>
      <p:sp>
        <p:nvSpPr>
          <p:cNvPr id="7" name="Segnaposto testo 6">
            <a:extLst>
              <a:ext uri="{FF2B5EF4-FFF2-40B4-BE49-F238E27FC236}">
                <a16:creationId xmlns:a16="http://schemas.microsoft.com/office/drawing/2014/main" id="{CBAC17BC-8BB4-3DFF-D6C4-F36F66CE19A4}"/>
              </a:ext>
            </a:extLst>
          </p:cNvPr>
          <p:cNvSpPr>
            <a:spLocks noGrp="1"/>
          </p:cNvSpPr>
          <p:nvPr>
            <p:ph type="body" sz="quarter" idx="3"/>
          </p:nvPr>
        </p:nvSpPr>
        <p:spPr>
          <a:xfrm>
            <a:off x="6097256" y="2112264"/>
            <a:ext cx="4846320" cy="823912"/>
          </a:xfrm>
        </p:spPr>
        <p:txBody>
          <a:bodyPr/>
          <a:lstStyle/>
          <a:p>
            <a:r>
              <a:rPr lang="it-IT" dirty="0"/>
              <a:t>Keynes</a:t>
            </a:r>
          </a:p>
        </p:txBody>
      </p:sp>
      <p:sp>
        <p:nvSpPr>
          <p:cNvPr id="8" name="Segnaposto contenuto 7">
            <a:extLst>
              <a:ext uri="{FF2B5EF4-FFF2-40B4-BE49-F238E27FC236}">
                <a16:creationId xmlns:a16="http://schemas.microsoft.com/office/drawing/2014/main" id="{D3A2C55B-6366-BC3F-7FF5-DFB6FAAEC1E1}"/>
              </a:ext>
            </a:extLst>
          </p:cNvPr>
          <p:cNvSpPr>
            <a:spLocks noGrp="1"/>
          </p:cNvSpPr>
          <p:nvPr>
            <p:ph sz="quarter" idx="4"/>
          </p:nvPr>
        </p:nvSpPr>
        <p:spPr>
          <a:xfrm>
            <a:off x="6097256" y="3018471"/>
            <a:ext cx="5912492" cy="3104857"/>
          </a:xfrm>
        </p:spPr>
        <p:txBody>
          <a:bodyPr>
            <a:normAutofit fontScale="70000" lnSpcReduction="20000"/>
          </a:bodyPr>
          <a:lstStyle/>
          <a:p>
            <a:r>
              <a:rPr lang="it-IT" dirty="0"/>
              <a:t>Keynes sostiene che gran parte della disoccupazione e la conseguente perdita di reddito nazionale sono il risultato di un </a:t>
            </a:r>
            <a:r>
              <a:rPr lang="it-IT" dirty="0">
                <a:highlight>
                  <a:srgbClr val="FFFF00"/>
                </a:highlight>
              </a:rPr>
              <a:t>fallimento del sistema nel suo insieme</a:t>
            </a:r>
            <a:r>
              <a:rPr lang="it-IT" dirty="0"/>
              <a:t>, non solo dei lavoratori sfortunati. </a:t>
            </a:r>
          </a:p>
          <a:p>
            <a:r>
              <a:rPr lang="it-IT" dirty="0"/>
              <a:t>Eppure la risposta, per Keynes, non è la rivoluzione di Marx. Il </a:t>
            </a:r>
            <a:r>
              <a:rPr lang="it-IT" dirty="0">
                <a:highlight>
                  <a:srgbClr val="FFFF00"/>
                </a:highlight>
              </a:rPr>
              <a:t>rimedio alla disoccupazione </a:t>
            </a:r>
            <a:r>
              <a:rPr lang="it-IT" dirty="0"/>
              <a:t>e il presupposto per una crescita economica sostenuta si trovano nel </a:t>
            </a:r>
            <a:r>
              <a:rPr lang="it-IT" dirty="0">
                <a:highlight>
                  <a:srgbClr val="FFFF00"/>
                </a:highlight>
              </a:rPr>
              <a:t>sistema finanziario e monetario, sia a livello nazionale che internazionale</a:t>
            </a:r>
            <a:r>
              <a:rPr lang="it-IT" dirty="0"/>
              <a:t>. A suo avviso, il sistema della libera impresa può essere fatto funzionare per tutti se siamo abbastanza intelligenti da creare le </a:t>
            </a:r>
            <a:r>
              <a:rPr lang="it-IT" dirty="0">
                <a:highlight>
                  <a:srgbClr val="FFFF00"/>
                </a:highlight>
              </a:rPr>
              <a:t>giuste istituzioni</a:t>
            </a:r>
            <a:r>
              <a:rPr lang="it-IT" dirty="0"/>
              <a:t>  (se il mondo è abbastanza saggio da adottarle).</a:t>
            </a:r>
            <a:endParaRPr lang="en-US" dirty="0"/>
          </a:p>
        </p:txBody>
      </p:sp>
      <p:sp>
        <p:nvSpPr>
          <p:cNvPr id="4" name="Titolo 3">
            <a:extLst>
              <a:ext uri="{FF2B5EF4-FFF2-40B4-BE49-F238E27FC236}">
                <a16:creationId xmlns:a16="http://schemas.microsoft.com/office/drawing/2014/main" id="{B3D49937-5BDE-6245-2FEF-1AE336C9D91A}"/>
              </a:ext>
            </a:extLst>
          </p:cNvPr>
          <p:cNvSpPr>
            <a:spLocks noGrp="1"/>
          </p:cNvSpPr>
          <p:nvPr>
            <p:ph type="title"/>
          </p:nvPr>
        </p:nvSpPr>
        <p:spPr>
          <a:xfrm>
            <a:off x="381782" y="795528"/>
            <a:ext cx="11231098" cy="1234440"/>
          </a:xfrm>
        </p:spPr>
        <p:txBody>
          <a:bodyPr>
            <a:normAutofit/>
          </a:bodyPr>
          <a:lstStyle/>
          <a:p>
            <a:r>
              <a:rPr lang="it-IT" sz="2800" dirty="0"/>
              <a:t>4. Il cuore della critica </a:t>
            </a:r>
            <a:br>
              <a:rPr lang="it-IT" sz="2800" dirty="0"/>
            </a:br>
            <a:r>
              <a:rPr lang="it-IT" sz="2800" dirty="0"/>
              <a:t>						di </a:t>
            </a:r>
            <a:r>
              <a:rPr lang="it-IT" sz="2800" dirty="0" err="1"/>
              <a:t>keynes</a:t>
            </a:r>
            <a:r>
              <a:rPr lang="it-IT" sz="2800" dirty="0"/>
              <a:t> ai classici</a:t>
            </a:r>
          </a:p>
        </p:txBody>
      </p:sp>
    </p:spTree>
    <p:extLst>
      <p:ext uri="{BB962C8B-B14F-4D97-AF65-F5344CB8AC3E}">
        <p14:creationId xmlns:p14="http://schemas.microsoft.com/office/powerpoint/2010/main" val="85310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1" dur="500"/>
                                        <p:tgtEl>
                                          <p:spTgt spid="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6" dur="500"/>
                                        <p:tgtEl>
                                          <p:spTgt spid="7">
                                            <p:txEl>
                                              <p:pRg st="0" end="0"/>
                                            </p:txEl>
                                          </p:spTgt>
                                        </p:tgtEl>
                                      </p:cBhvr>
                                    </p:animEffect>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randombar(horizontal)">
                                      <p:cBhvr>
                                        <p:cTn id="20" dur="500"/>
                                        <p:tgtEl>
                                          <p:spTgt spid="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randombar(horizontal)">
                                      <p:cBhvr>
                                        <p:cTn id="2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A5730BF2-60DE-A23D-8599-585072637AB8}"/>
              </a:ext>
            </a:extLst>
          </p:cNvPr>
          <p:cNvSpPr>
            <a:spLocks noGrp="1"/>
          </p:cNvSpPr>
          <p:nvPr>
            <p:ph type="title"/>
          </p:nvPr>
        </p:nvSpPr>
        <p:spPr>
          <a:xfrm>
            <a:off x="970961" y="795528"/>
            <a:ext cx="10641919" cy="1234440"/>
          </a:xfrm>
        </p:spPr>
        <p:txBody>
          <a:bodyPr>
            <a:noAutofit/>
          </a:bodyPr>
          <a:lstStyle/>
          <a:p>
            <a:r>
              <a:rPr lang="it-IT" sz="2800" dirty="0"/>
              <a:t>4. Il cuore della critica </a:t>
            </a:r>
            <a:br>
              <a:rPr lang="it-IT" sz="2800" dirty="0"/>
            </a:br>
            <a:r>
              <a:rPr lang="it-IT" sz="2800" dirty="0"/>
              <a:t>					Di </a:t>
            </a:r>
            <a:r>
              <a:rPr lang="it-IT" sz="2800" dirty="0" err="1"/>
              <a:t>keynes</a:t>
            </a:r>
            <a:r>
              <a:rPr lang="it-IT" sz="2800" dirty="0"/>
              <a:t> ai classici</a:t>
            </a:r>
          </a:p>
        </p:txBody>
      </p:sp>
      <p:graphicFrame>
        <p:nvGraphicFramePr>
          <p:cNvPr id="12" name="Segnaposto contenuto 8">
            <a:extLst>
              <a:ext uri="{FF2B5EF4-FFF2-40B4-BE49-F238E27FC236}">
                <a16:creationId xmlns:a16="http://schemas.microsoft.com/office/drawing/2014/main" id="{100CF09D-BCDF-5213-FA13-038857DCECEC}"/>
              </a:ext>
            </a:extLst>
          </p:cNvPr>
          <p:cNvGraphicFramePr>
            <a:graphicFrameLocks noGrp="1"/>
          </p:cNvGraphicFramePr>
          <p:nvPr>
            <p:ph idx="1"/>
          </p:nvPr>
        </p:nvGraphicFramePr>
        <p:xfrm>
          <a:off x="1371600" y="2112264"/>
          <a:ext cx="1024128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egnaposto testo 7">
            <a:extLst>
              <a:ext uri="{FF2B5EF4-FFF2-40B4-BE49-F238E27FC236}">
                <a16:creationId xmlns:a16="http://schemas.microsoft.com/office/drawing/2014/main" id="{61735BD3-55F6-6510-B9B0-C1C761719660}"/>
              </a:ext>
            </a:extLst>
          </p:cNvPr>
          <p:cNvSpPr>
            <a:spLocks noGrp="1"/>
          </p:cNvSpPr>
          <p:nvPr>
            <p:ph type="body" idx="4294967295"/>
          </p:nvPr>
        </p:nvSpPr>
        <p:spPr>
          <a:xfrm>
            <a:off x="424206" y="2441657"/>
            <a:ext cx="4840288" cy="419100"/>
          </a:xfrm>
        </p:spPr>
        <p:txBody>
          <a:bodyPr/>
          <a:lstStyle/>
          <a:p>
            <a:r>
              <a:rPr lang="it-IT" dirty="0"/>
              <a:t>Classici</a:t>
            </a:r>
          </a:p>
        </p:txBody>
      </p:sp>
    </p:spTree>
    <p:extLst>
      <p:ext uri="{BB962C8B-B14F-4D97-AF65-F5344CB8AC3E}">
        <p14:creationId xmlns:p14="http://schemas.microsoft.com/office/powerpoint/2010/main" val="64384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graphicEl>
                                              <a:dgm id="{2AC89F6E-F1AE-44C3-B9B0-5FFD4454D0CA}"/>
                                            </p:graphicEl>
                                          </p:spTgt>
                                        </p:tgtEl>
                                        <p:attrNameLst>
                                          <p:attrName>style.visibility</p:attrName>
                                        </p:attrNameLst>
                                      </p:cBhvr>
                                      <p:to>
                                        <p:strVal val="visible"/>
                                      </p:to>
                                    </p:set>
                                    <p:animEffect transition="in" filter="randombar(horizontal)">
                                      <p:cBhvr>
                                        <p:cTn id="7" dur="500"/>
                                        <p:tgtEl>
                                          <p:spTgt spid="12">
                                            <p:graphicEl>
                                              <a:dgm id="{2AC89F6E-F1AE-44C3-B9B0-5FFD4454D0CA}"/>
                                            </p:graphic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2">
                                            <p:graphicEl>
                                              <a:dgm id="{4BEC8AA4-116E-43B2-BBB5-73B1A330CFA2}"/>
                                            </p:graphicEl>
                                          </p:spTgt>
                                        </p:tgtEl>
                                        <p:attrNameLst>
                                          <p:attrName>style.visibility</p:attrName>
                                        </p:attrNameLst>
                                      </p:cBhvr>
                                      <p:to>
                                        <p:strVal val="visible"/>
                                      </p:to>
                                    </p:set>
                                    <p:animEffect transition="in" filter="randombar(horizontal)">
                                      <p:cBhvr>
                                        <p:cTn id="10" dur="500"/>
                                        <p:tgtEl>
                                          <p:spTgt spid="12">
                                            <p:graphicEl>
                                              <a:dgm id="{4BEC8AA4-116E-43B2-BBB5-73B1A330CFA2}"/>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2">
                                            <p:graphicEl>
                                              <a:dgm id="{7C9940A1-E11A-4A79-8907-CED76AB53603}"/>
                                            </p:graphicEl>
                                          </p:spTgt>
                                        </p:tgtEl>
                                        <p:attrNameLst>
                                          <p:attrName>style.visibility</p:attrName>
                                        </p:attrNameLst>
                                      </p:cBhvr>
                                      <p:to>
                                        <p:strVal val="visible"/>
                                      </p:to>
                                    </p:set>
                                    <p:animEffect transition="in" filter="randombar(horizontal)">
                                      <p:cBhvr>
                                        <p:cTn id="15" dur="500"/>
                                        <p:tgtEl>
                                          <p:spTgt spid="12">
                                            <p:graphicEl>
                                              <a:dgm id="{7C9940A1-E11A-4A79-8907-CED76AB53603}"/>
                                            </p:graphic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2">
                                            <p:graphicEl>
                                              <a:dgm id="{3FD333CF-4D33-4A07-A732-72A65AA4D8E9}"/>
                                            </p:graphicEl>
                                          </p:spTgt>
                                        </p:tgtEl>
                                        <p:attrNameLst>
                                          <p:attrName>style.visibility</p:attrName>
                                        </p:attrNameLst>
                                      </p:cBhvr>
                                      <p:to>
                                        <p:strVal val="visible"/>
                                      </p:to>
                                    </p:set>
                                    <p:animEffect transition="in" filter="randombar(horizontal)">
                                      <p:cBhvr>
                                        <p:cTn id="18" dur="500"/>
                                        <p:tgtEl>
                                          <p:spTgt spid="12">
                                            <p:graphicEl>
                                              <a:dgm id="{3FD333CF-4D33-4A07-A732-72A65AA4D8E9}"/>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graphicEl>
                                              <a:dgm id="{44CB44DF-731B-42BF-AF42-89B628B16D90}"/>
                                            </p:graphicEl>
                                          </p:spTgt>
                                        </p:tgtEl>
                                        <p:attrNameLst>
                                          <p:attrName>style.visibility</p:attrName>
                                        </p:attrNameLst>
                                      </p:cBhvr>
                                      <p:to>
                                        <p:strVal val="visible"/>
                                      </p:to>
                                    </p:set>
                                    <p:animEffect transition="in" filter="randombar(horizontal)">
                                      <p:cBhvr>
                                        <p:cTn id="23" dur="500"/>
                                        <p:tgtEl>
                                          <p:spTgt spid="12">
                                            <p:graphicEl>
                                              <a:dgm id="{44CB44DF-731B-42BF-AF42-89B628B16D90}"/>
                                            </p:graphic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2">
                                            <p:graphicEl>
                                              <a:dgm id="{97CA59E6-B167-4B28-BC2E-F46400081653}"/>
                                            </p:graphicEl>
                                          </p:spTgt>
                                        </p:tgtEl>
                                        <p:attrNameLst>
                                          <p:attrName>style.visibility</p:attrName>
                                        </p:attrNameLst>
                                      </p:cBhvr>
                                      <p:to>
                                        <p:strVal val="visible"/>
                                      </p:to>
                                    </p:set>
                                    <p:animEffect transition="in" filter="randombar(horizontal)">
                                      <p:cBhvr>
                                        <p:cTn id="26" dur="500"/>
                                        <p:tgtEl>
                                          <p:spTgt spid="12">
                                            <p:graphicEl>
                                              <a:dgm id="{97CA59E6-B167-4B28-BC2E-F46400081653}"/>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2">
                                            <p:graphicEl>
                                              <a:dgm id="{C5B2CF9D-4FF2-452B-9C51-E85F326AB71A}"/>
                                            </p:graphicEl>
                                          </p:spTgt>
                                        </p:tgtEl>
                                        <p:attrNameLst>
                                          <p:attrName>style.visibility</p:attrName>
                                        </p:attrNameLst>
                                      </p:cBhvr>
                                      <p:to>
                                        <p:strVal val="visible"/>
                                      </p:to>
                                    </p:set>
                                    <p:animEffect transition="in" filter="randombar(horizontal)">
                                      <p:cBhvr>
                                        <p:cTn id="31" dur="500"/>
                                        <p:tgtEl>
                                          <p:spTgt spid="12">
                                            <p:graphicEl>
                                              <a:dgm id="{C5B2CF9D-4FF2-452B-9C51-E85F326AB71A}"/>
                                            </p:graphic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2">
                                            <p:graphicEl>
                                              <a:dgm id="{F3E2A741-82BA-41B4-940D-24243CFB2111}"/>
                                            </p:graphicEl>
                                          </p:spTgt>
                                        </p:tgtEl>
                                        <p:attrNameLst>
                                          <p:attrName>style.visibility</p:attrName>
                                        </p:attrNameLst>
                                      </p:cBhvr>
                                      <p:to>
                                        <p:strVal val="visible"/>
                                      </p:to>
                                    </p:set>
                                    <p:animEffect transition="in" filter="randombar(horizontal)">
                                      <p:cBhvr>
                                        <p:cTn id="34" dur="500"/>
                                        <p:tgtEl>
                                          <p:spTgt spid="12">
                                            <p:graphicEl>
                                              <a:dgm id="{F3E2A741-82BA-41B4-940D-24243CFB2111}"/>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2">
                                            <p:graphicEl>
                                              <a:dgm id="{2EB35B07-B0D3-45ED-B91C-B6C67602C85F}"/>
                                            </p:graphicEl>
                                          </p:spTgt>
                                        </p:tgtEl>
                                        <p:attrNameLst>
                                          <p:attrName>style.visibility</p:attrName>
                                        </p:attrNameLst>
                                      </p:cBhvr>
                                      <p:to>
                                        <p:strVal val="visible"/>
                                      </p:to>
                                    </p:set>
                                    <p:animEffect transition="in" filter="randombar(horizontal)">
                                      <p:cBhvr>
                                        <p:cTn id="39" dur="500"/>
                                        <p:tgtEl>
                                          <p:spTgt spid="12">
                                            <p:graphicEl>
                                              <a:dgm id="{2EB35B07-B0D3-45ED-B91C-B6C67602C85F}"/>
                                            </p:graphic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2">
                                            <p:graphicEl>
                                              <a:dgm id="{CEFB7F24-1282-4879-8188-B00CDC6E77A1}"/>
                                            </p:graphicEl>
                                          </p:spTgt>
                                        </p:tgtEl>
                                        <p:attrNameLst>
                                          <p:attrName>style.visibility</p:attrName>
                                        </p:attrNameLst>
                                      </p:cBhvr>
                                      <p:to>
                                        <p:strVal val="visible"/>
                                      </p:to>
                                    </p:set>
                                    <p:animEffect transition="in" filter="randombar(horizontal)">
                                      <p:cBhvr>
                                        <p:cTn id="42" dur="500"/>
                                        <p:tgtEl>
                                          <p:spTgt spid="12">
                                            <p:graphicEl>
                                              <a:dgm id="{CEFB7F24-1282-4879-8188-B00CDC6E77A1}"/>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2">
                                            <p:graphicEl>
                                              <a:dgm id="{589FC57E-BF9A-45DF-8E0B-8707A3EBFC94}"/>
                                            </p:graphicEl>
                                          </p:spTgt>
                                        </p:tgtEl>
                                        <p:attrNameLst>
                                          <p:attrName>style.visibility</p:attrName>
                                        </p:attrNameLst>
                                      </p:cBhvr>
                                      <p:to>
                                        <p:strVal val="visible"/>
                                      </p:to>
                                    </p:set>
                                    <p:animEffect transition="in" filter="randombar(horizontal)">
                                      <p:cBhvr>
                                        <p:cTn id="47" dur="500"/>
                                        <p:tgtEl>
                                          <p:spTgt spid="12">
                                            <p:graphicEl>
                                              <a:dgm id="{589FC57E-BF9A-45DF-8E0B-8707A3EBFC94}"/>
                                            </p:graphicEl>
                                          </p:spTgt>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2">
                                            <p:graphicEl>
                                              <a:dgm id="{CFB63D0B-EEBF-48A5-BD8C-768683263748}"/>
                                            </p:graphicEl>
                                          </p:spTgt>
                                        </p:tgtEl>
                                        <p:attrNameLst>
                                          <p:attrName>style.visibility</p:attrName>
                                        </p:attrNameLst>
                                      </p:cBhvr>
                                      <p:to>
                                        <p:strVal val="visible"/>
                                      </p:to>
                                    </p:set>
                                    <p:animEffect transition="in" filter="randombar(horizontal)">
                                      <p:cBhvr>
                                        <p:cTn id="50" dur="500"/>
                                        <p:tgtEl>
                                          <p:spTgt spid="12">
                                            <p:graphicEl>
                                              <a:dgm id="{CFB63D0B-EEBF-48A5-BD8C-76868326374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uiExpand="1">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AF1CA4-D1D1-A1E6-CE25-F87E9444B0B3}"/>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C4AFFA-9868-4B7D-9F63-93C34D362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olo 6">
            <a:extLst>
              <a:ext uri="{FF2B5EF4-FFF2-40B4-BE49-F238E27FC236}">
                <a16:creationId xmlns:a16="http://schemas.microsoft.com/office/drawing/2014/main" id="{DC6E0585-D5DC-D448-78E7-47549B82C764}"/>
              </a:ext>
            </a:extLst>
          </p:cNvPr>
          <p:cNvSpPr>
            <a:spLocks noGrp="1"/>
          </p:cNvSpPr>
          <p:nvPr>
            <p:ph type="title"/>
          </p:nvPr>
        </p:nvSpPr>
        <p:spPr>
          <a:xfrm>
            <a:off x="1371601" y="457200"/>
            <a:ext cx="9549442" cy="1010093"/>
          </a:xfrm>
        </p:spPr>
        <p:txBody>
          <a:bodyPr anchor="b">
            <a:normAutofit/>
          </a:bodyPr>
          <a:lstStyle/>
          <a:p>
            <a:pPr algn="r">
              <a:lnSpc>
                <a:spcPct val="90000"/>
              </a:lnSpc>
            </a:pPr>
            <a:r>
              <a:rPr lang="it-IT" sz="2500" dirty="0"/>
              <a:t>4. Il cuore della critica </a:t>
            </a:r>
            <a:br>
              <a:rPr lang="it-IT" sz="2500" dirty="0"/>
            </a:br>
            <a:r>
              <a:rPr lang="it-IT" sz="2500" dirty="0"/>
              <a:t>					Di </a:t>
            </a:r>
            <a:r>
              <a:rPr lang="it-IT" sz="2500" dirty="0" err="1"/>
              <a:t>keynes</a:t>
            </a:r>
            <a:r>
              <a:rPr lang="it-IT" sz="2500" dirty="0"/>
              <a:t> ai classici</a:t>
            </a:r>
          </a:p>
        </p:txBody>
      </p:sp>
      <p:sp>
        <p:nvSpPr>
          <p:cNvPr id="19" name="Rectangle 18">
            <a:extLst>
              <a:ext uri="{FF2B5EF4-FFF2-40B4-BE49-F238E27FC236}">
                <a16:creationId xmlns:a16="http://schemas.microsoft.com/office/drawing/2014/main" id="{024CCFE6-8D32-4963-9B5D-E74204429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414B78-940D-4BE3-A24D-B003E1C9C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Segnaposto contenuto 10">
            <a:extLst>
              <a:ext uri="{FF2B5EF4-FFF2-40B4-BE49-F238E27FC236}">
                <a16:creationId xmlns:a16="http://schemas.microsoft.com/office/drawing/2014/main" id="{CC8D850B-1D02-B85E-ADBA-29DFA20FE419}"/>
              </a:ext>
            </a:extLst>
          </p:cNvPr>
          <p:cNvGraphicFramePr>
            <a:graphicFrameLocks noGrp="1"/>
          </p:cNvGraphicFramePr>
          <p:nvPr>
            <p:ph idx="1"/>
            <p:extLst>
              <p:ext uri="{D42A27DB-BD31-4B8C-83A1-F6EECF244321}">
                <p14:modId xmlns:p14="http://schemas.microsoft.com/office/powerpoint/2010/main" val="1391953961"/>
              </p:ext>
            </p:extLst>
          </p:nvPr>
        </p:nvGraphicFramePr>
        <p:xfrm>
          <a:off x="898451" y="1834632"/>
          <a:ext cx="10334847"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846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graphicEl>
                                              <a:dgm id="{1E0823AB-571A-4ADD-B4A0-F3FAF991BC5A}"/>
                                            </p:graphicEl>
                                          </p:spTgt>
                                        </p:tgtEl>
                                        <p:attrNameLst>
                                          <p:attrName>style.visibility</p:attrName>
                                        </p:attrNameLst>
                                      </p:cBhvr>
                                      <p:to>
                                        <p:strVal val="visible"/>
                                      </p:to>
                                    </p:set>
                                    <p:animEffect transition="in" filter="randombar(horizontal)">
                                      <p:cBhvr>
                                        <p:cTn id="7" dur="500"/>
                                        <p:tgtEl>
                                          <p:spTgt spid="15">
                                            <p:graphicEl>
                                              <a:dgm id="{1E0823AB-571A-4ADD-B4A0-F3FAF991BC5A}"/>
                                            </p:graphic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graphicEl>
                                              <a:dgm id="{C1178FF6-524F-4F45-AEDF-9497D0452F9A}"/>
                                            </p:graphicEl>
                                          </p:spTgt>
                                        </p:tgtEl>
                                        <p:attrNameLst>
                                          <p:attrName>style.visibility</p:attrName>
                                        </p:attrNameLst>
                                      </p:cBhvr>
                                      <p:to>
                                        <p:strVal val="visible"/>
                                      </p:to>
                                    </p:set>
                                    <p:animEffect transition="in" filter="randombar(horizontal)">
                                      <p:cBhvr>
                                        <p:cTn id="10" dur="500"/>
                                        <p:tgtEl>
                                          <p:spTgt spid="15">
                                            <p:graphicEl>
                                              <a:dgm id="{C1178FF6-524F-4F45-AEDF-9497D0452F9A}"/>
                                            </p:graphic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
                                            <p:graphicEl>
                                              <a:dgm id="{768AAD53-442C-4325-9642-408A9CD4585B}"/>
                                            </p:graphicEl>
                                          </p:spTgt>
                                        </p:tgtEl>
                                        <p:attrNameLst>
                                          <p:attrName>style.visibility</p:attrName>
                                        </p:attrNameLst>
                                      </p:cBhvr>
                                      <p:to>
                                        <p:strVal val="visible"/>
                                      </p:to>
                                    </p:set>
                                    <p:animEffect transition="in" filter="randombar(horizontal)">
                                      <p:cBhvr>
                                        <p:cTn id="13" dur="500"/>
                                        <p:tgtEl>
                                          <p:spTgt spid="15">
                                            <p:graphicEl>
                                              <a:dgm id="{768AAD53-442C-4325-9642-408A9CD4585B}"/>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5">
                                            <p:graphicEl>
                                              <a:dgm id="{0C12CE25-9B82-499A-9A18-7165C0FF7D3B}"/>
                                            </p:graphicEl>
                                          </p:spTgt>
                                        </p:tgtEl>
                                        <p:attrNameLst>
                                          <p:attrName>style.visibility</p:attrName>
                                        </p:attrNameLst>
                                      </p:cBhvr>
                                      <p:to>
                                        <p:strVal val="visible"/>
                                      </p:to>
                                    </p:set>
                                    <p:animEffect transition="in" filter="randombar(horizontal)">
                                      <p:cBhvr>
                                        <p:cTn id="18" dur="500"/>
                                        <p:tgtEl>
                                          <p:spTgt spid="15">
                                            <p:graphicEl>
                                              <a:dgm id="{0C12CE25-9B82-499A-9A18-7165C0FF7D3B}"/>
                                            </p:graphic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5">
                                            <p:graphicEl>
                                              <a:dgm id="{BBD24410-DD81-48DB-BFEF-F71065805FEE}"/>
                                            </p:graphicEl>
                                          </p:spTgt>
                                        </p:tgtEl>
                                        <p:attrNameLst>
                                          <p:attrName>style.visibility</p:attrName>
                                        </p:attrNameLst>
                                      </p:cBhvr>
                                      <p:to>
                                        <p:strVal val="visible"/>
                                      </p:to>
                                    </p:set>
                                    <p:animEffect transition="in" filter="randombar(horizontal)">
                                      <p:cBhvr>
                                        <p:cTn id="21" dur="500"/>
                                        <p:tgtEl>
                                          <p:spTgt spid="15">
                                            <p:graphicEl>
                                              <a:dgm id="{BBD24410-DD81-48DB-BFEF-F71065805FEE}"/>
                                            </p:graphic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5">
                                            <p:graphicEl>
                                              <a:dgm id="{FC417CCD-C401-4B66-8933-3DBB7FFD3FD4}"/>
                                            </p:graphicEl>
                                          </p:spTgt>
                                        </p:tgtEl>
                                        <p:attrNameLst>
                                          <p:attrName>style.visibility</p:attrName>
                                        </p:attrNameLst>
                                      </p:cBhvr>
                                      <p:to>
                                        <p:strVal val="visible"/>
                                      </p:to>
                                    </p:set>
                                    <p:animEffect transition="in" filter="randombar(horizontal)">
                                      <p:cBhvr>
                                        <p:cTn id="24" dur="500"/>
                                        <p:tgtEl>
                                          <p:spTgt spid="15">
                                            <p:graphicEl>
                                              <a:dgm id="{FC417CCD-C401-4B66-8933-3DBB7FFD3FD4}"/>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5">
                                            <p:graphicEl>
                                              <a:dgm id="{29626AFC-D1F1-468A-AEA0-7FB23EFA51A8}"/>
                                            </p:graphicEl>
                                          </p:spTgt>
                                        </p:tgtEl>
                                        <p:attrNameLst>
                                          <p:attrName>style.visibility</p:attrName>
                                        </p:attrNameLst>
                                      </p:cBhvr>
                                      <p:to>
                                        <p:strVal val="visible"/>
                                      </p:to>
                                    </p:set>
                                    <p:animEffect transition="in" filter="randombar(horizontal)">
                                      <p:cBhvr>
                                        <p:cTn id="29" dur="500"/>
                                        <p:tgtEl>
                                          <p:spTgt spid="15">
                                            <p:graphicEl>
                                              <a:dgm id="{29626AFC-D1F1-468A-AEA0-7FB23EFA51A8}"/>
                                            </p:graphic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5">
                                            <p:graphicEl>
                                              <a:dgm id="{A57EE363-7760-4951-BAA2-413BE48AC7E1}"/>
                                            </p:graphicEl>
                                          </p:spTgt>
                                        </p:tgtEl>
                                        <p:attrNameLst>
                                          <p:attrName>style.visibility</p:attrName>
                                        </p:attrNameLst>
                                      </p:cBhvr>
                                      <p:to>
                                        <p:strVal val="visible"/>
                                      </p:to>
                                    </p:set>
                                    <p:animEffect transition="in" filter="randombar(horizontal)">
                                      <p:cBhvr>
                                        <p:cTn id="32" dur="500"/>
                                        <p:tgtEl>
                                          <p:spTgt spid="15">
                                            <p:graphicEl>
                                              <a:dgm id="{A57EE363-7760-4951-BAA2-413BE48AC7E1}"/>
                                            </p:graphic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5">
                                            <p:graphicEl>
                                              <a:dgm id="{61C0885D-686D-44F0-A077-D20E70AA98F5}"/>
                                            </p:graphicEl>
                                          </p:spTgt>
                                        </p:tgtEl>
                                        <p:attrNameLst>
                                          <p:attrName>style.visibility</p:attrName>
                                        </p:attrNameLst>
                                      </p:cBhvr>
                                      <p:to>
                                        <p:strVal val="visible"/>
                                      </p:to>
                                    </p:set>
                                    <p:animEffect transition="in" filter="randombar(horizontal)">
                                      <p:cBhvr>
                                        <p:cTn id="35" dur="500"/>
                                        <p:tgtEl>
                                          <p:spTgt spid="15">
                                            <p:graphicEl>
                                              <a:dgm id="{61C0885D-686D-44F0-A077-D20E70AA98F5}"/>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5">
                                            <p:graphicEl>
                                              <a:dgm id="{45ECD154-0F8A-4FA5-A899-7A7128173619}"/>
                                            </p:graphicEl>
                                          </p:spTgt>
                                        </p:tgtEl>
                                        <p:attrNameLst>
                                          <p:attrName>style.visibility</p:attrName>
                                        </p:attrNameLst>
                                      </p:cBhvr>
                                      <p:to>
                                        <p:strVal val="visible"/>
                                      </p:to>
                                    </p:set>
                                    <p:animEffect transition="in" filter="randombar(horizontal)">
                                      <p:cBhvr>
                                        <p:cTn id="40" dur="500"/>
                                        <p:tgtEl>
                                          <p:spTgt spid="15">
                                            <p:graphicEl>
                                              <a:dgm id="{45ECD154-0F8A-4FA5-A899-7A7128173619}"/>
                                            </p:graphic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5">
                                            <p:graphicEl>
                                              <a:dgm id="{BC6D9F6B-469B-4A0C-BD6B-1B90D4E307A4}"/>
                                            </p:graphicEl>
                                          </p:spTgt>
                                        </p:tgtEl>
                                        <p:attrNameLst>
                                          <p:attrName>style.visibility</p:attrName>
                                        </p:attrNameLst>
                                      </p:cBhvr>
                                      <p:to>
                                        <p:strVal val="visible"/>
                                      </p:to>
                                    </p:set>
                                    <p:animEffect transition="in" filter="randombar(horizontal)">
                                      <p:cBhvr>
                                        <p:cTn id="43" dur="500"/>
                                        <p:tgtEl>
                                          <p:spTgt spid="15">
                                            <p:graphicEl>
                                              <a:dgm id="{BC6D9F6B-469B-4A0C-BD6B-1B90D4E307A4}"/>
                                            </p:graphic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5">
                                            <p:graphicEl>
                                              <a:dgm id="{0E200906-851D-4DC0-9FB6-FC897ECF2A2E}"/>
                                            </p:graphicEl>
                                          </p:spTgt>
                                        </p:tgtEl>
                                        <p:attrNameLst>
                                          <p:attrName>style.visibility</p:attrName>
                                        </p:attrNameLst>
                                      </p:cBhvr>
                                      <p:to>
                                        <p:strVal val="visible"/>
                                      </p:to>
                                    </p:set>
                                    <p:animEffect transition="in" filter="randombar(horizontal)">
                                      <p:cBhvr>
                                        <p:cTn id="46" dur="500"/>
                                        <p:tgtEl>
                                          <p:spTgt spid="15">
                                            <p:graphicEl>
                                              <a:dgm id="{0E200906-851D-4DC0-9FB6-FC897ECF2A2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F522E9C-8B4E-B969-8C52-ACDFD40705B7}"/>
              </a:ext>
            </a:extLst>
          </p:cNvPr>
          <p:cNvSpPr>
            <a:spLocks noGrp="1"/>
          </p:cNvSpPr>
          <p:nvPr>
            <p:ph type="title"/>
          </p:nvPr>
        </p:nvSpPr>
        <p:spPr>
          <a:xfrm>
            <a:off x="371567" y="145198"/>
            <a:ext cx="5929422" cy="759774"/>
          </a:xfrm>
        </p:spPr>
        <p:txBody>
          <a:bodyPr anchor="t">
            <a:normAutofit fontScale="90000"/>
          </a:bodyPr>
          <a:lstStyle/>
          <a:p>
            <a:r>
              <a:rPr lang="it-IT" sz="2000" dirty="0"/>
              <a:t>5. Classici e Keynes sul ruolo del tasso di interesse</a:t>
            </a:r>
          </a:p>
        </p:txBody>
      </p:sp>
      <p:sp>
        <p:nvSpPr>
          <p:cNvPr id="27" name="Segnaposto contenuto 2">
            <a:extLst>
              <a:ext uri="{FF2B5EF4-FFF2-40B4-BE49-F238E27FC236}">
                <a16:creationId xmlns:a16="http://schemas.microsoft.com/office/drawing/2014/main" id="{18F00835-8EEF-24A7-4CB5-87270C50388E}"/>
              </a:ext>
            </a:extLst>
          </p:cNvPr>
          <p:cNvSpPr>
            <a:spLocks noGrp="1"/>
          </p:cNvSpPr>
          <p:nvPr>
            <p:ph idx="1"/>
          </p:nvPr>
        </p:nvSpPr>
        <p:spPr>
          <a:xfrm>
            <a:off x="315007" y="841496"/>
            <a:ext cx="7565801" cy="5061913"/>
          </a:xfrm>
        </p:spPr>
        <p:txBody>
          <a:bodyPr>
            <a:noAutofit/>
          </a:bodyPr>
          <a:lstStyle/>
          <a:p>
            <a:pPr>
              <a:lnSpc>
                <a:spcPct val="110000"/>
              </a:lnSpc>
            </a:pPr>
            <a:r>
              <a:rPr lang="it-IT" sz="1400" dirty="0"/>
              <a:t>In entrambi i modelli, l’investimento dipende dal tasso di interesse. </a:t>
            </a:r>
          </a:p>
          <a:p>
            <a:pPr>
              <a:lnSpc>
                <a:spcPct val="110000"/>
              </a:lnSpc>
            </a:pPr>
            <a:r>
              <a:rPr lang="it-IT" sz="1400" dirty="0"/>
              <a:t>Nel modello classico, il tasso di interesse bilancia il risparmio (cioè la decisione di non consumare) e gli investimenti. Nel modello di Keynes, il tasso di interesse è indipendente dal risparmio; equilibra invece l'offerta e la domanda di moneta, il che è ben diverso dal risparmio o dal risparmio. </a:t>
            </a:r>
          </a:p>
          <a:p>
            <a:pPr>
              <a:lnSpc>
                <a:spcPct val="110000"/>
              </a:lnSpc>
            </a:pPr>
            <a:r>
              <a:rPr lang="it-IT" sz="1400" dirty="0"/>
              <a:t>Il tasso di interesse, quindi, determina gli investimenti – e quindi il reddito, il consumo, l’occupazione e il salario reale. Il tasso di interesse dipende dalla fiducia nelle aspettative riguardo al futuro intrinsecamente incerto a lungo termine. </a:t>
            </a:r>
          </a:p>
          <a:p>
            <a:pPr>
              <a:lnSpc>
                <a:spcPct val="110000"/>
              </a:lnSpc>
            </a:pPr>
            <a:r>
              <a:rPr lang="it-IT" sz="1400" dirty="0"/>
              <a:t>Il futuro non può essere ridotto a un’estrapolazione dal presente e dal passato. Quando manca la fiducia di fronte a tale incertezza, le persone vogliono trattenere il proprio denaro liquido e, se vogliono prestare o spendere denaro per investimenti, è necessario un tasso di interesse più elevato. Quando il denaro è abbondante o la fiducia è elevata, il tasso di interesse diminuisce e gli investimenti aumentano. </a:t>
            </a:r>
          </a:p>
          <a:p>
            <a:pPr>
              <a:lnSpc>
                <a:spcPct val="110000"/>
              </a:lnSpc>
            </a:pPr>
            <a:r>
              <a:rPr lang="it-IT" sz="1400" dirty="0"/>
              <a:t>Infatti le aspettative sul futuro a lungo termine hanno un'influenza diretta sugli investimenti, e non solo attraverso il tasso di interesse. È l’incertezza irriducibile e non quantificabile che richiede gli “</a:t>
            </a:r>
            <a:r>
              <a:rPr lang="it-IT" sz="1400" dirty="0" err="1"/>
              <a:t>animal</a:t>
            </a:r>
            <a:r>
              <a:rPr lang="it-IT" sz="1400" dirty="0"/>
              <a:t> </a:t>
            </a:r>
            <a:r>
              <a:rPr lang="it-IT" sz="1400" dirty="0" err="1"/>
              <a:t>spirits</a:t>
            </a:r>
            <a:r>
              <a:rPr lang="it-IT" sz="1400" dirty="0"/>
              <a:t>” dell’impresa e rende gli investimenti, soprattutto in nuovi prodotti e processi, il motore del capitalismo. </a:t>
            </a:r>
          </a:p>
          <a:p>
            <a:pPr>
              <a:lnSpc>
                <a:spcPct val="110000"/>
              </a:lnSpc>
            </a:pPr>
            <a:r>
              <a:rPr lang="it-IT" sz="1400" dirty="0"/>
              <a:t>Le fluttuazioni, sia della fiducia che delle stesse aspettative a lungo termine, portano a cicli nella produzione e nell’occupazione. Non esiste alcun meccanismo di mercato per regolare il livello degli investimenti, tanto meno il tasso di interesse, in modo da garantire che gli investimenti non siano né al di sopra né al di sotto di quanto necessario per garantire la piena occupazione. La legge di </a:t>
            </a:r>
            <a:r>
              <a:rPr lang="it-IT" sz="1400" dirty="0" err="1"/>
              <a:t>Say</a:t>
            </a:r>
            <a:r>
              <a:rPr lang="it-IT" sz="1400" dirty="0"/>
              <a:t> non regge in  generale</a:t>
            </a:r>
            <a:endParaRPr lang="en-US" sz="1400" dirty="0"/>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4" descr="Miniatura con percentuali mercato Toro e Orso su carta stampata con i prezzi dei titoli in borsa">
            <a:extLst>
              <a:ext uri="{FF2B5EF4-FFF2-40B4-BE49-F238E27FC236}">
                <a16:creationId xmlns:a16="http://schemas.microsoft.com/office/drawing/2014/main" id="{FCB04E90-862E-92CE-45B2-FFEB4543A512}"/>
              </a:ext>
            </a:extLst>
          </p:cNvPr>
          <p:cNvPicPr>
            <a:picLocks noChangeAspect="1"/>
          </p:cNvPicPr>
          <p:nvPr/>
        </p:nvPicPr>
        <p:blipFill rotWithShape="1">
          <a:blip r:embed="rId2"/>
          <a:srcRect l="23214" r="29150" b="-2"/>
          <a:stretch/>
        </p:blipFill>
        <p:spPr>
          <a:xfrm>
            <a:off x="8115300" y="-12515"/>
            <a:ext cx="4076700" cy="6418631"/>
          </a:xfrm>
          <a:prstGeom prst="rect">
            <a:avLst/>
          </a:prstGeom>
        </p:spPr>
      </p:pic>
    </p:spTree>
    <p:extLst>
      <p:ext uri="{BB962C8B-B14F-4D97-AF65-F5344CB8AC3E}">
        <p14:creationId xmlns:p14="http://schemas.microsoft.com/office/powerpoint/2010/main" val="232133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randombar(horizontal)">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7">
                                            <p:txEl>
                                              <p:pRg st="1" end="1"/>
                                            </p:txEl>
                                          </p:spTgt>
                                        </p:tgtEl>
                                        <p:attrNameLst>
                                          <p:attrName>style.visibility</p:attrName>
                                        </p:attrNameLst>
                                      </p:cBhvr>
                                      <p:to>
                                        <p:strVal val="visible"/>
                                      </p:to>
                                    </p:set>
                                    <p:animEffect transition="in" filter="randombar(horizontal)">
                                      <p:cBhvr>
                                        <p:cTn id="12" dur="500"/>
                                        <p:tgtEl>
                                          <p:spTgt spid="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animEffect transition="in" filter="randombar(horizontal)">
                                      <p:cBhvr>
                                        <p:cTn id="17" dur="500"/>
                                        <p:tgtEl>
                                          <p:spTgt spid="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7">
                                            <p:txEl>
                                              <p:pRg st="3" end="3"/>
                                            </p:txEl>
                                          </p:spTgt>
                                        </p:tgtEl>
                                        <p:attrNameLst>
                                          <p:attrName>style.visibility</p:attrName>
                                        </p:attrNameLst>
                                      </p:cBhvr>
                                      <p:to>
                                        <p:strVal val="visible"/>
                                      </p:to>
                                    </p:set>
                                    <p:animEffect transition="in" filter="randombar(horizontal)">
                                      <p:cBhvr>
                                        <p:cTn id="22" dur="500"/>
                                        <p:tgtEl>
                                          <p:spTgt spid="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7">
                                            <p:txEl>
                                              <p:pRg st="4" end="4"/>
                                            </p:txEl>
                                          </p:spTgt>
                                        </p:tgtEl>
                                        <p:attrNameLst>
                                          <p:attrName>style.visibility</p:attrName>
                                        </p:attrNameLst>
                                      </p:cBhvr>
                                      <p:to>
                                        <p:strVal val="visible"/>
                                      </p:to>
                                    </p:set>
                                    <p:animEffect transition="in" filter="randombar(horizontal)">
                                      <p:cBhvr>
                                        <p:cTn id="27" dur="500"/>
                                        <p:tgtEl>
                                          <p:spTgt spid="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7">
                                            <p:txEl>
                                              <p:pRg st="5" end="5"/>
                                            </p:txEl>
                                          </p:spTgt>
                                        </p:tgtEl>
                                        <p:attrNameLst>
                                          <p:attrName>style.visibility</p:attrName>
                                        </p:attrNameLst>
                                      </p:cBhvr>
                                      <p:to>
                                        <p:strVal val="visible"/>
                                      </p:to>
                                    </p:set>
                                    <p:animEffect transition="in" filter="randombar(horizontal)">
                                      <p:cBhvr>
                                        <p:cTn id="32" dur="500"/>
                                        <p:tgtEl>
                                          <p:spTgt spid="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E74FC6-0D66-BD7C-40CD-9E09D50C5B1A}"/>
              </a:ext>
            </a:extLst>
          </p:cNvPr>
          <p:cNvSpPr>
            <a:spLocks noGrp="1"/>
          </p:cNvSpPr>
          <p:nvPr>
            <p:ph type="title"/>
          </p:nvPr>
        </p:nvSpPr>
        <p:spPr>
          <a:xfrm>
            <a:off x="985098" y="339359"/>
            <a:ext cx="10241280" cy="597094"/>
          </a:xfrm>
        </p:spPr>
        <p:txBody>
          <a:bodyPr>
            <a:normAutofit/>
          </a:bodyPr>
          <a:lstStyle/>
          <a:p>
            <a:r>
              <a:rPr lang="it-IT" sz="2800" dirty="0"/>
              <a:t>6. Contributi principali di Keynes</a:t>
            </a:r>
          </a:p>
        </p:txBody>
      </p:sp>
      <p:sp>
        <p:nvSpPr>
          <p:cNvPr id="3" name="Segnaposto contenuto 2">
            <a:extLst>
              <a:ext uri="{FF2B5EF4-FFF2-40B4-BE49-F238E27FC236}">
                <a16:creationId xmlns:a16="http://schemas.microsoft.com/office/drawing/2014/main" id="{4E71950B-42A6-19FF-E997-15FE42DE663A}"/>
              </a:ext>
            </a:extLst>
          </p:cNvPr>
          <p:cNvSpPr>
            <a:spLocks noGrp="1"/>
          </p:cNvSpPr>
          <p:nvPr>
            <p:ph idx="1"/>
          </p:nvPr>
        </p:nvSpPr>
        <p:spPr>
          <a:xfrm>
            <a:off x="523188" y="1273276"/>
            <a:ext cx="11156623" cy="4491216"/>
          </a:xfrm>
        </p:spPr>
        <p:txBody>
          <a:bodyPr>
            <a:noAutofit/>
          </a:bodyPr>
          <a:lstStyle/>
          <a:p>
            <a:r>
              <a:rPr lang="it-IT" sz="1700" dirty="0"/>
              <a:t>Nel corso del tempo Keynes indagò sulla natura della moneta e sui motivi per detenerla. </a:t>
            </a:r>
          </a:p>
          <a:p>
            <a:r>
              <a:rPr lang="it-IT" sz="1700" dirty="0"/>
              <a:t>Si concentrò sull’inflazione e la sua analisi contribuì a prevenirne il ripetersi in Gran Bretagna durante la Seconda Guerra Mondiale. </a:t>
            </a:r>
          </a:p>
          <a:p>
            <a:r>
              <a:rPr lang="it-IT" sz="1700" dirty="0"/>
              <a:t>L’intera vita lavorativa di Keynes si è occupata dei problemi dell'economia internazionale. Le opinioni di Keynes sul </a:t>
            </a:r>
            <a:r>
              <a:rPr lang="it-IT" sz="1700" dirty="0" err="1"/>
              <a:t>gold</a:t>
            </a:r>
            <a:r>
              <a:rPr lang="it-IT" sz="1700" dirty="0"/>
              <a:t> standard e sul libero scambio riflettevano, e cambiavano con, le sue opinioni sull'impatto del sistema monetario internazionale sulle economie nazionali al mutare delle circostanze.</a:t>
            </a:r>
          </a:p>
          <a:p>
            <a:r>
              <a:rPr lang="it-IT" sz="1700" dirty="0"/>
              <a:t>Nel suo lavoro politico, da Versailles a Bretton Woods, era dolorosamente consapevole dell’importanza delle partite correnti della bilancia dei pagamenti e dell’assoluta necessità di riserve di valuta estera per la sovranità nazionale e persino per la sopravvivenza. Riconobbe che una persistente tendenza al surplus delle partite correnti aveva lo stesso effetto deprimente sull’attività economica globale di una tendenza al risparmio eccessivo all’interno di un’economia nazionale. </a:t>
            </a:r>
          </a:p>
          <a:p>
            <a:r>
              <a:rPr lang="it-IT" sz="1700" dirty="0"/>
              <a:t>La sua comprensione della natura del denaro lo portò a proporre una soluzione radicale per eliminare la bilancia dei pagamenti come ostacolo alla piena occupazione. La sua soluzione all’epoca era troppo radicale per gli americani. Tuttavia gli accordi internazionali che hanno dato vita al Fondo monetario internazionale, alla Banca mondiale e, infine, all’Organizzazione mondiale del commercio devono molto a Keynes.</a:t>
            </a:r>
          </a:p>
          <a:p>
            <a:pPr marL="0" indent="0">
              <a:buNone/>
            </a:pPr>
            <a:endParaRPr lang="it-IT" sz="1700" dirty="0"/>
          </a:p>
        </p:txBody>
      </p:sp>
    </p:spTree>
    <p:extLst>
      <p:ext uri="{BB962C8B-B14F-4D97-AF65-F5344CB8AC3E}">
        <p14:creationId xmlns:p14="http://schemas.microsoft.com/office/powerpoint/2010/main" val="200982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766E80-3ED2-1C4B-6175-6B411EC23538}"/>
              </a:ext>
            </a:extLst>
          </p:cNvPr>
          <p:cNvSpPr>
            <a:spLocks noGrp="1"/>
          </p:cNvSpPr>
          <p:nvPr>
            <p:ph type="title"/>
          </p:nvPr>
        </p:nvSpPr>
        <p:spPr>
          <a:xfrm>
            <a:off x="985099" y="424199"/>
            <a:ext cx="10241280" cy="568813"/>
          </a:xfrm>
        </p:spPr>
        <p:txBody>
          <a:bodyPr>
            <a:normAutofit/>
          </a:bodyPr>
          <a:lstStyle/>
          <a:p>
            <a:r>
              <a:rPr lang="it-IT" sz="2800" dirty="0"/>
              <a:t>7. Keynes e i keynesiani</a:t>
            </a:r>
          </a:p>
        </p:txBody>
      </p:sp>
      <p:sp>
        <p:nvSpPr>
          <p:cNvPr id="3" name="Segnaposto contenuto 2">
            <a:extLst>
              <a:ext uri="{FF2B5EF4-FFF2-40B4-BE49-F238E27FC236}">
                <a16:creationId xmlns:a16="http://schemas.microsoft.com/office/drawing/2014/main" id="{7D4DEFEF-0C93-EF6E-C85B-0FFAFE94E23F}"/>
              </a:ext>
            </a:extLst>
          </p:cNvPr>
          <p:cNvSpPr>
            <a:spLocks noGrp="1"/>
          </p:cNvSpPr>
          <p:nvPr>
            <p:ph idx="1"/>
          </p:nvPr>
        </p:nvSpPr>
        <p:spPr>
          <a:xfrm>
            <a:off x="975360" y="1669204"/>
            <a:ext cx="10241280" cy="3959352"/>
          </a:xfrm>
        </p:spPr>
        <p:txBody>
          <a:bodyPr>
            <a:normAutofit fontScale="85000" lnSpcReduction="20000"/>
          </a:bodyPr>
          <a:lstStyle/>
          <a:p>
            <a:pPr marL="0" indent="0">
              <a:buNone/>
            </a:pPr>
            <a:r>
              <a:rPr lang="it-IT" dirty="0"/>
              <a:t>E’ un fatto che l’era keynesiana abbia prodotto in media il reddito elevato e la bassa disoccupazione ricercati da Keynes senza né inflazione eccessiva né ulteriore indebitamento pubblico. </a:t>
            </a:r>
          </a:p>
          <a:p>
            <a:pPr marL="0" indent="0">
              <a:buNone/>
            </a:pPr>
            <a:r>
              <a:rPr lang="it-IT" dirty="0"/>
              <a:t>La ricetta di Keynes era quella di utilizzare la politica monetaria per ridurre il tasso di interesse reale a lungo termine e stimolare gli investimenti, e di utilizzare lo stimolo fiscale nelle fasi di recessione. </a:t>
            </a:r>
          </a:p>
          <a:p>
            <a:pPr marL="0" indent="0">
              <a:buNone/>
            </a:pPr>
            <a:r>
              <a:rPr lang="it-IT" dirty="0"/>
              <a:t>Questa politica è stata adottata sia durante l’era keynesiana che durante quella dell’austerità. </a:t>
            </a:r>
          </a:p>
          <a:p>
            <a:pPr marL="0" indent="0">
              <a:buNone/>
            </a:pPr>
            <a:r>
              <a:rPr lang="it-IT" dirty="0"/>
              <a:t>La piena occupazione e l’alto tasso di investimenti dell’era keynesiana furono sostenuti anche dai consumi pubblici e dalla crescita delle esportazioni, incoraggiata dal regime di libero scambio istituito a Bretton Woods. Sebbene gli eventi storici non abbiano mai un’unica causa, la ragione principale della fine dell’era keynesiana è stata la decisione degli Stati Uniti di sganciare il dollaro dall’oro nel 1971, a sua volta il risultato di cambiamenti politici ed economici sottostanti. </a:t>
            </a:r>
          </a:p>
        </p:txBody>
      </p:sp>
    </p:spTree>
    <p:extLst>
      <p:ext uri="{BB962C8B-B14F-4D97-AF65-F5344CB8AC3E}">
        <p14:creationId xmlns:p14="http://schemas.microsoft.com/office/powerpoint/2010/main" val="1476808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51B2B-F2B9-7A5E-8B66-2D6175181BD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4E396C8-A911-A019-0630-DC1DD5DC1AAF}"/>
              </a:ext>
            </a:extLst>
          </p:cNvPr>
          <p:cNvSpPr>
            <a:spLocks noGrp="1"/>
          </p:cNvSpPr>
          <p:nvPr>
            <p:ph type="title"/>
          </p:nvPr>
        </p:nvSpPr>
        <p:spPr>
          <a:xfrm>
            <a:off x="985099" y="424199"/>
            <a:ext cx="10241280" cy="568813"/>
          </a:xfrm>
        </p:spPr>
        <p:txBody>
          <a:bodyPr>
            <a:normAutofit/>
          </a:bodyPr>
          <a:lstStyle/>
          <a:p>
            <a:r>
              <a:rPr lang="it-IT" sz="2800" dirty="0"/>
              <a:t>7. Keynes e i keynesiani</a:t>
            </a:r>
          </a:p>
        </p:txBody>
      </p:sp>
      <p:sp>
        <p:nvSpPr>
          <p:cNvPr id="3" name="Segnaposto contenuto 2">
            <a:extLst>
              <a:ext uri="{FF2B5EF4-FFF2-40B4-BE49-F238E27FC236}">
                <a16:creationId xmlns:a16="http://schemas.microsoft.com/office/drawing/2014/main" id="{4B46ED95-4AE1-A65A-BBE9-07C8CCA795C6}"/>
              </a:ext>
            </a:extLst>
          </p:cNvPr>
          <p:cNvSpPr>
            <a:spLocks noGrp="1"/>
          </p:cNvSpPr>
          <p:nvPr>
            <p:ph idx="1"/>
          </p:nvPr>
        </p:nvSpPr>
        <p:spPr>
          <a:xfrm>
            <a:off x="490196" y="1442301"/>
            <a:ext cx="11245235" cy="4629315"/>
          </a:xfrm>
        </p:spPr>
        <p:txBody>
          <a:bodyPr>
            <a:normAutofit fontScale="62500" lnSpcReduction="20000"/>
          </a:bodyPr>
          <a:lstStyle/>
          <a:p>
            <a:pPr marL="0" indent="0">
              <a:buNone/>
            </a:pPr>
            <a:r>
              <a:rPr lang="it-IT" dirty="0"/>
              <a:t>A partire dal 1980 circa, l’influenza di Keynes sulla teoria economica si è divisa in due correnti principali, che rappresentano risposte alternative alle contraddizioni interne del tentativo di integrare l’economia keynesiana e quella classica durante gli anni ’50. </a:t>
            </a:r>
          </a:p>
          <a:p>
            <a:pPr marL="0" indent="0">
              <a:buNone/>
            </a:pPr>
            <a:r>
              <a:rPr lang="it-IT" dirty="0"/>
              <a:t>Una corrente ritorna a una versione modificata della teoria classica dell'equilibrio tra domanda e offerta, che abbandona le intuizioni chiave di Keynes e le riduce a un caso speciale – esattamente l'opposto del suo intento. </a:t>
            </a:r>
          </a:p>
          <a:p>
            <a:pPr marL="0" indent="0">
              <a:buNone/>
            </a:pPr>
            <a:r>
              <a:rPr lang="it-IT" dirty="0"/>
              <a:t>L'altra corrente ha in gran parte abbandonato la teoria della domanda e dell'offerta e, pur accettando le intuizioni di Keynes e il metodo di progressione attraverso lo sviluppo di modelli nuovi e rilevanti, si è ora spostata sostanzialmente oltre e allontanandosi dalla sua struttura </a:t>
            </a:r>
            <a:r>
              <a:rPr lang="it-IT" dirty="0" err="1"/>
              <a:t>marshalliana</a:t>
            </a:r>
            <a:r>
              <a:rPr lang="it-IT" dirty="0"/>
              <a:t>. </a:t>
            </a:r>
          </a:p>
          <a:p>
            <a:pPr marL="0" indent="0">
              <a:buNone/>
            </a:pPr>
            <a:r>
              <a:rPr lang="it-IT" dirty="0"/>
              <a:t>Keynes era un economista favorevole al mercato che cercava di riformare la teoria classica, non di abbandonarla. </a:t>
            </a:r>
          </a:p>
          <a:p>
            <a:pPr marL="0" indent="0">
              <a:buNone/>
            </a:pPr>
            <a:r>
              <a:rPr lang="it-IT" dirty="0"/>
              <a:t>Era pragmatico e politicamente astuto nelle sue raccomandazioni politiche e politicamente liberale nel senso britannico. </a:t>
            </a:r>
          </a:p>
          <a:p>
            <a:pPr marL="0" indent="0">
              <a:buNone/>
            </a:pPr>
            <a:r>
              <a:rPr lang="it-IT" dirty="0"/>
              <a:t>Era un membro d’élite dell’establishment, senza particolare lealtà verso i lavoratori, ma disprezzava lo spreco e la stupidità dell’elevata disoccupazione.</a:t>
            </a:r>
          </a:p>
          <a:p>
            <a:pPr marL="0" indent="0">
              <a:buNone/>
            </a:pPr>
            <a:r>
              <a:rPr lang="it-IT" dirty="0"/>
              <a:t>La politica economica odierna è molto più vicina a Keynes di quanto generalmente si ammetta, ma la teoria accademica rimane ostinatamente resistente alle sue intuizioni. </a:t>
            </a:r>
          </a:p>
          <a:p>
            <a:pPr marL="0" indent="0">
              <a:buNone/>
            </a:pPr>
            <a:r>
              <a:rPr lang="it-IT" dirty="0"/>
              <a:t>Nell’attuale contesto geopolitico, le raccomandazioni di Keynes per una riforma del sistema monetario internazionale si limiterebbero a ciò che considererebbe fattibile piuttosto che estendersi a ciò che è considerato ideale. E’ verosimile che, considererebbe la riforma dell’euro una priorità urgente, non solo per l’Unione europea ma per la prosperità del mondo nel suo insieme. </a:t>
            </a:r>
            <a:endParaRPr lang="en-US" dirty="0"/>
          </a:p>
        </p:txBody>
      </p:sp>
    </p:spTree>
    <p:extLst>
      <p:ext uri="{BB962C8B-B14F-4D97-AF65-F5344CB8AC3E}">
        <p14:creationId xmlns:p14="http://schemas.microsoft.com/office/powerpoint/2010/main" val="1166534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A8473D-841B-6FA7-D39A-2E057132AD1E}"/>
              </a:ext>
            </a:extLst>
          </p:cNvPr>
          <p:cNvSpPr>
            <a:spLocks noGrp="1"/>
          </p:cNvSpPr>
          <p:nvPr>
            <p:ph type="title"/>
          </p:nvPr>
        </p:nvSpPr>
        <p:spPr>
          <a:xfrm>
            <a:off x="985099" y="575027"/>
            <a:ext cx="10241280" cy="436838"/>
          </a:xfrm>
        </p:spPr>
        <p:txBody>
          <a:bodyPr>
            <a:normAutofit/>
          </a:bodyPr>
          <a:lstStyle/>
          <a:p>
            <a:r>
              <a:rPr lang="it-IT" sz="2400" dirty="0"/>
              <a:t>8. Il consenso fra gli «eredi» di </a:t>
            </a:r>
            <a:r>
              <a:rPr lang="it-IT" sz="2400" dirty="0" err="1"/>
              <a:t>keynes</a:t>
            </a:r>
            <a:endParaRPr lang="it-IT" sz="2400" dirty="0"/>
          </a:p>
        </p:txBody>
      </p:sp>
      <p:sp>
        <p:nvSpPr>
          <p:cNvPr id="3" name="Segnaposto contenuto 2">
            <a:extLst>
              <a:ext uri="{FF2B5EF4-FFF2-40B4-BE49-F238E27FC236}">
                <a16:creationId xmlns:a16="http://schemas.microsoft.com/office/drawing/2014/main" id="{4EDF3D2A-C67F-7B00-998A-7CCA596D15FC}"/>
              </a:ext>
            </a:extLst>
          </p:cNvPr>
          <p:cNvSpPr>
            <a:spLocks noGrp="1"/>
          </p:cNvSpPr>
          <p:nvPr>
            <p:ph idx="1"/>
          </p:nvPr>
        </p:nvSpPr>
        <p:spPr>
          <a:xfrm>
            <a:off x="711721" y="1706909"/>
            <a:ext cx="10241280" cy="3959352"/>
          </a:xfrm>
        </p:spPr>
        <p:txBody>
          <a:bodyPr>
            <a:normAutofit fontScale="92500"/>
          </a:bodyPr>
          <a:lstStyle/>
          <a:p>
            <a:pPr marL="0" indent="0">
              <a:buNone/>
            </a:pPr>
            <a:r>
              <a:rPr lang="it-IT" dirty="0"/>
              <a:t>Tutti i post-keynesiani accettano quattro delle proposizioni chiave di Keynes: </a:t>
            </a:r>
          </a:p>
          <a:p>
            <a:pPr marL="457200" indent="-457200">
              <a:buAutoNum type="arabicParenBoth"/>
            </a:pPr>
            <a:r>
              <a:rPr lang="it-IT" dirty="0"/>
              <a:t>gli investimenti determinano il reddito e il risparmio, e non il contrario, e quindi l'occupazione; </a:t>
            </a:r>
          </a:p>
          <a:p>
            <a:pPr marL="457200" indent="-457200">
              <a:buAutoNum type="arabicParenBoth"/>
            </a:pPr>
            <a:r>
              <a:rPr lang="it-IT" dirty="0"/>
              <a:t>gli investimenti dipendono dalla fiducia in aspettative irriducibilmente incerte sul futuro e non sono saldamente radicati nei “fondamentali”; </a:t>
            </a:r>
          </a:p>
          <a:p>
            <a:pPr marL="457200" indent="-457200">
              <a:buAutoNum type="arabicParenBoth"/>
            </a:pPr>
            <a:r>
              <a:rPr lang="it-IT" dirty="0"/>
              <a:t>il tasso di interesse è una questione di domanda e offerta di moneta, non di risparmio;</a:t>
            </a:r>
          </a:p>
          <a:p>
            <a:pPr marL="457200" indent="-457200">
              <a:buAutoNum type="arabicParenBoth"/>
            </a:pPr>
            <a:r>
              <a:rPr lang="it-IT" dirty="0"/>
              <a:t>le esportazioni (insieme alla spesa pubblica) e le importazioni (insieme alla tassazione) hanno effetti sulla domanda simili rispettivamente agli investimenti e al risparmio.</a:t>
            </a:r>
            <a:endParaRPr lang="en-US" dirty="0"/>
          </a:p>
        </p:txBody>
      </p:sp>
    </p:spTree>
    <p:extLst>
      <p:ext uri="{BB962C8B-B14F-4D97-AF65-F5344CB8AC3E}">
        <p14:creationId xmlns:p14="http://schemas.microsoft.com/office/powerpoint/2010/main" val="274645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698545-3769-E263-3C85-8674206AC628}"/>
              </a:ext>
            </a:extLst>
          </p:cNvPr>
          <p:cNvSpPr>
            <a:spLocks noGrp="1"/>
          </p:cNvSpPr>
          <p:nvPr>
            <p:ph type="title"/>
          </p:nvPr>
        </p:nvSpPr>
        <p:spPr>
          <a:xfrm>
            <a:off x="1079369" y="333614"/>
            <a:ext cx="10241280" cy="1234440"/>
          </a:xfrm>
        </p:spPr>
        <p:txBody>
          <a:bodyPr>
            <a:normAutofit/>
          </a:bodyPr>
          <a:lstStyle/>
          <a:p>
            <a:r>
              <a:rPr lang="it-IT" sz="2400" dirty="0"/>
              <a:t>10. Che cosa sopravvive oggi come strumento per il futuro</a:t>
            </a:r>
          </a:p>
        </p:txBody>
      </p:sp>
      <p:sp>
        <p:nvSpPr>
          <p:cNvPr id="3" name="Segnaposto contenuto 2">
            <a:extLst>
              <a:ext uri="{FF2B5EF4-FFF2-40B4-BE49-F238E27FC236}">
                <a16:creationId xmlns:a16="http://schemas.microsoft.com/office/drawing/2014/main" id="{F9F754B9-0286-863C-6F15-2E2508A7F03C}"/>
              </a:ext>
            </a:extLst>
          </p:cNvPr>
          <p:cNvSpPr>
            <a:spLocks noGrp="1"/>
          </p:cNvSpPr>
          <p:nvPr>
            <p:ph idx="1"/>
          </p:nvPr>
        </p:nvSpPr>
        <p:spPr>
          <a:xfrm>
            <a:off x="527902" y="1989713"/>
            <a:ext cx="11150967" cy="3959352"/>
          </a:xfrm>
        </p:spPr>
        <p:txBody>
          <a:bodyPr>
            <a:normAutofit fontScale="85000" lnSpcReduction="20000"/>
          </a:bodyPr>
          <a:lstStyle/>
          <a:p>
            <a:r>
              <a:rPr lang="it-IT" dirty="0"/>
              <a:t>Una diversa idea di equilibrio economico (che contiene il principio della domanda effettiva)</a:t>
            </a:r>
          </a:p>
          <a:p>
            <a:r>
              <a:rPr lang="it-IT" dirty="0"/>
              <a:t>L’idea che la domanda aggregata autonoma conta sia nel breve periodo che nel lungo periodo (d’altro canto come stimolare l’investimento autonomo in un capitalismo </a:t>
            </a:r>
            <a:r>
              <a:rPr lang="it-IT" dirty="0" err="1"/>
              <a:t>finanziarizzato</a:t>
            </a:r>
            <a:r>
              <a:rPr lang="it-IT" dirty="0"/>
              <a:t> non fa parte della sua ricerca per ovvi motivi storici)</a:t>
            </a:r>
          </a:p>
          <a:p>
            <a:r>
              <a:rPr lang="it-IT" dirty="0"/>
              <a:t>Tutte le politiche economiche devono essere integrate alla luce dell’obiettivo di pieno impiego (va bene cheap-money, ma occorre attenzione ad inflazione, utile la sovranità monetaria; favorevole alla politica fiscale, ma con golden-rule)</a:t>
            </a:r>
          </a:p>
          <a:p>
            <a:r>
              <a:rPr lang="it-IT" dirty="0"/>
              <a:t>Socializzazione degli investimenti (che è diverso da socialismo e da economia pianificata, ed è come se avesse fatto propria l’idea di sussidiarietà contenuta nella Rerum </a:t>
            </a:r>
            <a:r>
              <a:rPr lang="it-IT" dirty="0" err="1"/>
              <a:t>Novarum</a:t>
            </a:r>
            <a:r>
              <a:rPr lang="it-IT" dirty="0"/>
              <a:t> di Leone XIII 1891)</a:t>
            </a:r>
          </a:p>
          <a:p>
            <a:r>
              <a:rPr lang="it-IT" dirty="0"/>
              <a:t>Tassi di cambio e politiche commerciali che devono servire alla pace internazionale (non avrebbe amato l’attuale struttura dell’euro, e al tempo stesso non ne avrebbe voluto la distruzione)</a:t>
            </a:r>
          </a:p>
        </p:txBody>
      </p:sp>
    </p:spTree>
    <p:extLst>
      <p:ext uri="{BB962C8B-B14F-4D97-AF65-F5344CB8AC3E}">
        <p14:creationId xmlns:p14="http://schemas.microsoft.com/office/powerpoint/2010/main" val="114295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9EB2A9-D2B5-866C-6C01-2755BA67FF5D}"/>
              </a:ext>
            </a:extLst>
          </p:cNvPr>
          <p:cNvSpPr>
            <a:spLocks noGrp="1"/>
          </p:cNvSpPr>
          <p:nvPr>
            <p:ph type="title"/>
          </p:nvPr>
        </p:nvSpPr>
        <p:spPr>
          <a:xfrm>
            <a:off x="1036948" y="795528"/>
            <a:ext cx="10575932" cy="1234440"/>
          </a:xfrm>
        </p:spPr>
        <p:txBody>
          <a:bodyPr>
            <a:normAutofit/>
          </a:bodyPr>
          <a:lstStyle/>
          <a:p>
            <a:r>
              <a:rPr lang="it-IT" sz="2800" dirty="0"/>
              <a:t>Interrogarsi sull’attualità di Keynes</a:t>
            </a:r>
          </a:p>
        </p:txBody>
      </p:sp>
      <p:sp>
        <p:nvSpPr>
          <p:cNvPr id="3" name="Segnaposto contenuto 2">
            <a:extLst>
              <a:ext uri="{FF2B5EF4-FFF2-40B4-BE49-F238E27FC236}">
                <a16:creationId xmlns:a16="http://schemas.microsoft.com/office/drawing/2014/main" id="{F922C9FA-CD10-BAA0-973E-98F98706B9D6}"/>
              </a:ext>
            </a:extLst>
          </p:cNvPr>
          <p:cNvSpPr>
            <a:spLocks noGrp="1"/>
          </p:cNvSpPr>
          <p:nvPr>
            <p:ph idx="1"/>
          </p:nvPr>
        </p:nvSpPr>
        <p:spPr>
          <a:xfrm>
            <a:off x="1036948" y="2621311"/>
            <a:ext cx="10241280" cy="3959352"/>
          </a:xfrm>
        </p:spPr>
        <p:txBody>
          <a:bodyPr/>
          <a:lstStyle/>
          <a:p>
            <a:r>
              <a:rPr lang="it-IT" dirty="0"/>
              <a:t>Una doverosa premessa di metodo: che cosa significa questa domanda</a:t>
            </a:r>
          </a:p>
          <a:p>
            <a:r>
              <a:rPr lang="it-IT" dirty="0"/>
              <a:t>Per chi ha senso questa domanda?</a:t>
            </a:r>
          </a:p>
          <a:p>
            <a:pPr lvl="1"/>
            <a:r>
              <a:rPr lang="it-IT" dirty="0"/>
              <a:t>Per l’economista</a:t>
            </a:r>
          </a:p>
          <a:p>
            <a:pPr lvl="1"/>
            <a:r>
              <a:rPr lang="it-IT" dirty="0"/>
              <a:t>Per chi vuole leggere la realtà scegliendo una prospettiva specifica: quella di Keynes</a:t>
            </a:r>
          </a:p>
          <a:p>
            <a:pPr marL="0" indent="0">
              <a:buNone/>
            </a:pPr>
            <a:endParaRPr lang="it-IT" dirty="0"/>
          </a:p>
        </p:txBody>
      </p:sp>
    </p:spTree>
    <p:extLst>
      <p:ext uri="{BB962C8B-B14F-4D97-AF65-F5344CB8AC3E}">
        <p14:creationId xmlns:p14="http://schemas.microsoft.com/office/powerpoint/2010/main" val="1794887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C1F037-5D5D-4988-0E23-33AA84ACF55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1066071-2BDE-5E58-A26B-E717B859D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1C06C86-BB56-272C-DCE3-9957B6D4B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D44EFC20-D98D-E9DE-E06D-DCEFDCFCD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EAFE327-0936-9977-8C7E-CAE2FE84F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7FD6DC2-B392-4C26-C924-96413C4824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07803E6-5B46-7E37-869C-1CE8E2B2AF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160873FB-B5D3-779E-42BE-48C61A863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3423B8B-3ECF-07B3-04AD-DD0B7F95F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07E61E3-CFE4-A800-8DF2-8AC78FA71455}"/>
              </a:ext>
            </a:extLst>
          </p:cNvPr>
          <p:cNvSpPr>
            <a:spLocks noGrp="1"/>
          </p:cNvSpPr>
          <p:nvPr>
            <p:ph type="title"/>
          </p:nvPr>
        </p:nvSpPr>
        <p:spPr>
          <a:xfrm>
            <a:off x="1157084" y="374427"/>
            <a:ext cx="10374517" cy="971512"/>
          </a:xfrm>
        </p:spPr>
        <p:txBody>
          <a:bodyPr vert="horz" lIns="0" tIns="0" rIns="0" bIns="0" rtlCol="0" anchor="ctr">
            <a:normAutofit/>
          </a:bodyPr>
          <a:lstStyle/>
          <a:p>
            <a:pPr>
              <a:lnSpc>
                <a:spcPct val="90000"/>
              </a:lnSpc>
            </a:pPr>
            <a:r>
              <a:rPr lang="en-US" sz="2400" dirty="0">
                <a:solidFill>
                  <a:schemeClr val="bg1"/>
                </a:solidFill>
              </a:rPr>
              <a:t>In </a:t>
            </a:r>
            <a:r>
              <a:rPr lang="en-US" sz="2400" dirty="0" err="1">
                <a:solidFill>
                  <a:schemeClr val="bg1"/>
                </a:solidFill>
              </a:rPr>
              <a:t>risposta</a:t>
            </a:r>
            <a:r>
              <a:rPr lang="en-US" sz="2400" dirty="0">
                <a:solidFill>
                  <a:schemeClr val="bg1"/>
                </a:solidFill>
              </a:rPr>
              <a:t> ai tipi </a:t>
            </a:r>
            <a:r>
              <a:rPr lang="en-US" sz="2400" dirty="0" err="1">
                <a:solidFill>
                  <a:schemeClr val="bg1"/>
                </a:solidFill>
              </a:rPr>
              <a:t>incontrati</a:t>
            </a:r>
            <a:r>
              <a:rPr lang="en-US" sz="2400" dirty="0">
                <a:solidFill>
                  <a:schemeClr val="bg1"/>
                </a:solidFill>
              </a:rPr>
              <a:t> in </a:t>
            </a:r>
            <a:r>
              <a:rPr lang="en-US" sz="2400" dirty="0" err="1">
                <a:solidFill>
                  <a:schemeClr val="bg1"/>
                </a:solidFill>
              </a:rPr>
              <a:t>apertura</a:t>
            </a:r>
            <a:endParaRPr lang="en-US" sz="2400" dirty="0">
              <a:solidFill>
                <a:schemeClr val="bg1"/>
              </a:solidFill>
            </a:endParaRPr>
          </a:p>
        </p:txBody>
      </p:sp>
      <p:graphicFrame>
        <p:nvGraphicFramePr>
          <p:cNvPr id="3" name="Diagramma 2">
            <a:extLst>
              <a:ext uri="{FF2B5EF4-FFF2-40B4-BE49-F238E27FC236}">
                <a16:creationId xmlns:a16="http://schemas.microsoft.com/office/drawing/2014/main" id="{DC6DB85D-F96F-C04E-3FC3-EF37283AFF1F}"/>
              </a:ext>
            </a:extLst>
          </p:cNvPr>
          <p:cNvGraphicFramePr/>
          <p:nvPr>
            <p:extLst>
              <p:ext uri="{D42A27DB-BD31-4B8C-83A1-F6EECF244321}">
                <p14:modId xmlns:p14="http://schemas.microsoft.com/office/powerpoint/2010/main" val="3246476284"/>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623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
                                            <p:graphicEl>
                                              <a:dgm id="{5D17D01D-347E-4FCE-9F4A-10842234D2C4}"/>
                                            </p:graphicEl>
                                          </p:spTgt>
                                        </p:tgtEl>
                                        <p:attrNameLst>
                                          <p:attrName>style.visibility</p:attrName>
                                        </p:attrNameLst>
                                      </p:cBhvr>
                                      <p:to>
                                        <p:strVal val="visible"/>
                                      </p:to>
                                    </p:set>
                                    <p:animEffect transition="in" filter="randombar(vertical)">
                                      <p:cBhvr>
                                        <p:cTn id="7" dur="500"/>
                                        <p:tgtEl>
                                          <p:spTgt spid="3">
                                            <p:graphicEl>
                                              <a:dgm id="{5D17D01D-347E-4FCE-9F4A-10842234D2C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
                                            <p:graphicEl>
                                              <a:dgm id="{E8A4ECD0-C2CB-4BAC-B900-BA1317B92318}"/>
                                            </p:graphicEl>
                                          </p:spTgt>
                                        </p:tgtEl>
                                        <p:attrNameLst>
                                          <p:attrName>style.visibility</p:attrName>
                                        </p:attrNameLst>
                                      </p:cBhvr>
                                      <p:to>
                                        <p:strVal val="visible"/>
                                      </p:to>
                                    </p:set>
                                    <p:animEffect transition="in" filter="randombar(vertical)">
                                      <p:cBhvr>
                                        <p:cTn id="12" dur="500"/>
                                        <p:tgtEl>
                                          <p:spTgt spid="3">
                                            <p:graphicEl>
                                              <a:dgm id="{E8A4ECD0-C2CB-4BAC-B900-BA1317B9231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3">
                                            <p:graphicEl>
                                              <a:dgm id="{8001235D-DE9D-4961-B31F-BD2484D569BA}"/>
                                            </p:graphicEl>
                                          </p:spTgt>
                                        </p:tgtEl>
                                        <p:attrNameLst>
                                          <p:attrName>style.visibility</p:attrName>
                                        </p:attrNameLst>
                                      </p:cBhvr>
                                      <p:to>
                                        <p:strVal val="visible"/>
                                      </p:to>
                                    </p:set>
                                    <p:animEffect transition="in" filter="randombar(vertical)">
                                      <p:cBhvr>
                                        <p:cTn id="17" dur="500"/>
                                        <p:tgtEl>
                                          <p:spTgt spid="3">
                                            <p:graphicEl>
                                              <a:dgm id="{8001235D-DE9D-4961-B31F-BD2484D569B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3">
                                            <p:graphicEl>
                                              <a:dgm id="{B36A5AA1-043B-460A-940F-1A14F06F6642}"/>
                                            </p:graphicEl>
                                          </p:spTgt>
                                        </p:tgtEl>
                                        <p:attrNameLst>
                                          <p:attrName>style.visibility</p:attrName>
                                        </p:attrNameLst>
                                      </p:cBhvr>
                                      <p:to>
                                        <p:strVal val="visible"/>
                                      </p:to>
                                    </p:set>
                                    <p:animEffect transition="in" filter="randombar(vertical)">
                                      <p:cBhvr>
                                        <p:cTn id="22" dur="500"/>
                                        <p:tgtEl>
                                          <p:spTgt spid="3">
                                            <p:graphicEl>
                                              <a:dgm id="{B36A5AA1-043B-460A-940F-1A14F06F664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e 6">
            <a:extLst>
              <a:ext uri="{FF2B5EF4-FFF2-40B4-BE49-F238E27FC236}">
                <a16:creationId xmlns:a16="http://schemas.microsoft.com/office/drawing/2014/main" id="{519B2F33-DF7B-9AAB-79BC-243D086A93E9}"/>
              </a:ext>
            </a:extLst>
          </p:cNvPr>
          <p:cNvSpPr/>
          <p:nvPr/>
        </p:nvSpPr>
        <p:spPr>
          <a:xfrm>
            <a:off x="433633" y="2130458"/>
            <a:ext cx="8710367" cy="3602612"/>
          </a:xfrm>
          <a:prstGeom prst="ellipse">
            <a:avLst/>
          </a:prstGeom>
          <a:gradFill>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CasellaDiTesto 1">
            <a:extLst>
              <a:ext uri="{FF2B5EF4-FFF2-40B4-BE49-F238E27FC236}">
                <a16:creationId xmlns:a16="http://schemas.microsoft.com/office/drawing/2014/main" id="{ADC5032C-62A7-A207-5EAE-AB43F9D5D69F}"/>
              </a:ext>
            </a:extLst>
          </p:cNvPr>
          <p:cNvSpPr txBox="1"/>
          <p:nvPr/>
        </p:nvSpPr>
        <p:spPr>
          <a:xfrm>
            <a:off x="537327" y="612742"/>
            <a:ext cx="8298875" cy="584775"/>
          </a:xfrm>
          <a:prstGeom prst="rect">
            <a:avLst/>
          </a:prstGeom>
          <a:noFill/>
        </p:spPr>
        <p:txBody>
          <a:bodyPr wrap="none" rtlCol="0">
            <a:spAutoFit/>
          </a:bodyPr>
          <a:lstStyle/>
          <a:p>
            <a:r>
              <a:rPr lang="it-IT" sz="3200" dirty="0"/>
              <a:t>…Dopo Keynes non possiamo non dirci keynesiani</a:t>
            </a:r>
          </a:p>
        </p:txBody>
      </p:sp>
      <p:sp>
        <p:nvSpPr>
          <p:cNvPr id="4" name="CasellaDiTesto 3">
            <a:extLst>
              <a:ext uri="{FF2B5EF4-FFF2-40B4-BE49-F238E27FC236}">
                <a16:creationId xmlns:a16="http://schemas.microsoft.com/office/drawing/2014/main" id="{ED799F5E-D10B-1E4C-930D-445CC8DCEF6D}"/>
              </a:ext>
            </a:extLst>
          </p:cNvPr>
          <p:cNvSpPr txBox="1"/>
          <p:nvPr/>
        </p:nvSpPr>
        <p:spPr>
          <a:xfrm>
            <a:off x="4969494" y="3105834"/>
            <a:ext cx="2093843" cy="646331"/>
          </a:xfrm>
          <a:prstGeom prst="rect">
            <a:avLst/>
          </a:prstGeom>
          <a:noFill/>
        </p:spPr>
        <p:txBody>
          <a:bodyPr wrap="none" rtlCol="0">
            <a:spAutoFit/>
          </a:bodyPr>
          <a:lstStyle/>
          <a:p>
            <a:r>
              <a:rPr lang="it-IT" dirty="0">
                <a:solidFill>
                  <a:schemeClr val="bg1"/>
                </a:solidFill>
              </a:rPr>
              <a:t>Ciò che era prima</a:t>
            </a:r>
          </a:p>
          <a:p>
            <a:r>
              <a:rPr lang="it-IT" dirty="0">
                <a:solidFill>
                  <a:schemeClr val="bg1"/>
                </a:solidFill>
              </a:rPr>
              <a:t>Non viene cancellato</a:t>
            </a:r>
          </a:p>
        </p:txBody>
      </p:sp>
      <p:sp>
        <p:nvSpPr>
          <p:cNvPr id="5" name="CasellaDiTesto 4">
            <a:extLst>
              <a:ext uri="{FF2B5EF4-FFF2-40B4-BE49-F238E27FC236}">
                <a16:creationId xmlns:a16="http://schemas.microsoft.com/office/drawing/2014/main" id="{F379E497-83AD-DBE7-0343-6133628C5F54}"/>
              </a:ext>
            </a:extLst>
          </p:cNvPr>
          <p:cNvSpPr txBox="1"/>
          <p:nvPr/>
        </p:nvSpPr>
        <p:spPr>
          <a:xfrm>
            <a:off x="7968790" y="1784822"/>
            <a:ext cx="3340338" cy="1200329"/>
          </a:xfrm>
          <a:prstGeom prst="rect">
            <a:avLst/>
          </a:prstGeom>
          <a:noFill/>
        </p:spPr>
        <p:txBody>
          <a:bodyPr wrap="none" rtlCol="0">
            <a:spAutoFit/>
          </a:bodyPr>
          <a:lstStyle/>
          <a:p>
            <a:r>
              <a:rPr lang="it-IT" dirty="0"/>
              <a:t>Ma semplicemente</a:t>
            </a:r>
          </a:p>
          <a:p>
            <a:r>
              <a:rPr lang="it-IT" dirty="0"/>
              <a:t>incluso in un orizzonte </a:t>
            </a:r>
          </a:p>
          <a:p>
            <a:r>
              <a:rPr lang="it-IT" dirty="0"/>
              <a:t>più ampio della nostra conoscenza</a:t>
            </a:r>
          </a:p>
          <a:p>
            <a:endParaRPr lang="it-IT" dirty="0"/>
          </a:p>
        </p:txBody>
      </p:sp>
      <p:sp>
        <p:nvSpPr>
          <p:cNvPr id="6" name="Ovale 5">
            <a:extLst>
              <a:ext uri="{FF2B5EF4-FFF2-40B4-BE49-F238E27FC236}">
                <a16:creationId xmlns:a16="http://schemas.microsoft.com/office/drawing/2014/main" id="{9E9828D5-92A0-38F2-ED26-5F6976F6A6AB}"/>
              </a:ext>
            </a:extLst>
          </p:cNvPr>
          <p:cNvSpPr/>
          <p:nvPr/>
        </p:nvSpPr>
        <p:spPr>
          <a:xfrm>
            <a:off x="942680" y="3808431"/>
            <a:ext cx="3789575" cy="1498862"/>
          </a:xfrm>
          <a:prstGeom prst="ellipse">
            <a:avLst/>
          </a:prstGeom>
          <a:gradFill>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a:solidFill>
                  <a:schemeClr val="bg1"/>
                </a:solidFill>
              </a:rPr>
              <a:t>La scienza economica, </a:t>
            </a:r>
          </a:p>
          <a:p>
            <a:pPr algn="ctr"/>
            <a:r>
              <a:rPr lang="it-IT">
                <a:solidFill>
                  <a:schemeClr val="bg1"/>
                </a:solidFill>
              </a:rPr>
              <a:t>come tutte le Scienze </a:t>
            </a:r>
          </a:p>
          <a:p>
            <a:pPr algn="ctr"/>
            <a:r>
              <a:rPr lang="it-IT">
                <a:solidFill>
                  <a:schemeClr val="bg1"/>
                </a:solidFill>
              </a:rPr>
              <a:t>si evolve ed espande la sua frontiera</a:t>
            </a:r>
          </a:p>
        </p:txBody>
      </p:sp>
    </p:spTree>
    <p:extLst>
      <p:ext uri="{BB962C8B-B14F-4D97-AF65-F5344CB8AC3E}">
        <p14:creationId xmlns:p14="http://schemas.microsoft.com/office/powerpoint/2010/main" val="283900591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out)">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out)">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8CCA15-381A-555F-3E3C-6493C949AF17}"/>
              </a:ext>
            </a:extLst>
          </p:cNvPr>
          <p:cNvSpPr>
            <a:spLocks noGrp="1"/>
          </p:cNvSpPr>
          <p:nvPr>
            <p:ph type="title"/>
          </p:nvPr>
        </p:nvSpPr>
        <p:spPr>
          <a:xfrm>
            <a:off x="956820" y="2872786"/>
            <a:ext cx="3932237" cy="1894511"/>
          </a:xfrm>
        </p:spPr>
        <p:txBody>
          <a:bodyPr>
            <a:normAutofit fontScale="90000"/>
          </a:bodyPr>
          <a:lstStyle/>
          <a:p>
            <a:r>
              <a:rPr lang="it-IT" dirty="0"/>
              <a:t>Una prima spiegazione della ragione per cui è difficile misurarsi con Keynes</a:t>
            </a:r>
          </a:p>
        </p:txBody>
      </p:sp>
      <p:pic>
        <p:nvPicPr>
          <p:cNvPr id="1026" name="Picture 2">
            <a:hlinkClick r:id="rId2"/>
            <a:extLst>
              <a:ext uri="{FF2B5EF4-FFF2-40B4-BE49-F238E27FC236}">
                <a16:creationId xmlns:a16="http://schemas.microsoft.com/office/drawing/2014/main" id="{72F4B502-CCDB-E8F6-807F-B5B427556A8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51500" y="1528762"/>
            <a:ext cx="568642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870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4">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6">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8">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0">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olo 3">
            <a:extLst>
              <a:ext uri="{FF2B5EF4-FFF2-40B4-BE49-F238E27FC236}">
                <a16:creationId xmlns:a16="http://schemas.microsoft.com/office/drawing/2014/main" id="{C59EAA38-B8DE-5553-2A5D-31C2E23472F8}"/>
              </a:ext>
            </a:extLst>
          </p:cNvPr>
          <p:cNvSpPr>
            <a:spLocks noGrp="1"/>
          </p:cNvSpPr>
          <p:nvPr>
            <p:ph type="title"/>
          </p:nvPr>
        </p:nvSpPr>
        <p:spPr>
          <a:xfrm>
            <a:off x="457200" y="868280"/>
            <a:ext cx="3390645" cy="3363597"/>
          </a:xfrm>
        </p:spPr>
        <p:txBody>
          <a:bodyPr>
            <a:normAutofit/>
          </a:bodyPr>
          <a:lstStyle/>
          <a:p>
            <a:pPr algn="r"/>
            <a:r>
              <a:rPr lang="it-IT" sz="3200" cap="none" dirty="0">
                <a:solidFill>
                  <a:schemeClr val="bg1"/>
                </a:solidFill>
              </a:rPr>
              <a:t>The </a:t>
            </a:r>
            <a:r>
              <a:rPr lang="it-IT" sz="3200" cap="none" dirty="0" err="1">
                <a:solidFill>
                  <a:schemeClr val="bg1"/>
                </a:solidFill>
              </a:rPr>
              <a:t>Collected</a:t>
            </a:r>
            <a:r>
              <a:rPr lang="it-IT" sz="3200" cap="none" dirty="0">
                <a:solidFill>
                  <a:schemeClr val="bg1"/>
                </a:solidFill>
              </a:rPr>
              <a:t> </a:t>
            </a:r>
            <a:r>
              <a:rPr lang="it-IT" sz="3200" cap="none" dirty="0" err="1">
                <a:solidFill>
                  <a:schemeClr val="bg1"/>
                </a:solidFill>
              </a:rPr>
              <a:t>Writings</a:t>
            </a:r>
            <a:r>
              <a:rPr lang="it-IT" sz="3200" cap="none" dirty="0">
                <a:solidFill>
                  <a:schemeClr val="bg1"/>
                </a:solidFill>
              </a:rPr>
              <a:t> of John Maynard Keynes </a:t>
            </a:r>
            <a:r>
              <a:rPr lang="it-IT" sz="2000" cap="none" dirty="0">
                <a:solidFill>
                  <a:schemeClr val="bg1"/>
                </a:solidFill>
              </a:rPr>
              <a:t>1/3</a:t>
            </a:r>
            <a:endParaRPr lang="it-IT" sz="3200" cap="none" dirty="0">
              <a:solidFill>
                <a:schemeClr val="bg1"/>
              </a:solidFill>
            </a:endParaRPr>
          </a:p>
        </p:txBody>
      </p:sp>
      <p:graphicFrame>
        <p:nvGraphicFramePr>
          <p:cNvPr id="38" name="Segnaposto contenuto 2">
            <a:extLst>
              <a:ext uri="{FF2B5EF4-FFF2-40B4-BE49-F238E27FC236}">
                <a16:creationId xmlns:a16="http://schemas.microsoft.com/office/drawing/2014/main" id="{DED5C6BA-39A7-4AA5-1D5B-F2DE1CB59142}"/>
              </a:ext>
            </a:extLst>
          </p:cNvPr>
          <p:cNvGraphicFramePr>
            <a:graphicFrameLocks noGrp="1"/>
          </p:cNvGraphicFramePr>
          <p:nvPr>
            <p:ph idx="1"/>
            <p:extLst>
              <p:ext uri="{D42A27DB-BD31-4B8C-83A1-F6EECF244321}">
                <p14:modId xmlns:p14="http://schemas.microsoft.com/office/powerpoint/2010/main" val="108083485"/>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8167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4B2589-22E0-3DA1-B877-DD218900D7F6}"/>
            </a:ext>
          </a:extLst>
        </p:cNvPr>
        <p:cNvGrpSpPr/>
        <p:nvPr/>
      </p:nvGrpSpPr>
      <p:grpSpPr>
        <a:xfrm>
          <a:off x="0" y="0"/>
          <a:ext cx="0" cy="0"/>
          <a:chOff x="0" y="0"/>
          <a:chExt cx="0" cy="0"/>
        </a:xfrm>
      </p:grpSpPr>
      <p:sp useBgFill="1">
        <p:nvSpPr>
          <p:cNvPr id="25" name="Rectangle 17">
            <a:extLst>
              <a:ext uri="{FF2B5EF4-FFF2-40B4-BE49-F238E27FC236}">
                <a16:creationId xmlns:a16="http://schemas.microsoft.com/office/drawing/2014/main" id="{93DAF4AA-9270-40B5-B73C-B11B9A92F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A8CF246-EAEC-1981-FFA5-A1687CDE74E5}"/>
              </a:ext>
            </a:extLst>
          </p:cNvPr>
          <p:cNvSpPr>
            <a:spLocks noGrp="1"/>
          </p:cNvSpPr>
          <p:nvPr>
            <p:ph type="title"/>
          </p:nvPr>
        </p:nvSpPr>
        <p:spPr>
          <a:xfrm>
            <a:off x="1371598" y="462743"/>
            <a:ext cx="5327375" cy="1560022"/>
          </a:xfrm>
        </p:spPr>
        <p:txBody>
          <a:bodyPr anchor="b">
            <a:normAutofit/>
          </a:bodyPr>
          <a:lstStyle/>
          <a:p>
            <a:r>
              <a:rPr lang="it-IT" sz="3300" cap="none" dirty="0"/>
              <a:t>The </a:t>
            </a:r>
            <a:r>
              <a:rPr lang="it-IT" sz="3300" cap="none" dirty="0" err="1"/>
              <a:t>Collected</a:t>
            </a:r>
            <a:r>
              <a:rPr lang="it-IT" sz="3300" cap="none" dirty="0"/>
              <a:t> </a:t>
            </a:r>
            <a:r>
              <a:rPr lang="it-IT" sz="3300" cap="none" dirty="0" err="1"/>
              <a:t>Writings</a:t>
            </a:r>
            <a:r>
              <a:rPr lang="it-IT" sz="3300" cap="none" dirty="0"/>
              <a:t> of John Maynard Keynes </a:t>
            </a:r>
            <a:r>
              <a:rPr lang="it-IT" sz="2000" cap="none" dirty="0"/>
              <a:t>2/3</a:t>
            </a:r>
            <a:endParaRPr lang="it-IT" sz="3300" dirty="0"/>
          </a:p>
        </p:txBody>
      </p:sp>
      <p:sp>
        <p:nvSpPr>
          <p:cNvPr id="3" name="Segnaposto contenuto 2">
            <a:extLst>
              <a:ext uri="{FF2B5EF4-FFF2-40B4-BE49-F238E27FC236}">
                <a16:creationId xmlns:a16="http://schemas.microsoft.com/office/drawing/2014/main" id="{FF1BC519-DA81-F7A6-2F7B-2D2B830F1D18}"/>
              </a:ext>
            </a:extLst>
          </p:cNvPr>
          <p:cNvSpPr>
            <a:spLocks noGrp="1"/>
          </p:cNvSpPr>
          <p:nvPr>
            <p:ph idx="1"/>
          </p:nvPr>
        </p:nvSpPr>
        <p:spPr>
          <a:xfrm>
            <a:off x="1371600" y="2279374"/>
            <a:ext cx="5327373" cy="3601436"/>
          </a:xfrm>
        </p:spPr>
        <p:txBody>
          <a:bodyPr>
            <a:normAutofit/>
          </a:bodyPr>
          <a:lstStyle/>
          <a:p>
            <a:pPr>
              <a:lnSpc>
                <a:spcPct val="110000"/>
              </a:lnSpc>
            </a:pPr>
            <a:r>
              <a:rPr lang="en-US" sz="1400" dirty="0"/>
              <a:t>CW 11: Economic Articles and Correspondence: Academic</a:t>
            </a:r>
          </a:p>
          <a:p>
            <a:pPr>
              <a:lnSpc>
                <a:spcPct val="110000"/>
              </a:lnSpc>
            </a:pPr>
            <a:r>
              <a:rPr lang="en-US" sz="1400" dirty="0"/>
              <a:t>CW 12: Economic Articles and Correspondence: Investment and Editorial</a:t>
            </a:r>
          </a:p>
          <a:p>
            <a:pPr>
              <a:lnSpc>
                <a:spcPct val="110000"/>
              </a:lnSpc>
            </a:pPr>
            <a:r>
              <a:rPr lang="en-US" sz="1400" dirty="0"/>
              <a:t>CW 13: The General Theory and After. Part 1: Preparation </a:t>
            </a:r>
          </a:p>
          <a:p>
            <a:pPr>
              <a:lnSpc>
                <a:spcPct val="110000"/>
              </a:lnSpc>
            </a:pPr>
            <a:r>
              <a:rPr lang="en-US" sz="1400" dirty="0"/>
              <a:t>CW 14: The General Theory and After. Part 2: </a:t>
            </a:r>
            <a:r>
              <a:rPr lang="en-US" sz="1400" dirty="0" err="1"/>
              <a:t>Defence</a:t>
            </a:r>
            <a:r>
              <a:rPr lang="en-US" sz="1400" dirty="0"/>
              <a:t> and Development </a:t>
            </a:r>
          </a:p>
          <a:p>
            <a:pPr>
              <a:lnSpc>
                <a:spcPct val="110000"/>
              </a:lnSpc>
            </a:pPr>
            <a:r>
              <a:rPr lang="en-US" sz="1400" dirty="0"/>
              <a:t>CW 15: Activities 1906-1914 </a:t>
            </a:r>
          </a:p>
          <a:p>
            <a:pPr>
              <a:lnSpc>
                <a:spcPct val="110000"/>
              </a:lnSpc>
            </a:pPr>
            <a:r>
              <a:rPr lang="en-US" sz="1400" dirty="0"/>
              <a:t>CW 16: Activities 1914-1919; the treasury and Versailles</a:t>
            </a:r>
          </a:p>
          <a:p>
            <a:pPr>
              <a:lnSpc>
                <a:spcPct val="110000"/>
              </a:lnSpc>
            </a:pPr>
            <a:r>
              <a:rPr lang="en-US" sz="1400" dirty="0"/>
              <a:t>CW 17: Activities, 1920-1922: Treaty Revision and Reconstruction</a:t>
            </a:r>
          </a:p>
          <a:p>
            <a:pPr>
              <a:lnSpc>
                <a:spcPct val="110000"/>
              </a:lnSpc>
            </a:pPr>
            <a:r>
              <a:rPr lang="en-US" sz="1400" dirty="0"/>
              <a:t>CW  18: Activities 1922–1932: The End of Reparations</a:t>
            </a:r>
          </a:p>
        </p:txBody>
      </p:sp>
      <p:sp>
        <p:nvSpPr>
          <p:cNvPr id="26" name="Rectangle 19">
            <a:extLst>
              <a:ext uri="{FF2B5EF4-FFF2-40B4-BE49-F238E27FC236}">
                <a16:creationId xmlns:a16="http://schemas.microsoft.com/office/drawing/2014/main" id="{31D5E60A-D6B1-4F21-A993-313958AF0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1">
            <a:extLst>
              <a:ext uri="{FF2B5EF4-FFF2-40B4-BE49-F238E27FC236}">
                <a16:creationId xmlns:a16="http://schemas.microsoft.com/office/drawing/2014/main" id="{5B7BB16B-E108-4C64-97D5-7AC67CC5E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5F6A003-4671-4F7B-A12E-2946D61E4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Open book">
            <a:extLst>
              <a:ext uri="{FF2B5EF4-FFF2-40B4-BE49-F238E27FC236}">
                <a16:creationId xmlns:a16="http://schemas.microsoft.com/office/drawing/2014/main" id="{14A6D7EA-8CD9-2B94-85D1-7586F24D687E}"/>
              </a:ext>
            </a:extLst>
          </p:cNvPr>
          <p:cNvPicPr>
            <a:picLocks noChangeAspect="1"/>
          </p:cNvPicPr>
          <p:nvPr/>
        </p:nvPicPr>
        <p:blipFill rotWithShape="1">
          <a:blip r:embed="rId2"/>
          <a:srcRect l="28149" r="29456" b="1"/>
          <a:stretch/>
        </p:blipFill>
        <p:spPr>
          <a:xfrm>
            <a:off x="8164738" y="1028699"/>
            <a:ext cx="3081758" cy="4852111"/>
          </a:xfrm>
          <a:prstGeom prst="rect">
            <a:avLst/>
          </a:prstGeom>
        </p:spPr>
      </p:pic>
    </p:spTree>
    <p:extLst>
      <p:ext uri="{BB962C8B-B14F-4D97-AF65-F5344CB8AC3E}">
        <p14:creationId xmlns:p14="http://schemas.microsoft.com/office/powerpoint/2010/main" val="4056479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77272F-E5B0-DE59-B0A9-E194C05B53D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151D658A-9953-F8EF-021B-DB18035A8C92}"/>
              </a:ext>
            </a:extLst>
          </p:cNvPr>
          <p:cNvSpPr>
            <a:spLocks noGrp="1"/>
          </p:cNvSpPr>
          <p:nvPr>
            <p:ph type="title"/>
          </p:nvPr>
        </p:nvSpPr>
        <p:spPr>
          <a:xfrm>
            <a:off x="387927" y="1028701"/>
            <a:ext cx="3248863" cy="3020785"/>
          </a:xfrm>
        </p:spPr>
        <p:txBody>
          <a:bodyPr>
            <a:normAutofit/>
          </a:bodyPr>
          <a:lstStyle/>
          <a:p>
            <a:pPr algn="r"/>
            <a:r>
              <a:rPr lang="it-IT" sz="3200" cap="none" dirty="0">
                <a:solidFill>
                  <a:schemeClr val="bg1"/>
                </a:solidFill>
              </a:rPr>
              <a:t>The </a:t>
            </a:r>
            <a:r>
              <a:rPr lang="it-IT" sz="3200" cap="none" dirty="0" err="1">
                <a:solidFill>
                  <a:schemeClr val="bg1"/>
                </a:solidFill>
              </a:rPr>
              <a:t>Collected</a:t>
            </a:r>
            <a:r>
              <a:rPr lang="it-IT" sz="3200" cap="none" dirty="0">
                <a:solidFill>
                  <a:schemeClr val="bg1"/>
                </a:solidFill>
              </a:rPr>
              <a:t> </a:t>
            </a:r>
            <a:r>
              <a:rPr lang="it-IT" sz="3200" cap="none" dirty="0" err="1">
                <a:solidFill>
                  <a:schemeClr val="bg1"/>
                </a:solidFill>
              </a:rPr>
              <a:t>Writings</a:t>
            </a:r>
            <a:r>
              <a:rPr lang="it-IT" sz="3200" cap="none" dirty="0">
                <a:solidFill>
                  <a:schemeClr val="bg1"/>
                </a:solidFill>
              </a:rPr>
              <a:t> of John Maynard Keynes </a:t>
            </a:r>
            <a:r>
              <a:rPr lang="it-IT" sz="2000" cap="none" dirty="0">
                <a:solidFill>
                  <a:schemeClr val="bg1"/>
                </a:solidFill>
              </a:rPr>
              <a:t>3/3</a:t>
            </a:r>
            <a:endParaRPr lang="it-IT" sz="3200" dirty="0">
              <a:solidFill>
                <a:schemeClr val="bg1"/>
              </a:solidFill>
            </a:endParaRPr>
          </a:p>
        </p:txBody>
      </p:sp>
      <p:sp>
        <p:nvSpPr>
          <p:cNvPr id="3" name="Segnaposto contenuto 2">
            <a:extLst>
              <a:ext uri="{FF2B5EF4-FFF2-40B4-BE49-F238E27FC236}">
                <a16:creationId xmlns:a16="http://schemas.microsoft.com/office/drawing/2014/main" id="{EF741403-BB40-A29C-84BE-A668B80E1D34}"/>
              </a:ext>
            </a:extLst>
          </p:cNvPr>
          <p:cNvSpPr>
            <a:spLocks noGrp="1"/>
          </p:cNvSpPr>
          <p:nvPr>
            <p:ph idx="1"/>
          </p:nvPr>
        </p:nvSpPr>
        <p:spPr>
          <a:xfrm>
            <a:off x="4659088" y="527901"/>
            <a:ext cx="6869893" cy="6042581"/>
          </a:xfrm>
        </p:spPr>
        <p:txBody>
          <a:bodyPr>
            <a:normAutofit lnSpcReduction="10000"/>
          </a:bodyPr>
          <a:lstStyle/>
          <a:p>
            <a:pPr>
              <a:lnSpc>
                <a:spcPct val="110000"/>
              </a:lnSpc>
            </a:pPr>
            <a:r>
              <a:rPr lang="en-US" sz="1800" dirty="0"/>
              <a:t>CW 19: Activities 1922–1929: The Return to Gold and Industrial Policy Part 1</a:t>
            </a:r>
          </a:p>
          <a:p>
            <a:pPr>
              <a:lnSpc>
                <a:spcPct val="110000"/>
              </a:lnSpc>
            </a:pPr>
            <a:r>
              <a:rPr lang="en-US" sz="1800" dirty="0"/>
              <a:t>CW 20: Activities 1929–1931: Rethinking Employment and Unemployment Policies </a:t>
            </a:r>
          </a:p>
          <a:p>
            <a:pPr>
              <a:lnSpc>
                <a:spcPct val="110000"/>
              </a:lnSpc>
            </a:pPr>
            <a:r>
              <a:rPr lang="en-US" sz="1800" dirty="0"/>
              <a:t>CW 21: Activities 1931–1939: World Crises and Policies in Britain and America </a:t>
            </a:r>
            <a:endParaRPr lang="en-US" sz="1800" b="0" i="0" dirty="0">
              <a:effectLst/>
              <a:latin typeface="noto sans" panose="020B0502040504020204" pitchFamily="34" charset="0"/>
            </a:endParaRPr>
          </a:p>
          <a:p>
            <a:pPr>
              <a:lnSpc>
                <a:spcPct val="110000"/>
              </a:lnSpc>
            </a:pPr>
            <a:r>
              <a:rPr lang="en-US" sz="1800" dirty="0"/>
              <a:t>CW 22: Activities 1939-1945: Internal War Finance</a:t>
            </a:r>
          </a:p>
          <a:p>
            <a:pPr>
              <a:lnSpc>
                <a:spcPct val="110000"/>
              </a:lnSpc>
            </a:pPr>
            <a:r>
              <a:rPr lang="en-US" sz="1800" dirty="0"/>
              <a:t>CW 23: </a:t>
            </a:r>
            <a:r>
              <a:rPr lang="it-IT" sz="1800" dirty="0"/>
              <a:t>Activities 1940–1943: </a:t>
            </a:r>
            <a:r>
              <a:rPr lang="it-IT" sz="1800" dirty="0" err="1"/>
              <a:t>External</a:t>
            </a:r>
            <a:r>
              <a:rPr lang="it-IT" sz="1800" dirty="0"/>
              <a:t> War Finance</a:t>
            </a:r>
            <a:endParaRPr lang="en-US" sz="1800" dirty="0"/>
          </a:p>
          <a:p>
            <a:pPr>
              <a:lnSpc>
                <a:spcPct val="110000"/>
              </a:lnSpc>
            </a:pPr>
            <a:r>
              <a:rPr lang="en-US" sz="1800" dirty="0"/>
              <a:t>CW 24: Activities 1944–1946: The Transition to Peace</a:t>
            </a:r>
          </a:p>
          <a:p>
            <a:pPr>
              <a:lnSpc>
                <a:spcPct val="110000"/>
              </a:lnSpc>
            </a:pPr>
            <a:r>
              <a:rPr lang="en-US" sz="1800" dirty="0"/>
              <a:t>CW 25: Activities 1940–1944: Shaping the Post-War World: The Clearing Union</a:t>
            </a:r>
          </a:p>
          <a:p>
            <a:pPr>
              <a:lnSpc>
                <a:spcPct val="110000"/>
              </a:lnSpc>
            </a:pPr>
            <a:r>
              <a:rPr lang="en-US" sz="1800" dirty="0"/>
              <a:t>CW 26: Activities 1941–1946: Shaping the Post-War World: Bretton Woods and Reparations</a:t>
            </a:r>
          </a:p>
          <a:p>
            <a:pPr>
              <a:lnSpc>
                <a:spcPct val="110000"/>
              </a:lnSpc>
            </a:pPr>
            <a:r>
              <a:rPr lang="en-US" sz="1800" dirty="0"/>
              <a:t>CW 27: Activities 1940–1946: Employment and Commodities </a:t>
            </a:r>
          </a:p>
          <a:p>
            <a:pPr>
              <a:lnSpc>
                <a:spcPct val="110000"/>
              </a:lnSpc>
            </a:pPr>
            <a:r>
              <a:rPr lang="en-US" sz="1800" dirty="0"/>
              <a:t>CW 28: Social, Political and Literary Writings</a:t>
            </a:r>
          </a:p>
          <a:p>
            <a:pPr>
              <a:lnSpc>
                <a:spcPct val="110000"/>
              </a:lnSpc>
            </a:pPr>
            <a:r>
              <a:rPr lang="en-US" sz="1800" dirty="0"/>
              <a:t>CW 29: The General Theory and After: A Supplement</a:t>
            </a:r>
          </a:p>
          <a:p>
            <a:pPr marL="0" indent="0">
              <a:lnSpc>
                <a:spcPct val="110000"/>
              </a:lnSpc>
              <a:buNone/>
            </a:pPr>
            <a:endParaRPr lang="en-US" sz="1800" dirty="0"/>
          </a:p>
          <a:p>
            <a:pPr>
              <a:lnSpc>
                <a:spcPct val="110000"/>
              </a:lnSpc>
            </a:pPr>
            <a:endParaRPr lang="en-US" sz="1800" dirty="0"/>
          </a:p>
        </p:txBody>
      </p:sp>
    </p:spTree>
    <p:extLst>
      <p:ext uri="{BB962C8B-B14F-4D97-AF65-F5344CB8AC3E}">
        <p14:creationId xmlns:p14="http://schemas.microsoft.com/office/powerpoint/2010/main" val="252965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B77A47C-8FEB-D37A-573E-399EB8E3ABB3}"/>
              </a:ext>
            </a:extLst>
          </p:cNvPr>
          <p:cNvSpPr>
            <a:spLocks noGrp="1"/>
          </p:cNvSpPr>
          <p:nvPr>
            <p:ph type="title"/>
          </p:nvPr>
        </p:nvSpPr>
        <p:spPr>
          <a:xfrm>
            <a:off x="1157084" y="374427"/>
            <a:ext cx="10374517" cy="971512"/>
          </a:xfrm>
        </p:spPr>
        <p:txBody>
          <a:bodyPr vert="horz" lIns="0" tIns="0" rIns="0" bIns="0" rtlCol="0" anchor="ctr">
            <a:normAutofit fontScale="90000"/>
          </a:bodyPr>
          <a:lstStyle/>
          <a:p>
            <a:pPr>
              <a:lnSpc>
                <a:spcPct val="90000"/>
              </a:lnSpc>
            </a:pPr>
            <a:r>
              <a:rPr lang="en-US" sz="3200" dirty="0">
                <a:solidFill>
                  <a:schemeClr val="bg1"/>
                </a:solidFill>
              </a:rPr>
              <a:t>Diversi </a:t>
            </a:r>
            <a:r>
              <a:rPr lang="en-US" sz="3200" dirty="0" err="1">
                <a:solidFill>
                  <a:schemeClr val="bg1"/>
                </a:solidFill>
              </a:rPr>
              <a:t>modi</a:t>
            </a:r>
            <a:r>
              <a:rPr lang="en-US" sz="3200" dirty="0">
                <a:solidFill>
                  <a:schemeClr val="bg1"/>
                </a:solidFill>
              </a:rPr>
              <a:t> di </a:t>
            </a:r>
            <a:r>
              <a:rPr lang="en-US" sz="3200" dirty="0" err="1">
                <a:solidFill>
                  <a:schemeClr val="bg1"/>
                </a:solidFill>
              </a:rPr>
              <a:t>Recepire</a:t>
            </a:r>
            <a:r>
              <a:rPr lang="en-US" sz="3200" dirty="0">
                <a:solidFill>
                  <a:schemeClr val="bg1"/>
                </a:solidFill>
              </a:rPr>
              <a:t> </a:t>
            </a:r>
            <a:br>
              <a:rPr lang="en-US" sz="3200" dirty="0">
                <a:solidFill>
                  <a:schemeClr val="bg1"/>
                </a:solidFill>
              </a:rPr>
            </a:br>
            <a:r>
              <a:rPr lang="en-US" sz="3200" dirty="0">
                <a:solidFill>
                  <a:schemeClr val="bg1"/>
                </a:solidFill>
              </a:rPr>
              <a:t>                   il </a:t>
            </a:r>
            <a:r>
              <a:rPr lang="en-US" sz="3200" dirty="0" err="1">
                <a:solidFill>
                  <a:schemeClr val="bg1"/>
                </a:solidFill>
              </a:rPr>
              <a:t>contributo</a:t>
            </a:r>
            <a:r>
              <a:rPr lang="en-US" sz="3200" dirty="0">
                <a:solidFill>
                  <a:schemeClr val="bg1"/>
                </a:solidFill>
              </a:rPr>
              <a:t> di Keynes</a:t>
            </a:r>
          </a:p>
        </p:txBody>
      </p:sp>
      <p:graphicFrame>
        <p:nvGraphicFramePr>
          <p:cNvPr id="3" name="Diagramma 2">
            <a:extLst>
              <a:ext uri="{FF2B5EF4-FFF2-40B4-BE49-F238E27FC236}">
                <a16:creationId xmlns:a16="http://schemas.microsoft.com/office/drawing/2014/main" id="{0B23FD58-CCCF-2695-786D-E072F82547B4}"/>
              </a:ext>
            </a:extLst>
          </p:cNvPr>
          <p:cNvGraphicFramePr/>
          <p:nvPr>
            <p:extLst>
              <p:ext uri="{D42A27DB-BD31-4B8C-83A1-F6EECF244321}">
                <p14:modId xmlns:p14="http://schemas.microsoft.com/office/powerpoint/2010/main" val="2723096615"/>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49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
                                            <p:graphicEl>
                                              <a:dgm id="{1AFAF347-9DBD-4DF6-B548-2A16C79B2E20}"/>
                                            </p:graphicEl>
                                          </p:spTgt>
                                        </p:tgtEl>
                                        <p:attrNameLst>
                                          <p:attrName>style.visibility</p:attrName>
                                        </p:attrNameLst>
                                      </p:cBhvr>
                                      <p:to>
                                        <p:strVal val="visible"/>
                                      </p:to>
                                    </p:set>
                                    <p:animEffect transition="in" filter="randombar(vertical)">
                                      <p:cBhvr>
                                        <p:cTn id="7" dur="500"/>
                                        <p:tgtEl>
                                          <p:spTgt spid="3">
                                            <p:graphicEl>
                                              <a:dgm id="{1AFAF347-9DBD-4DF6-B548-2A16C79B2E20}"/>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
                                            <p:graphicEl>
                                              <a:dgm id="{C5DF3C26-E5F9-4A53-9104-CF329800E201}"/>
                                            </p:graphicEl>
                                          </p:spTgt>
                                        </p:tgtEl>
                                        <p:attrNameLst>
                                          <p:attrName>style.visibility</p:attrName>
                                        </p:attrNameLst>
                                      </p:cBhvr>
                                      <p:to>
                                        <p:strVal val="visible"/>
                                      </p:to>
                                    </p:set>
                                    <p:animEffect transition="in" filter="randombar(vertical)">
                                      <p:cBhvr>
                                        <p:cTn id="12" dur="500"/>
                                        <p:tgtEl>
                                          <p:spTgt spid="3">
                                            <p:graphicEl>
                                              <a:dgm id="{C5DF3C26-E5F9-4A53-9104-CF329800E20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3">
                                            <p:graphicEl>
                                              <a:dgm id="{B3D0C62C-724C-483E-BDD1-126F1F983731}"/>
                                            </p:graphicEl>
                                          </p:spTgt>
                                        </p:tgtEl>
                                        <p:attrNameLst>
                                          <p:attrName>style.visibility</p:attrName>
                                        </p:attrNameLst>
                                      </p:cBhvr>
                                      <p:to>
                                        <p:strVal val="visible"/>
                                      </p:to>
                                    </p:set>
                                    <p:animEffect transition="in" filter="randombar(vertical)">
                                      <p:cBhvr>
                                        <p:cTn id="17" dur="500"/>
                                        <p:tgtEl>
                                          <p:spTgt spid="3">
                                            <p:graphicEl>
                                              <a:dgm id="{B3D0C62C-724C-483E-BDD1-126F1F98373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3">
                                            <p:graphicEl>
                                              <a:dgm id="{66643156-5A9E-4CB7-BF92-0C9FA2A2BD22}"/>
                                            </p:graphicEl>
                                          </p:spTgt>
                                        </p:tgtEl>
                                        <p:attrNameLst>
                                          <p:attrName>style.visibility</p:attrName>
                                        </p:attrNameLst>
                                      </p:cBhvr>
                                      <p:to>
                                        <p:strVal val="visible"/>
                                      </p:to>
                                    </p:set>
                                    <p:animEffect transition="in" filter="randombar(vertical)">
                                      <p:cBhvr>
                                        <p:cTn id="22" dur="500"/>
                                        <p:tgtEl>
                                          <p:spTgt spid="3">
                                            <p:graphicEl>
                                              <a:dgm id="{66643156-5A9E-4CB7-BF92-0C9FA2A2BD22}"/>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3">
                                            <p:graphicEl>
                                              <a:dgm id="{518671C5-A808-4FAE-93E9-B30827028385}"/>
                                            </p:graphicEl>
                                          </p:spTgt>
                                        </p:tgtEl>
                                        <p:attrNameLst>
                                          <p:attrName>style.visibility</p:attrName>
                                        </p:attrNameLst>
                                      </p:cBhvr>
                                      <p:to>
                                        <p:strVal val="visible"/>
                                      </p:to>
                                    </p:set>
                                    <p:animEffect transition="in" filter="randombar(vertical)">
                                      <p:cBhvr>
                                        <p:cTn id="27" dur="500"/>
                                        <p:tgtEl>
                                          <p:spTgt spid="3">
                                            <p:graphicEl>
                                              <a:dgm id="{518671C5-A808-4FAE-93E9-B30827028385}"/>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3">
                                            <p:graphicEl>
                                              <a:dgm id="{A88C4569-BE69-4D82-BB94-13A51FB5DAC4}"/>
                                            </p:graphicEl>
                                          </p:spTgt>
                                        </p:tgtEl>
                                        <p:attrNameLst>
                                          <p:attrName>style.visibility</p:attrName>
                                        </p:attrNameLst>
                                      </p:cBhvr>
                                      <p:to>
                                        <p:strVal val="visible"/>
                                      </p:to>
                                    </p:set>
                                    <p:animEffect transition="in" filter="randombar(vertical)">
                                      <p:cBhvr>
                                        <p:cTn id="32" dur="500"/>
                                        <p:tgtEl>
                                          <p:spTgt spid="3">
                                            <p:graphicEl>
                                              <a:dgm id="{A88C4569-BE69-4D82-BB94-13A51FB5DAC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E218BF21-0ACE-2477-3D04-93F6EB55F8D5}"/>
              </a:ext>
            </a:extLst>
          </p:cNvPr>
          <p:cNvSpPr>
            <a:spLocks noGrp="1"/>
          </p:cNvSpPr>
          <p:nvPr>
            <p:ph type="title"/>
          </p:nvPr>
        </p:nvSpPr>
        <p:spPr>
          <a:xfrm>
            <a:off x="625938" y="371320"/>
            <a:ext cx="10978456" cy="1234440"/>
          </a:xfrm>
        </p:spPr>
        <p:txBody>
          <a:bodyPr anchor="t">
            <a:normAutofit/>
          </a:bodyPr>
          <a:lstStyle/>
          <a:p>
            <a:r>
              <a:rPr lang="it-IT" sz="2800" dirty="0"/>
              <a:t>1. Essere un buon economista è difficile</a:t>
            </a:r>
          </a:p>
        </p:txBody>
      </p:sp>
      <p:sp>
        <p:nvSpPr>
          <p:cNvPr id="3" name="Segnaposto contenuto 2">
            <a:extLst>
              <a:ext uri="{FF2B5EF4-FFF2-40B4-BE49-F238E27FC236}">
                <a16:creationId xmlns:a16="http://schemas.microsoft.com/office/drawing/2014/main" id="{CB12735F-D24A-D4C3-092E-EE487622A574}"/>
              </a:ext>
            </a:extLst>
          </p:cNvPr>
          <p:cNvSpPr>
            <a:spLocks noGrp="1"/>
          </p:cNvSpPr>
          <p:nvPr>
            <p:ph sz="half" idx="1"/>
          </p:nvPr>
        </p:nvSpPr>
        <p:spPr>
          <a:xfrm>
            <a:off x="268978" y="1565250"/>
            <a:ext cx="4161620" cy="3959352"/>
          </a:xfrm>
        </p:spPr>
        <p:txBody>
          <a:bodyPr>
            <a:normAutofit fontScale="55000" lnSpcReduction="20000"/>
          </a:bodyPr>
          <a:lstStyle/>
          <a:p>
            <a:r>
              <a:rPr lang="en-US" dirty="0"/>
              <a:t>An easy subject, at which very few excel! The paradox finds its explanation, perhaps, in that the master-economist must possess a rare combination of gifts. He must reach a high standard in several different directions and must combine talents not often found together. He must be mathematician, historian, statesman, philosopher – in some degree. He must understand symbols and speak in words. He must contemplate the particular in terms of the general, and touch abstract and concrete in the same flight of thought. He must study the present in the light of the past for the purposes of the future. No part of human nature or institutions must lie entirely outside his regard. He must be purposeful and disinterested in a simultaneous mood; as aloof and incorruptible as an artist, yet sometimes as near the earth as a politician. </a:t>
            </a:r>
          </a:p>
          <a:p>
            <a:pPr marL="0" indent="0" algn="ctr">
              <a:buNone/>
            </a:pPr>
            <a:r>
              <a:rPr lang="en-US" dirty="0"/>
              <a:t>(CW 10, 173–4)</a:t>
            </a:r>
          </a:p>
          <a:p>
            <a:pPr marL="0" indent="0">
              <a:buNone/>
            </a:pPr>
            <a:endParaRPr lang="it-IT" dirty="0"/>
          </a:p>
        </p:txBody>
      </p:sp>
      <p:sp>
        <p:nvSpPr>
          <p:cNvPr id="5" name="Segnaposto contenuto 4">
            <a:extLst>
              <a:ext uri="{FF2B5EF4-FFF2-40B4-BE49-F238E27FC236}">
                <a16:creationId xmlns:a16="http://schemas.microsoft.com/office/drawing/2014/main" id="{C37AEE9B-5B45-E93D-43B5-FC9BC3ADE2B3}"/>
              </a:ext>
            </a:extLst>
          </p:cNvPr>
          <p:cNvSpPr>
            <a:spLocks noGrp="1"/>
          </p:cNvSpPr>
          <p:nvPr>
            <p:ph sz="half" idx="2"/>
          </p:nvPr>
        </p:nvSpPr>
        <p:spPr>
          <a:xfrm>
            <a:off x="5187886" y="1170081"/>
            <a:ext cx="6762160" cy="4800647"/>
          </a:xfrm>
        </p:spPr>
        <p:txBody>
          <a:bodyPr>
            <a:noAutofit/>
          </a:bodyPr>
          <a:lstStyle/>
          <a:p>
            <a:pPr marL="0" indent="0">
              <a:lnSpc>
                <a:spcPct val="100000"/>
              </a:lnSpc>
              <a:buNone/>
            </a:pPr>
            <a:r>
              <a:rPr lang="it-IT" sz="1900" dirty="0"/>
              <a:t>Un argomento facile, in cui pochissimi eccellono! </a:t>
            </a:r>
          </a:p>
          <a:p>
            <a:pPr marL="0" indent="0">
              <a:lnSpc>
                <a:spcPct val="100000"/>
              </a:lnSpc>
              <a:buNone/>
            </a:pPr>
            <a:r>
              <a:rPr lang="it-IT" sz="1900" dirty="0"/>
              <a:t>Il paradosso trova forse la sua spiegazione nel fatto che il maestro economista deve possedere una rara combinazione di doti. </a:t>
            </a:r>
          </a:p>
          <a:p>
            <a:pPr marL="0" indent="0">
              <a:lnSpc>
                <a:spcPct val="100000"/>
              </a:lnSpc>
              <a:buNone/>
            </a:pPr>
            <a:r>
              <a:rPr lang="it-IT" sz="1900" dirty="0"/>
              <a:t>Deve raggiungere uno standard elevato in diverse direzioni e deve combinare talenti che spesso non si trovano insieme. Deve essere </a:t>
            </a:r>
            <a:r>
              <a:rPr lang="it-IT" sz="1900" dirty="0">
                <a:highlight>
                  <a:srgbClr val="FFFF00"/>
                </a:highlight>
              </a:rPr>
              <a:t>matematico, storico, statista, filosofo </a:t>
            </a:r>
            <a:r>
              <a:rPr lang="it-IT" sz="1900" dirty="0"/>
              <a:t>– in una certa misura. </a:t>
            </a:r>
          </a:p>
          <a:p>
            <a:pPr marL="0" indent="0">
              <a:lnSpc>
                <a:spcPct val="100000"/>
              </a:lnSpc>
              <a:buNone/>
            </a:pPr>
            <a:r>
              <a:rPr lang="it-IT" sz="1900" dirty="0"/>
              <a:t>Deve </a:t>
            </a:r>
            <a:r>
              <a:rPr lang="it-IT" sz="1900" dirty="0">
                <a:highlight>
                  <a:srgbClr val="FFFF00"/>
                </a:highlight>
              </a:rPr>
              <a:t>comprendere i simboli e parlare con parole</a:t>
            </a:r>
            <a:r>
              <a:rPr lang="it-IT" sz="1900" dirty="0"/>
              <a:t>. </a:t>
            </a:r>
          </a:p>
          <a:p>
            <a:pPr marL="0" indent="0">
              <a:lnSpc>
                <a:spcPct val="100000"/>
              </a:lnSpc>
              <a:buNone/>
            </a:pPr>
            <a:r>
              <a:rPr lang="it-IT" sz="1900" dirty="0"/>
              <a:t>Deve contemplare il particolare nei termini del generale, e toccare l'astratto e il concreto nello stesso volo del pensiero. </a:t>
            </a:r>
          </a:p>
          <a:p>
            <a:pPr marL="0" indent="0">
              <a:lnSpc>
                <a:spcPct val="100000"/>
              </a:lnSpc>
              <a:buNone/>
            </a:pPr>
            <a:r>
              <a:rPr lang="it-IT" sz="1900" dirty="0">
                <a:highlight>
                  <a:srgbClr val="FFFF00"/>
                </a:highlight>
              </a:rPr>
              <a:t>Deve studiare il presente alla luce del passato per gli scopi del futuro</a:t>
            </a:r>
            <a:r>
              <a:rPr lang="it-IT" sz="1900" dirty="0"/>
              <a:t>. </a:t>
            </a:r>
            <a:r>
              <a:rPr lang="it-IT" sz="1900" dirty="0">
                <a:highlight>
                  <a:srgbClr val="FFFF00"/>
                </a:highlight>
              </a:rPr>
              <a:t>Nessuna parte della natura umana o delle istituzioni deve restare completamente al di fuori della sua considerazione</a:t>
            </a:r>
            <a:r>
              <a:rPr lang="it-IT" sz="1900" dirty="0"/>
              <a:t>. </a:t>
            </a:r>
          </a:p>
          <a:p>
            <a:pPr marL="0" indent="0">
              <a:lnSpc>
                <a:spcPct val="100000"/>
              </a:lnSpc>
              <a:buNone/>
            </a:pPr>
            <a:r>
              <a:rPr lang="it-IT" sz="1900" dirty="0"/>
              <a:t>Deve essere propositivo e disinteressato in uno stato d'animo simultaneo; distaccato e incorruttibile come un artista, ma a volte così vicino alla terra come un politico.</a:t>
            </a:r>
          </a:p>
        </p:txBody>
      </p:sp>
    </p:spTree>
    <p:extLst>
      <p:ext uri="{BB962C8B-B14F-4D97-AF65-F5344CB8AC3E}">
        <p14:creationId xmlns:p14="http://schemas.microsoft.com/office/powerpoint/2010/main" val="301064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vertical)">
                                      <p:cBhvr>
                                        <p:cTn id="7" dur="500"/>
                                        <p:tgtEl>
                                          <p:spTgt spid="5">
                                            <p:txEl>
                                              <p:pRg st="0" end="0"/>
                                            </p:txEl>
                                          </p:spTgt>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randombar(vertical)">
                                      <p:cBhvr>
                                        <p:cTn id="11" dur="500"/>
                                        <p:tgtEl>
                                          <p:spTgt spid="5">
                                            <p:txEl>
                                              <p:pRg st="1" end="1"/>
                                            </p:txEl>
                                          </p:spTgt>
                                        </p:tgtEl>
                                      </p:cBhvr>
                                    </p:animEffect>
                                  </p:childTnLst>
                                </p:cTn>
                              </p:par>
                            </p:childTnLst>
                          </p:cTn>
                        </p:par>
                        <p:par>
                          <p:cTn id="12" fill="hold">
                            <p:stCondLst>
                              <p:cond delay="1000"/>
                            </p:stCondLst>
                            <p:childTnLst>
                              <p:par>
                                <p:cTn id="13" presetID="14" presetClass="entr" presetSubtype="5"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randombar(vertical)">
                                      <p:cBhvr>
                                        <p:cTn id="15" dur="500"/>
                                        <p:tgtEl>
                                          <p:spTgt spid="5">
                                            <p:txEl>
                                              <p:pRg st="2" end="2"/>
                                            </p:txEl>
                                          </p:spTgt>
                                        </p:tgtEl>
                                      </p:cBhvr>
                                    </p:animEffect>
                                  </p:childTnLst>
                                </p:cTn>
                              </p:par>
                            </p:childTnLst>
                          </p:cTn>
                        </p:par>
                        <p:par>
                          <p:cTn id="16" fill="hold">
                            <p:stCondLst>
                              <p:cond delay="1500"/>
                            </p:stCondLst>
                            <p:childTnLst>
                              <p:par>
                                <p:cTn id="17" presetID="14" presetClass="entr" presetSubtype="5"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randombar(vertical)">
                                      <p:cBhvr>
                                        <p:cTn id="19" dur="500"/>
                                        <p:tgtEl>
                                          <p:spTgt spid="5">
                                            <p:txEl>
                                              <p:pRg st="3" end="3"/>
                                            </p:txEl>
                                          </p:spTgt>
                                        </p:tgtEl>
                                      </p:cBhvr>
                                    </p:animEffect>
                                  </p:childTnLst>
                                </p:cTn>
                              </p:par>
                            </p:childTnLst>
                          </p:cTn>
                        </p:par>
                        <p:par>
                          <p:cTn id="20" fill="hold">
                            <p:stCondLst>
                              <p:cond delay="2000"/>
                            </p:stCondLst>
                            <p:childTnLst>
                              <p:par>
                                <p:cTn id="21" presetID="14" presetClass="entr" presetSubtype="5"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randombar(vertical)">
                                      <p:cBhvr>
                                        <p:cTn id="23" dur="500"/>
                                        <p:tgtEl>
                                          <p:spTgt spid="5">
                                            <p:txEl>
                                              <p:pRg st="4" end="4"/>
                                            </p:txEl>
                                          </p:spTgt>
                                        </p:tgtEl>
                                      </p:cBhvr>
                                    </p:animEffect>
                                  </p:childTnLst>
                                </p:cTn>
                              </p:par>
                            </p:childTnLst>
                          </p:cTn>
                        </p:par>
                        <p:par>
                          <p:cTn id="24" fill="hold">
                            <p:stCondLst>
                              <p:cond delay="2500"/>
                            </p:stCondLst>
                            <p:childTnLst>
                              <p:par>
                                <p:cTn id="25" presetID="14" presetClass="entr" presetSubtype="5"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randombar(vertical)">
                                      <p:cBhvr>
                                        <p:cTn id="27" dur="500"/>
                                        <p:tgtEl>
                                          <p:spTgt spid="5">
                                            <p:txEl>
                                              <p:pRg st="5" end="5"/>
                                            </p:txEl>
                                          </p:spTgt>
                                        </p:tgtEl>
                                      </p:cBhvr>
                                    </p:animEffect>
                                  </p:childTnLst>
                                </p:cTn>
                              </p:par>
                            </p:childTnLst>
                          </p:cTn>
                        </p:par>
                        <p:par>
                          <p:cTn id="28" fill="hold">
                            <p:stCondLst>
                              <p:cond delay="3000"/>
                            </p:stCondLst>
                            <p:childTnLst>
                              <p:par>
                                <p:cTn id="29" presetID="14" presetClass="entr" presetSubtype="5" fill="hold"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randombar(vertical)">
                                      <p:cBhvr>
                                        <p:cTn id="3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C4AFFA-9868-4B7D-9F63-93C34D362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85C330A-F4ED-54A2-3B64-63C5304ADFE2}"/>
              </a:ext>
            </a:extLst>
          </p:cNvPr>
          <p:cNvSpPr>
            <a:spLocks noGrp="1"/>
          </p:cNvSpPr>
          <p:nvPr>
            <p:ph type="title"/>
          </p:nvPr>
        </p:nvSpPr>
        <p:spPr>
          <a:xfrm>
            <a:off x="744720" y="457200"/>
            <a:ext cx="10723080" cy="1010093"/>
          </a:xfrm>
        </p:spPr>
        <p:txBody>
          <a:bodyPr anchor="b">
            <a:normAutofit/>
          </a:bodyPr>
          <a:lstStyle/>
          <a:p>
            <a:pPr algn="r">
              <a:lnSpc>
                <a:spcPct val="90000"/>
              </a:lnSpc>
            </a:pPr>
            <a:r>
              <a:rPr lang="it-IT" sz="2800" dirty="0"/>
              <a:t>2. Che cosa è la scienza economica</a:t>
            </a:r>
          </a:p>
        </p:txBody>
      </p:sp>
      <p:sp>
        <p:nvSpPr>
          <p:cNvPr id="11" name="Rectangle 10">
            <a:extLst>
              <a:ext uri="{FF2B5EF4-FFF2-40B4-BE49-F238E27FC236}">
                <a16:creationId xmlns:a16="http://schemas.microsoft.com/office/drawing/2014/main" id="{024CCFE6-8D32-4963-9B5D-E74204429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414B78-940D-4BE3-A24D-B003E1C9C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Segnaposto contenuto 3">
            <a:extLst>
              <a:ext uri="{FF2B5EF4-FFF2-40B4-BE49-F238E27FC236}">
                <a16:creationId xmlns:a16="http://schemas.microsoft.com/office/drawing/2014/main" id="{CD95BB7E-2234-DDA0-075E-A70AA0072019}"/>
              </a:ext>
            </a:extLst>
          </p:cNvPr>
          <p:cNvGraphicFramePr>
            <a:graphicFrameLocks noGrp="1"/>
          </p:cNvGraphicFramePr>
          <p:nvPr>
            <p:ph idx="1"/>
            <p:extLst>
              <p:ext uri="{D42A27DB-BD31-4B8C-83A1-F6EECF244321}">
                <p14:modId xmlns:p14="http://schemas.microsoft.com/office/powerpoint/2010/main" val="2225548151"/>
              </p:ext>
            </p:extLst>
          </p:nvPr>
        </p:nvGraphicFramePr>
        <p:xfrm>
          <a:off x="898451" y="1834632"/>
          <a:ext cx="10334847"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663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graphicEl>
                                              <a:dgm id="{70EE3754-0C06-4925-9AEB-57192F50E412}"/>
                                            </p:graphicEl>
                                          </p:spTgt>
                                        </p:tgtEl>
                                        <p:attrNameLst>
                                          <p:attrName>style.visibility</p:attrName>
                                        </p:attrNameLst>
                                      </p:cBhvr>
                                      <p:to>
                                        <p:strVal val="visible"/>
                                      </p:to>
                                    </p:set>
                                    <p:animEffect transition="in" filter="randombar(horizontal)">
                                      <p:cBhvr>
                                        <p:cTn id="7" dur="500"/>
                                        <p:tgtEl>
                                          <p:spTgt spid="4">
                                            <p:graphicEl>
                                              <a:dgm id="{70EE3754-0C06-4925-9AEB-57192F50E412}"/>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graphicEl>
                                              <a:dgm id="{EFD950BF-FF11-4F3C-A310-B72EA7A55FD9}"/>
                                            </p:graphicEl>
                                          </p:spTgt>
                                        </p:tgtEl>
                                        <p:attrNameLst>
                                          <p:attrName>style.visibility</p:attrName>
                                        </p:attrNameLst>
                                      </p:cBhvr>
                                      <p:to>
                                        <p:strVal val="visible"/>
                                      </p:to>
                                    </p:set>
                                    <p:animEffect transition="in" filter="randombar(horizontal)">
                                      <p:cBhvr>
                                        <p:cTn id="12" dur="500"/>
                                        <p:tgtEl>
                                          <p:spTgt spid="4">
                                            <p:graphicEl>
                                              <a:dgm id="{EFD950BF-FF11-4F3C-A310-B72EA7A55FD9}"/>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graphicEl>
                                              <a:dgm id="{8C6F2115-7C5F-40C4-864A-E62C58F571DC}"/>
                                            </p:graphicEl>
                                          </p:spTgt>
                                        </p:tgtEl>
                                        <p:attrNameLst>
                                          <p:attrName>style.visibility</p:attrName>
                                        </p:attrNameLst>
                                      </p:cBhvr>
                                      <p:to>
                                        <p:strVal val="visible"/>
                                      </p:to>
                                    </p:set>
                                    <p:animEffect transition="in" filter="randombar(horizontal)">
                                      <p:cBhvr>
                                        <p:cTn id="15" dur="500"/>
                                        <p:tgtEl>
                                          <p:spTgt spid="4">
                                            <p:graphicEl>
                                              <a:dgm id="{8C6F2115-7C5F-40C4-864A-E62C58F571DC}"/>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
                                            <p:graphicEl>
                                              <a:dgm id="{83CEE011-8E41-4C64-813A-0FD44984289C}"/>
                                            </p:graphicEl>
                                          </p:spTgt>
                                        </p:tgtEl>
                                        <p:attrNameLst>
                                          <p:attrName>style.visibility</p:attrName>
                                        </p:attrNameLst>
                                      </p:cBhvr>
                                      <p:to>
                                        <p:strVal val="visible"/>
                                      </p:to>
                                    </p:set>
                                    <p:animEffect transition="in" filter="randombar(horizontal)">
                                      <p:cBhvr>
                                        <p:cTn id="20" dur="500"/>
                                        <p:tgtEl>
                                          <p:spTgt spid="4">
                                            <p:graphicEl>
                                              <a:dgm id="{83CEE011-8E41-4C64-813A-0FD44984289C}"/>
                                            </p:graphic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graphicEl>
                                              <a:dgm id="{3E5E463E-DA41-4B6F-BBA9-4A947BD7F621}"/>
                                            </p:graphicEl>
                                          </p:spTgt>
                                        </p:tgtEl>
                                        <p:attrNameLst>
                                          <p:attrName>style.visibility</p:attrName>
                                        </p:attrNameLst>
                                      </p:cBhvr>
                                      <p:to>
                                        <p:strVal val="visible"/>
                                      </p:to>
                                    </p:set>
                                    <p:animEffect transition="in" filter="randombar(horizontal)">
                                      <p:cBhvr>
                                        <p:cTn id="23" dur="500"/>
                                        <p:tgtEl>
                                          <p:spTgt spid="4">
                                            <p:graphicEl>
                                              <a:dgm id="{3E5E463E-DA41-4B6F-BBA9-4A947BD7F621}"/>
                                            </p:graphic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4">
                                            <p:graphicEl>
                                              <a:dgm id="{E2CDAFD4-863D-43B7-9F5A-88FE528C6F7D}"/>
                                            </p:graphicEl>
                                          </p:spTgt>
                                        </p:tgtEl>
                                        <p:attrNameLst>
                                          <p:attrName>style.visibility</p:attrName>
                                        </p:attrNameLst>
                                      </p:cBhvr>
                                      <p:to>
                                        <p:strVal val="visible"/>
                                      </p:to>
                                    </p:set>
                                    <p:animEffect transition="in" filter="randombar(horizontal)">
                                      <p:cBhvr>
                                        <p:cTn id="26" dur="500"/>
                                        <p:tgtEl>
                                          <p:spTgt spid="4">
                                            <p:graphicEl>
                                              <a:dgm id="{E2CDAFD4-863D-43B7-9F5A-88FE528C6F7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theme1.xml><?xml version="1.0" encoding="utf-8"?>
<a:theme xmlns:a="http://schemas.openxmlformats.org/drawingml/2006/main" name="GradientRiseVTI">
  <a:themeElements>
    <a:clrScheme name="AnalogousFromRegularSeed_2SEEDS">
      <a:dk1>
        <a:srgbClr val="000000"/>
      </a:dk1>
      <a:lt1>
        <a:srgbClr val="FFFFFF"/>
      </a:lt1>
      <a:dk2>
        <a:srgbClr val="32271C"/>
      </a:dk2>
      <a:lt2>
        <a:srgbClr val="F0F2F3"/>
      </a:lt2>
      <a:accent1>
        <a:srgbClr val="D55B17"/>
      </a:accent1>
      <a:accent2>
        <a:srgbClr val="E72935"/>
      </a:accent2>
      <a:accent3>
        <a:srgbClr val="C39F23"/>
      </a:accent3>
      <a:accent4>
        <a:srgbClr val="13B3AD"/>
      </a:accent4>
      <a:accent5>
        <a:srgbClr val="299FE7"/>
      </a:accent5>
      <a:accent6>
        <a:srgbClr val="2247D7"/>
      </a:accent6>
      <a:hlink>
        <a:srgbClr val="3F91BF"/>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1950</TotalTime>
  <Words>2771</Words>
  <Application>Microsoft Office PowerPoint</Application>
  <PresentationFormat>Widescreen</PresentationFormat>
  <Paragraphs>144</Paragraphs>
  <Slides>21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21</vt:i4>
      </vt:variant>
    </vt:vector>
  </HeadingPairs>
  <TitlesOfParts>
    <vt:vector size="25" baseType="lpstr">
      <vt:lpstr>Arial</vt:lpstr>
      <vt:lpstr>Noto Sans</vt:lpstr>
      <vt:lpstr>Tw Cen MT</vt:lpstr>
      <vt:lpstr>GradientRiseVTI</vt:lpstr>
      <vt:lpstr>Attualità di Keynes</vt:lpstr>
      <vt:lpstr>Interrogarsi sull’attualità di Keynes</vt:lpstr>
      <vt:lpstr>Una prima spiegazione della ragione per cui è difficile misurarsi con Keynes</vt:lpstr>
      <vt:lpstr>The Collected Writings of John Maynard Keynes 1/3</vt:lpstr>
      <vt:lpstr>The Collected Writings of John Maynard Keynes 2/3</vt:lpstr>
      <vt:lpstr>The Collected Writings of John Maynard Keynes 3/3</vt:lpstr>
      <vt:lpstr>Diversi modi di Recepire                     il contributo di Keynes</vt:lpstr>
      <vt:lpstr>1. Essere un buon economista è difficile</vt:lpstr>
      <vt:lpstr>2. Che cosa è la scienza economica</vt:lpstr>
      <vt:lpstr>3. A che cosa servono i modelli economici</vt:lpstr>
      <vt:lpstr>4. Il cuore della critica        di keynes ai classici</vt:lpstr>
      <vt:lpstr>4. Il cuore della critica       Di keynes ai classici</vt:lpstr>
      <vt:lpstr>4. Il cuore della critica       Di keynes ai classici</vt:lpstr>
      <vt:lpstr>5. Classici e Keynes sul ruolo del tasso di interesse</vt:lpstr>
      <vt:lpstr>6. Contributi principali di Keynes</vt:lpstr>
      <vt:lpstr>7. Keynes e i keynesiani</vt:lpstr>
      <vt:lpstr>7. Keynes e i keynesiani</vt:lpstr>
      <vt:lpstr>8. Il consenso fra gli «eredi» di keynes</vt:lpstr>
      <vt:lpstr>10. Che cosa sopravvive oggi come strumento per il futuro</vt:lpstr>
      <vt:lpstr>In risposta ai tipi incontrati in apertura</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Attualità di Keynes</dc:title>
  <dc:creator>ANNAMARIA</dc:creator>
  <cp:lastModifiedBy>ANNAMARIA</cp:lastModifiedBy>
  <cp:revision>11</cp:revision>
  <cp:lastPrinted>2024-02-16T18:37:10Z</cp:lastPrinted>
  <dcterms:created xsi:type="dcterms:W3CDTF">2024-02-15T10:05:43Z</dcterms:created>
  <dcterms:modified xsi:type="dcterms:W3CDTF">2024-02-16T18:41:40Z</dcterms:modified>
</cp:coreProperties>
</file>