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D6152-42C7-43C5-B388-F68AEC428223}" v="329" dt="2024-06-14T14:30:2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0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14-Jun-24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9B06D8-F0B8-433D-814C-0A14E9E8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F2CB89-4949-7F5F-C604-DDF06E23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64307"/>
            <a:ext cx="3739624" cy="2007894"/>
          </a:xfrm>
        </p:spPr>
        <p:txBody>
          <a:bodyPr>
            <a:normAutofit/>
          </a:bodyPr>
          <a:lstStyle/>
          <a:p>
            <a:r>
              <a:rPr lang="en-US"/>
              <a:t>Pier Giorgio Ardeni</a:t>
            </a:r>
            <a:endParaRPr lang="it-IT"/>
          </a:p>
        </p:txBody>
      </p:sp>
      <p:pic>
        <p:nvPicPr>
          <p:cNvPr id="4" name="Picture 3" descr="Matite colorate all'interno di un astuccio su un tavolo di legno">
            <a:extLst>
              <a:ext uri="{FF2B5EF4-FFF2-40B4-BE49-F238E27FC236}">
                <a16:creationId xmlns:a16="http://schemas.microsoft.com/office/drawing/2014/main" id="{A6C6F0D0-EFFF-72F4-CD08-8D8E96517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8" r="10237" b="-1"/>
          <a:stretch/>
        </p:blipFill>
        <p:spPr>
          <a:xfrm>
            <a:off x="4839915" y="596644"/>
            <a:ext cx="6748854" cy="566471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EB030C0-7117-668D-948F-07955CDFA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82313"/>
            <a:ext cx="7245794" cy="2504408"/>
          </a:xfrm>
        </p:spPr>
        <p:txBody>
          <a:bodyPr anchor="ctr">
            <a:normAutofit/>
          </a:bodyPr>
          <a:lstStyle/>
          <a:p>
            <a:r>
              <a:rPr lang="it-IT" dirty="0"/>
              <a:t>La trappola dell’efficienza</a:t>
            </a:r>
          </a:p>
        </p:txBody>
      </p:sp>
    </p:spTree>
    <p:extLst>
      <p:ext uri="{BB962C8B-B14F-4D97-AF65-F5344CB8AC3E}">
        <p14:creationId xmlns:p14="http://schemas.microsoft.com/office/powerpoint/2010/main" val="228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Autofit/>
          </a:bodyPr>
          <a:lstStyle/>
          <a:p>
            <a:r>
              <a:rPr lang="it-IT" sz="3200" dirty="0"/>
              <a:t>Crescita e natura: si può avere la prima senza depauperare irrimediabilmente la seconda?</a:t>
            </a:r>
            <a:endParaRPr lang="it-IT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«Il cambiamento climatico è il fallimento del mercato più grande e più ampio mai visto, presentando una sfida unica per l’economia; possono esserci piccoli cambiamenti che passano in qualche modo inosservati, come se fossero assorbiti dal sistema. Questo fino a che, improvvisamente, un cambiamento altrettanto piccolo provoca una catastrofe». (N. Stern)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Il capitalismo ha bisogno di sempre più risorse, che vengono estratte distruggendo la natura e gli ecosistemi.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Combustibili fossili, riscaldamento globale: la soluzione non può essere solo  «tecnologica»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Crescita economica e sviluppo: può questo essere «sostenibile»?</a:t>
            </a:r>
          </a:p>
        </p:txBody>
      </p:sp>
    </p:spTree>
    <p:extLst>
      <p:ext uri="{BB962C8B-B14F-4D97-AF65-F5344CB8AC3E}">
        <p14:creationId xmlns:p14="http://schemas.microsoft.com/office/powerpoint/2010/main" val="30161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Autofit/>
          </a:bodyPr>
          <a:lstStyle/>
          <a:p>
            <a:r>
              <a:rPr lang="it-IT" sz="3200" dirty="0"/>
              <a:t>Vie di fuga</a:t>
            </a:r>
            <a:endParaRPr lang="it-IT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La de-carbonizzazione dell’economia non sarà da sola sufficiente a farci superare la crisi climatica, se non modifichiamo i modi di consumo, di produzione agricola, di allevamento del bestiame, di urbanizzazione e di trasporto – gli «stili di vita»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Adottare tecnologie rispettose della natura, della biodiversità e degli ecosistemi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Tornare ad intervenire sulla distribuzione del reddito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Superare il capitalismo?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Amasis MT Pro" panose="02040504050005020304" pitchFamily="18" charset="0"/>
            </a:endParaRPr>
          </a:p>
          <a:p>
            <a:pPr algn="ctr"/>
            <a:r>
              <a:rPr lang="it-IT" sz="3200" dirty="0">
                <a:solidFill>
                  <a:srgbClr val="0070C0"/>
                </a:solidFill>
                <a:latin typeface="Amasis MT Pro" panose="02040504050005020304" pitchFamily="18" charset="0"/>
              </a:rPr>
              <a:t>Grazie per l’attenzione</a:t>
            </a:r>
            <a:endParaRPr lang="it-IT" sz="2400" dirty="0">
              <a:solidFill>
                <a:srgbClr val="0070C0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9B06D8-F0B8-433D-814C-0A14E9E8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F2CB89-4949-7F5F-C604-DDF06E23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64307"/>
            <a:ext cx="3739624" cy="2007894"/>
          </a:xfrm>
        </p:spPr>
        <p:txBody>
          <a:bodyPr>
            <a:normAutofit/>
          </a:bodyPr>
          <a:lstStyle/>
          <a:p>
            <a:r>
              <a:rPr lang="en-US"/>
              <a:t>Pier Giorgio Ardeni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B030C0-7117-668D-948F-07955CDFA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82313"/>
            <a:ext cx="7245794" cy="2504408"/>
          </a:xfrm>
        </p:spPr>
        <p:txBody>
          <a:bodyPr anchor="ctr">
            <a:normAutofit/>
          </a:bodyPr>
          <a:lstStyle/>
          <a:p>
            <a:r>
              <a:rPr lang="it-IT" dirty="0"/>
              <a:t>La trappola dell’efficienza</a:t>
            </a:r>
          </a:p>
        </p:txBody>
      </p:sp>
      <p:pic>
        <p:nvPicPr>
          <p:cNvPr id="8" name="Immagine 7" descr="Immagine che contiene testo, schermata, design, illustrazione&#10;&#10;Descrizione generata automaticamente">
            <a:extLst>
              <a:ext uri="{FF2B5EF4-FFF2-40B4-BE49-F238E27FC236}">
                <a16:creationId xmlns:a16="http://schemas.microsoft.com/office/drawing/2014/main" id="{1D5D6963-2017-66BD-9A3F-81392C5A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68" y="0"/>
            <a:ext cx="5005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569"/>
          </a:xfrm>
        </p:spPr>
        <p:txBody>
          <a:bodyPr>
            <a:normAutofit/>
          </a:bodyPr>
          <a:lstStyle/>
          <a:p>
            <a:r>
              <a:rPr lang="it-IT" sz="4000" dirty="0"/>
              <a:t>La trappola dell’efficienza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200" y="1739153"/>
            <a:ext cx="10385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masis MT Pro" panose="02040504050005020304" pitchFamily="18" charset="0"/>
              </a:rPr>
              <a:t>Com’è organizzato il libro:</a:t>
            </a:r>
          </a:p>
          <a:p>
            <a:pPr marL="457200" indent="-457200">
              <a:buAutoNum type="arabicPeriod"/>
            </a:pPr>
            <a:r>
              <a:rPr lang="it-IT" sz="2400" dirty="0">
                <a:latin typeface="Amasis MT Pro" panose="02040504050005020304" pitchFamily="18" charset="0"/>
              </a:rPr>
              <a:t>Perché l’attuale sistema economico deve cambiare: crescita, benessere e uso delle risorse;</a:t>
            </a:r>
          </a:p>
          <a:p>
            <a:pPr marL="457200" indent="-457200">
              <a:buAutoNum type="arabicPeriod"/>
            </a:pPr>
            <a:r>
              <a:rPr lang="it-IT" sz="2400" dirty="0">
                <a:latin typeface="Amasis MT Pro" panose="02040504050005020304" pitchFamily="18" charset="0"/>
              </a:rPr>
              <a:t>Misurare l’economia per comprenderla: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c’era una volta il Pil</a:t>
            </a:r>
            <a:r>
              <a:rPr lang="it-IT" sz="2400" dirty="0">
                <a:latin typeface="Amasis MT Pro" panose="02040504050005020304" pitchFamily="18" charset="0"/>
              </a:rPr>
              <a:t>;</a:t>
            </a:r>
          </a:p>
          <a:p>
            <a:pPr marL="457200" indent="-457200">
              <a:buAutoNum type="arabicPeriod"/>
            </a:pPr>
            <a:r>
              <a:rPr lang="it-IT" sz="2400" dirty="0">
                <a:latin typeface="Amasis MT Pro" panose="02040504050005020304" pitchFamily="18" charset="0"/>
              </a:rPr>
              <a:t>Crescita, fluttuazioni e crisi, o dell’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instabilità cronica </a:t>
            </a:r>
            <a:r>
              <a:rPr lang="it-IT" sz="2400" dirty="0">
                <a:latin typeface="Amasis MT Pro" panose="02040504050005020304" pitchFamily="18" charset="0"/>
              </a:rPr>
              <a:t>del capitalismo;</a:t>
            </a:r>
          </a:p>
          <a:p>
            <a:pPr marL="457200" indent="-457200">
              <a:buAutoNum type="arabicPeriod"/>
            </a:pPr>
            <a:r>
              <a:rPr lang="it-IT" sz="2400" dirty="0">
                <a:latin typeface="Amasis MT Pro" panose="02040504050005020304" pitchFamily="18" charset="0"/>
              </a:rPr>
              <a:t>Crescita e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disuguaglianze</a:t>
            </a:r>
            <a:r>
              <a:rPr lang="it-IT" sz="2400" dirty="0">
                <a:latin typeface="Amasis MT Pro" panose="02040504050005020304" pitchFamily="18" charset="0"/>
              </a:rPr>
              <a:t>: si può avere la prima senza che aumentino le seconde?</a:t>
            </a:r>
          </a:p>
          <a:p>
            <a:pPr marL="457200" indent="-457200">
              <a:buAutoNum type="arabicPeriod"/>
            </a:pPr>
            <a:r>
              <a:rPr lang="it-IT" sz="2400" dirty="0">
                <a:latin typeface="Amasis MT Pro" panose="02040504050005020304" pitchFamily="18" charset="0"/>
              </a:rPr>
              <a:t>Crescita e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natura</a:t>
            </a:r>
            <a:r>
              <a:rPr lang="it-IT" sz="2400" dirty="0">
                <a:latin typeface="Amasis MT Pro" panose="02040504050005020304" pitchFamily="18" charset="0"/>
              </a:rPr>
              <a:t>: si può avere la prima senza distruggere irrimediabilmente la seconda?</a:t>
            </a:r>
          </a:p>
          <a:p>
            <a:pPr marL="457200" indent="-457200">
              <a:buAutoNum type="arabicPeriod"/>
            </a:pPr>
            <a:r>
              <a:rPr lang="it-IT" sz="2400" dirty="0">
                <a:latin typeface="Amasis MT Pro" panose="02040504050005020304" pitchFamily="18" charset="0"/>
              </a:rPr>
              <a:t>Vie di fuga.</a:t>
            </a:r>
          </a:p>
        </p:txBody>
      </p:sp>
    </p:spTree>
    <p:extLst>
      <p:ext uri="{BB962C8B-B14F-4D97-AF65-F5344CB8AC3E}">
        <p14:creationId xmlns:p14="http://schemas.microsoft.com/office/powerpoint/2010/main" val="32486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569"/>
          </a:xfrm>
        </p:spPr>
        <p:txBody>
          <a:bodyPr>
            <a:normAutofit/>
          </a:bodyPr>
          <a:lstStyle/>
          <a:p>
            <a:r>
              <a:rPr lang="it-IT" sz="4000" dirty="0"/>
              <a:t>Premessa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Il capitalismo è un sistema economico affermatosi negli ultimi due secoli e mezzo in questa parte del mondo. Un sistema che per consolidarsi ha plasmato la società e la politica, dando luogo a un ordine sociale.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Crescita</a:t>
            </a:r>
            <a:r>
              <a:rPr lang="it-IT" sz="2400" dirty="0">
                <a:latin typeface="Amasis MT Pro" panose="02040504050005020304" pitchFamily="18" charset="0"/>
              </a:rPr>
              <a:t> (un aumento quantitativo del reddito dovuto all’aumento dei fattori produttivi, capitale e lavoro);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Sviluppo</a:t>
            </a:r>
            <a:r>
              <a:rPr lang="it-IT" sz="2400" dirty="0">
                <a:latin typeface="Amasis MT Pro" panose="02040504050005020304" pitchFamily="18" charset="0"/>
              </a:rPr>
              <a:t> (un aumento quantitativo del reddito in presenza di innovazioni che consentono di ottenne più prodotto a parità di fattori di produzione impiegati);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Benessere</a:t>
            </a:r>
            <a:r>
              <a:rPr lang="it-IT" sz="2400" dirty="0">
                <a:latin typeface="Amasis MT Pro" panose="02040504050005020304" pitchFamily="18" charset="0"/>
              </a:rPr>
              <a:t> (relativo alle condizioni – multidimensionali – della vita).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Cambiamento tecnologico - è solo un primo passo per passare a un uso più oculato delle risorse </a:t>
            </a:r>
            <a:r>
              <a:rPr lang="it-IT" sz="2400" i="1" dirty="0">
                <a:latin typeface="Amasis MT Pro" panose="02040504050005020304" pitchFamily="18" charset="0"/>
              </a:rPr>
              <a:t>scarse</a:t>
            </a:r>
            <a:r>
              <a:rPr lang="it-IT" sz="2400" dirty="0">
                <a:latin typeface="Amasis MT Pro" panose="02040504050005020304" pitchFamily="18" charset="0"/>
              </a:rPr>
              <a:t>, visto che il capitalismo è basato sulla nozione che si debba produrre sempre di più: senza crescita non c’è profitto, che è l’incentivo a produrre.</a:t>
            </a:r>
          </a:p>
        </p:txBody>
      </p:sp>
    </p:spTree>
    <p:extLst>
      <p:ext uri="{BB962C8B-B14F-4D97-AF65-F5344CB8AC3E}">
        <p14:creationId xmlns:p14="http://schemas.microsoft.com/office/powerpoint/2010/main" val="2639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Autofit/>
          </a:bodyPr>
          <a:lstStyle/>
          <a:p>
            <a:r>
              <a:rPr lang="it-IT" sz="3200" dirty="0"/>
              <a:t>Perché l’attuale sistema economico deve cambiare: crescita, benessere e uso delle risorse</a:t>
            </a:r>
            <a:endParaRPr lang="it-IT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masis MT Pro" panose="02040504050005020304" pitchFamily="18" charset="0"/>
              </a:rPr>
              <a:t>In questo capitolo si ripercorre la storia del capitalismo e delle sue contraddizioni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All’inizio, i nuovi macchinari nascono allo scopo di meccanizzare processi di lavorazione già in uso – come il telaio – dando luogo, allo stesso tempo, a nuovi processi o usi.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L’industrializzazione capitalistica ha sempre bisogno di due «motori»: quello della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domanda</a:t>
            </a:r>
            <a:r>
              <a:rPr lang="it-IT" sz="2400" dirty="0">
                <a:latin typeface="Amasis MT Pro" panose="02040504050005020304" pitchFamily="18" charset="0"/>
              </a:rPr>
              <a:t> e quello delle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risorse</a:t>
            </a:r>
            <a:r>
              <a:rPr lang="it-IT" sz="2400" dirty="0">
                <a:latin typeface="Amasis MT Pro" panose="020405040500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In questo, il progresso tecnologico il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volano</a:t>
            </a:r>
            <a:r>
              <a:rPr lang="it-IT" sz="2400" dirty="0">
                <a:latin typeface="Amasis MT Pro" panose="02040504050005020304" pitchFamily="18" charset="0"/>
              </a:rPr>
              <a:t> dello sviluppo. Esso consente di produrre maggiori quantità a parità di lavoro utilizzato, ma dà luogo anche alla comparsa di nuovi prodotti e tipologie di prodotti, quindi allargano la gamma dell’offerta, consentendo alla domanda di aumentare. È così che si ha la crescita economica, ovvero l’espansione continuativa di offerta e domanda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Il meccanismo della crescita (espansione) è il «motore» del capitalismo	</a:t>
            </a:r>
          </a:p>
        </p:txBody>
      </p:sp>
    </p:spTree>
    <p:extLst>
      <p:ext uri="{BB962C8B-B14F-4D97-AF65-F5344CB8AC3E}">
        <p14:creationId xmlns:p14="http://schemas.microsoft.com/office/powerpoint/2010/main" val="1957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Autofit/>
          </a:bodyPr>
          <a:lstStyle/>
          <a:p>
            <a:r>
              <a:rPr lang="it-IT" sz="3200" dirty="0"/>
              <a:t>Perché l’attuale sistema economico deve cambiare: crescita, benessere e uso delle risorse</a:t>
            </a:r>
            <a:endParaRPr lang="it-IT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Un vincolo è che le risorse primarie utilizzate non sono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riproducibili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La rivoluzione industriale grazie alla disponibilità di capitali dà luogo allo sviluppo di un’industria nel senso moderno, attraendo manodopera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Da subito ci si trova di fronte a una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biforcazione</a:t>
            </a:r>
            <a:r>
              <a:rPr lang="it-IT" sz="2400" dirty="0">
                <a:latin typeface="Amasis MT Pro" panose="02040504050005020304" pitchFamily="18" charset="0"/>
              </a:rPr>
              <a:t>: continuare a espandere la produzione e il consumo di risorse (scarse), o cercare un’altra strada che con meno risorse ottiene gli stessi o migliori risultati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Lo Stato, in questo processo, “cresce” all’espandersi dell’economia. Si allarga la base imponibile fiscale, si ampliano le sue funzioni, sia quelle di supporto e stimolo alle attività economiche, sia quelle per la popolazione nel suo insieme.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Tuttavia, oggi: lo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sfruttamento delle risorse</a:t>
            </a:r>
            <a:r>
              <a:rPr lang="it-IT" sz="2400" dirty="0">
                <a:latin typeface="Amasis MT Pro" panose="02040504050005020304" pitchFamily="18" charset="0"/>
              </a:rPr>
              <a:t>, il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degrado ambientale</a:t>
            </a:r>
            <a:r>
              <a:rPr lang="it-IT" sz="2400" dirty="0">
                <a:latin typeface="Amasis MT Pro" panose="02040504050005020304" pitchFamily="18" charset="0"/>
              </a:rPr>
              <a:t> e il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riscaldamento globale</a:t>
            </a:r>
            <a:r>
              <a:rPr lang="it-IT" sz="2400" dirty="0">
                <a:latin typeface="Amasis MT Pro" panose="02040504050005020304" pitchFamily="18" charset="0"/>
              </a:rPr>
              <a:t> richiedono un’attenzione che mette in discussione il meccanismo che ha reso possibile lo sviluppo attuale. </a:t>
            </a:r>
          </a:p>
        </p:txBody>
      </p:sp>
    </p:spTree>
    <p:extLst>
      <p:ext uri="{BB962C8B-B14F-4D97-AF65-F5344CB8AC3E}">
        <p14:creationId xmlns:p14="http://schemas.microsoft.com/office/powerpoint/2010/main" val="5381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Autofit/>
          </a:bodyPr>
          <a:lstStyle/>
          <a:p>
            <a:r>
              <a:rPr lang="it-IT" sz="3200" dirty="0"/>
              <a:t>Misurare l’economia per comprenderla: c’era una volta il Pil</a:t>
            </a:r>
            <a:endParaRPr lang="it-IT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Misurare l’economia è cosa complessa e ostica: ci sono problemi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teorici</a:t>
            </a:r>
            <a:r>
              <a:rPr lang="it-IT" sz="2400" dirty="0">
                <a:latin typeface="Amasis MT Pro" panose="02040504050005020304" pitchFamily="18" charset="0"/>
              </a:rPr>
              <a:t> e problemi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empirici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La teoria: intensa matematizzazione, il ritratto “caricaturale” della psicologia umana; l’isolamento dalle altre scienze sociali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 modelli di «equilibrio» sono irrealistici: un’idealizzazione fine a se stessa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L’innovazione rende quella caratterizzazione teorica «inutile», perché (quasi) tutto cambia di continuo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La misurazione: i «prodotti» cambiano di continuo, confrontarne la produzione nel tempo è problematico (difetto del PIL)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Si dovrebbe andare «oltre il PIL» per misurare il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benessere</a:t>
            </a:r>
            <a:r>
              <a:rPr lang="it-IT" sz="2400" dirty="0">
                <a:latin typeface="Amasis MT Pro" panose="02040504050005020304" pitchFamily="18" charset="0"/>
              </a:rPr>
              <a:t>, che dovrebbe essere il fine ultimo dell’economia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Il mercato – in cui ogni cosa ha valore se viene scambiata – non può essere l’unico criterio di misurazione: cos’è «buono»? Cosa ha «valore»?</a:t>
            </a:r>
          </a:p>
        </p:txBody>
      </p:sp>
    </p:spTree>
    <p:extLst>
      <p:ext uri="{BB962C8B-B14F-4D97-AF65-F5344CB8AC3E}">
        <p14:creationId xmlns:p14="http://schemas.microsoft.com/office/powerpoint/2010/main" val="42210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Autofit/>
          </a:bodyPr>
          <a:lstStyle/>
          <a:p>
            <a:r>
              <a:rPr lang="it-IT" sz="3200" dirty="0"/>
              <a:t>Crescita, fluttuazioni e crisi, o dell’instabilità cronica del capitalismo</a:t>
            </a:r>
            <a:endParaRPr lang="it-IT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masis MT Pro" panose="02040504050005020304" pitchFamily="18" charset="0"/>
              </a:rPr>
              <a:t>Breve storia del sistema capitalistico, ovvero dell’economia dei paesi industrializzati e del mondo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Fasi dello sviluppo capitalistico: nascente, la </a:t>
            </a:r>
            <a:r>
              <a:rPr lang="it-IT" sz="2400" dirty="0" err="1">
                <a:latin typeface="Amasis MT Pro" panose="02040504050005020304" pitchFamily="18" charset="0"/>
              </a:rPr>
              <a:t>gilded</a:t>
            </a:r>
            <a:r>
              <a:rPr lang="it-IT" sz="2400" dirty="0">
                <a:latin typeface="Amasis MT Pro" panose="02040504050005020304" pitchFamily="18" charset="0"/>
              </a:rPr>
              <a:t> age del capitalismo «selvaggio», la grande fase instabile, «l’età dell’oro», la transizione, la globalizzazione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In ogni fase, crisi finanziarie e reali – instabilità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L’instabilità</a:t>
            </a:r>
            <a:r>
              <a:rPr lang="it-IT" sz="2400" dirty="0">
                <a:latin typeface="Amasis MT Pro" panose="02040504050005020304" pitchFamily="18" charset="0"/>
              </a:rPr>
              <a:t> è generata anche da distruzione creatrice, dall’aumento dell’influenza della finanza, dalle tendenze oligopolistiche (concentrazione) e imperialistiche (controllo dei mercati e delle risorse)</a:t>
            </a:r>
          </a:p>
        </p:txBody>
      </p:sp>
    </p:spTree>
    <p:extLst>
      <p:ext uri="{BB962C8B-B14F-4D97-AF65-F5344CB8AC3E}">
        <p14:creationId xmlns:p14="http://schemas.microsoft.com/office/powerpoint/2010/main" val="212644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91803-05D6-BAD5-8CA8-8C5AE61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Autofit/>
          </a:bodyPr>
          <a:lstStyle/>
          <a:p>
            <a:r>
              <a:rPr lang="it-IT" sz="3200" dirty="0"/>
              <a:t>Crescita e disuguaglianze: si può avere la prima senza che aumentino le seconde?</a:t>
            </a:r>
            <a:endParaRPr lang="it-IT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59C4BC-E09F-7EC1-AEB7-02B11B52ACF5}"/>
              </a:ext>
            </a:extLst>
          </p:cNvPr>
          <p:cNvSpPr txBox="1"/>
          <p:nvPr/>
        </p:nvSpPr>
        <p:spPr>
          <a:xfrm>
            <a:off x="838199" y="1739153"/>
            <a:ext cx="10708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Il clou del meccanismo di crescita capitalistico sta nella distribuzione del </a:t>
            </a:r>
            <a:r>
              <a:rPr lang="it-IT" sz="2400" dirty="0">
                <a:solidFill>
                  <a:srgbClr val="0070C0"/>
                </a:solidFill>
                <a:latin typeface="Amasis MT Pro" panose="02040504050005020304" pitchFamily="18" charset="0"/>
              </a:rPr>
              <a:t>surplus</a:t>
            </a:r>
            <a:r>
              <a:rPr lang="it-IT" sz="2400" dirty="0">
                <a:latin typeface="Amasis MT Pro" panose="02040504050005020304" pitchFamily="18" charset="0"/>
              </a:rPr>
              <a:t>, ovvero nell’allocazione dei ricavi tra profitti e salari – livello micro e macro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Fino ad un certo punto si pensò che la «curva di </a:t>
            </a:r>
            <a:r>
              <a:rPr lang="it-IT" sz="2400" dirty="0" err="1">
                <a:latin typeface="Amasis MT Pro" panose="02040504050005020304" pitchFamily="18" charset="0"/>
              </a:rPr>
              <a:t>Kuznets</a:t>
            </a:r>
            <a:r>
              <a:rPr lang="it-IT" sz="2400" dirty="0">
                <a:latin typeface="Amasis MT Pro" panose="02040504050005020304" pitchFamily="18" charset="0"/>
              </a:rPr>
              <a:t>» valesse: al crescere del reddito aumenta la disuguaglianza, raggiunge un massimo e poi diminuisce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Questo fu vero fino agli anni Settanta del Novecento, per una serie di ragioni: distruzione fisica del capitale, politiche di redistribuzione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In realtà, la tendenza naturale sembra essere quella verso l’aumento della concentrazione del reddito al suo aumentare aggregato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Reddito totale, reddito da capitale, reddito da lavoro: l’evidenza di Piketty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Amasis MT Pro" panose="02040504050005020304" pitchFamily="18" charset="0"/>
              </a:rPr>
              <a:t>Con la globalizzazione, reddito da capitale è aumentato di più del reddito da lavoro</a:t>
            </a:r>
          </a:p>
        </p:txBody>
      </p:sp>
    </p:spTree>
    <p:extLst>
      <p:ext uri="{BB962C8B-B14F-4D97-AF65-F5344CB8AC3E}">
        <p14:creationId xmlns:p14="http://schemas.microsoft.com/office/powerpoint/2010/main" val="40172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1129</Words>
  <Application>Microsoft Office PowerPoint</Application>
  <PresentationFormat>Widescreen</PresentationFormat>
  <Paragraphs>62</Paragraphs>
  <Slides>11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Aharoni</vt:lpstr>
      <vt:lpstr>Amasis MT Pro</vt:lpstr>
      <vt:lpstr>Arial</vt:lpstr>
      <vt:lpstr>Avenir Next LT Pro</vt:lpstr>
      <vt:lpstr>FadeVTI</vt:lpstr>
      <vt:lpstr>La trappola dell’efficienza</vt:lpstr>
      <vt:lpstr>La trappola dell’efficienza</vt:lpstr>
      <vt:lpstr>La trappola dell’efficienza</vt:lpstr>
      <vt:lpstr>Premessa</vt:lpstr>
      <vt:lpstr>Perché l’attuale sistema economico deve cambiare: crescita, benessere e uso delle risorse</vt:lpstr>
      <vt:lpstr>Perché l’attuale sistema economico deve cambiare: crescita, benessere e uso delle risorse</vt:lpstr>
      <vt:lpstr>Misurare l’economia per comprenderla: c’era una volta il Pil</vt:lpstr>
      <vt:lpstr>Crescita, fluttuazioni e crisi, o dell’instabilità cronica del capitalismo</vt:lpstr>
      <vt:lpstr>Crescita e disuguaglianze: si può avere la prima senza che aumentino le seconde?</vt:lpstr>
      <vt:lpstr>Crescita e natura: si può avere la prima senza depauperare irrimediabilmente la seconda?</vt:lpstr>
      <vt:lpstr>Vie di fuga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Giorgio Ardeni</dc:creator>
  <cp:lastModifiedBy>Pier Giorgio Ardeni</cp:lastModifiedBy>
  <cp:revision>4</cp:revision>
  <dcterms:created xsi:type="dcterms:W3CDTF">2024-06-14T08:06:50Z</dcterms:created>
  <dcterms:modified xsi:type="dcterms:W3CDTF">2024-06-14T14:31:15Z</dcterms:modified>
</cp:coreProperties>
</file>