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5"/>
  </p:notesMasterIdLst>
  <p:handoutMasterIdLst>
    <p:handoutMasterId r:id="rId36"/>
  </p:handoutMasterIdLst>
  <p:sldIdLst>
    <p:sldId id="256" r:id="rId5"/>
    <p:sldId id="346" r:id="rId6"/>
    <p:sldId id="350" r:id="rId7"/>
    <p:sldId id="351" r:id="rId8"/>
    <p:sldId id="299" r:id="rId9"/>
    <p:sldId id="300" r:id="rId10"/>
    <p:sldId id="301" r:id="rId11"/>
    <p:sldId id="302" r:id="rId12"/>
    <p:sldId id="349" r:id="rId13"/>
    <p:sldId id="352" r:id="rId14"/>
    <p:sldId id="303" r:id="rId15"/>
    <p:sldId id="315" r:id="rId16"/>
    <p:sldId id="314" r:id="rId17"/>
    <p:sldId id="353" r:id="rId18"/>
    <p:sldId id="311" r:id="rId19"/>
    <p:sldId id="312" r:id="rId20"/>
    <p:sldId id="345" r:id="rId21"/>
    <p:sldId id="354" r:id="rId22"/>
    <p:sldId id="304" r:id="rId23"/>
    <p:sldId id="348" r:id="rId24"/>
    <p:sldId id="355" r:id="rId25"/>
    <p:sldId id="306" r:id="rId26"/>
    <p:sldId id="307" r:id="rId27"/>
    <p:sldId id="356" r:id="rId28"/>
    <p:sldId id="309" r:id="rId29"/>
    <p:sldId id="357" r:id="rId30"/>
    <p:sldId id="310" r:id="rId31"/>
    <p:sldId id="358" r:id="rId32"/>
    <p:sldId id="308" r:id="rId33"/>
    <p:sldId id="296" r:id="rId34"/>
  </p:sldIdLst>
  <p:sldSz cx="12192000" cy="6858000"/>
  <p:notesSz cx="6858000" cy="9144000"/>
  <p:defaultTextStyle>
    <a:defPPr rtl="0">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ore"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9EA6C4-118E-4322-9E8E-E2A515857F18}" v="31" dt="2025-05-14T08:51:58.904"/>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87" autoAdjust="0"/>
    <p:restoredTop sz="95640" autoAdjust="0"/>
  </p:normalViewPr>
  <p:slideViewPr>
    <p:cSldViewPr snapToGrid="0">
      <p:cViewPr varScale="1">
        <p:scale>
          <a:sx n="213" d="100"/>
          <a:sy n="213" d="100"/>
        </p:scale>
        <p:origin x="1104" y="216"/>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82" d="100"/>
          <a:sy n="82" d="100"/>
        </p:scale>
        <p:origin x="394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o romano" userId="f100049221a98397" providerId="LiveId" clId="{EA9EA6C4-118E-4322-9E8E-E2A515857F18}"/>
    <pc:docChg chg="undo custSel addSld delSld modSld sldOrd">
      <pc:chgData name="roberto romano" userId="f100049221a98397" providerId="LiveId" clId="{EA9EA6C4-118E-4322-9E8E-E2A515857F18}" dt="2025-05-14T11:22:39.465" v="1818" actId="255"/>
      <pc:docMkLst>
        <pc:docMk/>
      </pc:docMkLst>
      <pc:sldChg chg="modSp mod">
        <pc:chgData name="roberto romano" userId="f100049221a98397" providerId="LiveId" clId="{EA9EA6C4-118E-4322-9E8E-E2A515857F18}" dt="2025-05-13T14:17:05.523" v="1178" actId="255"/>
        <pc:sldMkLst>
          <pc:docMk/>
          <pc:sldMk cId="1609673525" sldId="296"/>
        </pc:sldMkLst>
        <pc:spChg chg="mod">
          <ac:chgData name="roberto romano" userId="f100049221a98397" providerId="LiveId" clId="{EA9EA6C4-118E-4322-9E8E-E2A515857F18}" dt="2025-05-13T14:17:05.523" v="1178" actId="255"/>
          <ac:spMkLst>
            <pc:docMk/>
            <pc:sldMk cId="1609673525" sldId="296"/>
            <ac:spMk id="7" creationId="{81C753FD-96EC-101A-B8A4-5F69A189BEF4}"/>
          </ac:spMkLst>
        </pc:spChg>
      </pc:sldChg>
      <pc:sldChg chg="modSp mod">
        <pc:chgData name="roberto romano" userId="f100049221a98397" providerId="LiveId" clId="{EA9EA6C4-118E-4322-9E8E-E2A515857F18}" dt="2025-05-14T08:26:05.273" v="1182" actId="27636"/>
        <pc:sldMkLst>
          <pc:docMk/>
          <pc:sldMk cId="2255336220" sldId="300"/>
        </pc:sldMkLst>
        <pc:spChg chg="mod">
          <ac:chgData name="roberto romano" userId="f100049221a98397" providerId="LiveId" clId="{EA9EA6C4-118E-4322-9E8E-E2A515857F18}" dt="2025-05-14T08:26:05.273" v="1182" actId="27636"/>
          <ac:spMkLst>
            <pc:docMk/>
            <pc:sldMk cId="2255336220" sldId="300"/>
            <ac:spMk id="5" creationId="{2DB8A4B9-EDD3-687C-10C3-66A80ADA9A3A}"/>
          </ac:spMkLst>
        </pc:spChg>
      </pc:sldChg>
      <pc:sldChg chg="delSp modSp mod">
        <pc:chgData name="roberto romano" userId="f100049221a98397" providerId="LiveId" clId="{EA9EA6C4-118E-4322-9E8E-E2A515857F18}" dt="2025-05-14T08:29:49.280" v="1229" actId="20577"/>
        <pc:sldMkLst>
          <pc:docMk/>
          <pc:sldMk cId="4279154496" sldId="301"/>
        </pc:sldMkLst>
        <pc:spChg chg="mod">
          <ac:chgData name="roberto romano" userId="f100049221a98397" providerId="LiveId" clId="{EA9EA6C4-118E-4322-9E8E-E2A515857F18}" dt="2025-05-14T08:29:49.280" v="1229" actId="20577"/>
          <ac:spMkLst>
            <pc:docMk/>
            <pc:sldMk cId="4279154496" sldId="301"/>
            <ac:spMk id="4" creationId="{EB1D42AE-8074-8E3B-A3D9-2F03A4C26FB5}"/>
          </ac:spMkLst>
        </pc:spChg>
        <pc:spChg chg="mod">
          <ac:chgData name="roberto romano" userId="f100049221a98397" providerId="LiveId" clId="{EA9EA6C4-118E-4322-9E8E-E2A515857F18}" dt="2025-05-14T08:29:21.145" v="1198" actId="14100"/>
          <ac:spMkLst>
            <pc:docMk/>
            <pc:sldMk cId="4279154496" sldId="301"/>
            <ac:spMk id="5" creationId="{921787D6-CCDF-C7FB-27B9-A831CE762C49}"/>
          </ac:spMkLst>
        </pc:spChg>
        <pc:picChg chg="mod">
          <ac:chgData name="roberto romano" userId="f100049221a98397" providerId="LiveId" clId="{EA9EA6C4-118E-4322-9E8E-E2A515857F18}" dt="2025-05-14T08:29:16.148" v="1197" actId="1076"/>
          <ac:picMkLst>
            <pc:docMk/>
            <pc:sldMk cId="4279154496" sldId="301"/>
            <ac:picMk id="8" creationId="{77BCF651-F6D6-08EE-82B3-7286DD2B4B2C}"/>
          </ac:picMkLst>
        </pc:picChg>
      </pc:sldChg>
      <pc:sldChg chg="modSp mod">
        <pc:chgData name="roberto romano" userId="f100049221a98397" providerId="LiveId" clId="{EA9EA6C4-118E-4322-9E8E-E2A515857F18}" dt="2025-05-14T08:31:02.241" v="1242" actId="255"/>
        <pc:sldMkLst>
          <pc:docMk/>
          <pc:sldMk cId="200542991" sldId="302"/>
        </pc:sldMkLst>
        <pc:spChg chg="mod">
          <ac:chgData name="roberto romano" userId="f100049221a98397" providerId="LiveId" clId="{EA9EA6C4-118E-4322-9E8E-E2A515857F18}" dt="2025-05-14T08:30:06.913" v="1231" actId="14100"/>
          <ac:spMkLst>
            <pc:docMk/>
            <pc:sldMk cId="200542991" sldId="302"/>
            <ac:spMk id="2" creationId="{93B4390F-CCEE-12ED-CEBD-55B40C174971}"/>
          </ac:spMkLst>
        </pc:spChg>
        <pc:spChg chg="mod">
          <ac:chgData name="roberto romano" userId="f100049221a98397" providerId="LiveId" clId="{EA9EA6C4-118E-4322-9E8E-E2A515857F18}" dt="2025-05-14T08:30:23.132" v="1236" actId="27636"/>
          <ac:spMkLst>
            <pc:docMk/>
            <pc:sldMk cId="200542991" sldId="302"/>
            <ac:spMk id="3" creationId="{C8B26ED2-50F3-EDF6-890D-D3657D3275AE}"/>
          </ac:spMkLst>
        </pc:spChg>
        <pc:spChg chg="mod">
          <ac:chgData name="roberto romano" userId="f100049221a98397" providerId="LiveId" clId="{EA9EA6C4-118E-4322-9E8E-E2A515857F18}" dt="2025-05-14T08:31:02.241" v="1242" actId="255"/>
          <ac:spMkLst>
            <pc:docMk/>
            <pc:sldMk cId="200542991" sldId="302"/>
            <ac:spMk id="4" creationId="{A25FDC50-64F5-C901-0CCD-FEA65459E958}"/>
          </ac:spMkLst>
        </pc:spChg>
      </pc:sldChg>
      <pc:sldChg chg="modSp mod">
        <pc:chgData name="roberto romano" userId="f100049221a98397" providerId="LiveId" clId="{EA9EA6C4-118E-4322-9E8E-E2A515857F18}" dt="2025-05-14T08:33:43.357" v="1258" actId="14100"/>
        <pc:sldMkLst>
          <pc:docMk/>
          <pc:sldMk cId="942660945" sldId="303"/>
        </pc:sldMkLst>
        <pc:spChg chg="mod">
          <ac:chgData name="roberto romano" userId="f100049221a98397" providerId="LiveId" clId="{EA9EA6C4-118E-4322-9E8E-E2A515857F18}" dt="2025-05-14T08:33:34.595" v="1256" actId="14100"/>
          <ac:spMkLst>
            <pc:docMk/>
            <pc:sldMk cId="942660945" sldId="303"/>
            <ac:spMk id="2" creationId="{4FEB3E55-04D3-F3A4-B780-0ED09CF34EF2}"/>
          </ac:spMkLst>
        </pc:spChg>
        <pc:spChg chg="mod">
          <ac:chgData name="roberto romano" userId="f100049221a98397" providerId="LiveId" clId="{EA9EA6C4-118E-4322-9E8E-E2A515857F18}" dt="2025-05-14T08:33:43.357" v="1258" actId="14100"/>
          <ac:spMkLst>
            <pc:docMk/>
            <pc:sldMk cId="942660945" sldId="303"/>
            <ac:spMk id="5" creationId="{B5727070-A078-8248-1856-D0E3AD374799}"/>
          </ac:spMkLst>
        </pc:spChg>
      </pc:sldChg>
      <pc:sldChg chg="addSp delSp modSp mod">
        <pc:chgData name="roberto romano" userId="f100049221a98397" providerId="LiveId" clId="{EA9EA6C4-118E-4322-9E8E-E2A515857F18}" dt="2025-05-14T08:50:51.349" v="1601" actId="1076"/>
        <pc:sldMkLst>
          <pc:docMk/>
          <pc:sldMk cId="1245061573" sldId="304"/>
        </pc:sldMkLst>
        <pc:spChg chg="add del mod">
          <ac:chgData name="roberto romano" userId="f100049221a98397" providerId="LiveId" clId="{EA9EA6C4-118E-4322-9E8E-E2A515857F18}" dt="2025-05-13T13:37:59.626" v="513"/>
          <ac:spMkLst>
            <pc:docMk/>
            <pc:sldMk cId="1245061573" sldId="304"/>
            <ac:spMk id="3" creationId="{AD582C6F-EB32-5F4B-7F3E-D5A2927E8645}"/>
          </ac:spMkLst>
        </pc:spChg>
        <pc:spChg chg="mod">
          <ac:chgData name="roberto romano" userId="f100049221a98397" providerId="LiveId" clId="{EA9EA6C4-118E-4322-9E8E-E2A515857F18}" dt="2025-05-13T13:37:26.656" v="507" actId="14100"/>
          <ac:spMkLst>
            <pc:docMk/>
            <pc:sldMk cId="1245061573" sldId="304"/>
            <ac:spMk id="10" creationId="{147934FE-70DB-091F-6E09-B0A5031DF058}"/>
          </ac:spMkLst>
        </pc:spChg>
        <pc:spChg chg="mod">
          <ac:chgData name="roberto romano" userId="f100049221a98397" providerId="LiveId" clId="{EA9EA6C4-118E-4322-9E8E-E2A515857F18}" dt="2025-05-14T08:50:43.971" v="1599" actId="255"/>
          <ac:spMkLst>
            <pc:docMk/>
            <pc:sldMk cId="1245061573" sldId="304"/>
            <ac:spMk id="12" creationId="{3A5A706D-4ADC-82D7-CED4-C981364BE4BE}"/>
          </ac:spMkLst>
        </pc:spChg>
        <pc:graphicFrameChg chg="add mod">
          <ac:chgData name="roberto romano" userId="f100049221a98397" providerId="LiveId" clId="{EA9EA6C4-118E-4322-9E8E-E2A515857F18}" dt="2025-05-14T08:50:51.349" v="1601" actId="1076"/>
          <ac:graphicFrameMkLst>
            <pc:docMk/>
            <pc:sldMk cId="1245061573" sldId="304"/>
            <ac:graphicFrameMk id="4" creationId="{C1C1CC3C-8D72-E2A9-95D3-D44A12A4D70F}"/>
          </ac:graphicFrameMkLst>
        </pc:graphicFrameChg>
        <pc:picChg chg="del">
          <ac:chgData name="roberto romano" userId="f100049221a98397" providerId="LiveId" clId="{EA9EA6C4-118E-4322-9E8E-E2A515857F18}" dt="2025-05-13T13:36:42.477" v="500" actId="478"/>
          <ac:picMkLst>
            <pc:docMk/>
            <pc:sldMk cId="1245061573" sldId="304"/>
            <ac:picMk id="8" creationId="{B5A4BFD0-7EBC-BF03-119E-F6C3716A4B92}"/>
          </ac:picMkLst>
        </pc:picChg>
        <pc:picChg chg="del">
          <ac:chgData name="roberto romano" userId="f100049221a98397" providerId="LiveId" clId="{EA9EA6C4-118E-4322-9E8E-E2A515857F18}" dt="2025-05-13T13:36:45.228" v="501" actId="478"/>
          <ac:picMkLst>
            <pc:docMk/>
            <pc:sldMk cId="1245061573" sldId="304"/>
            <ac:picMk id="13" creationId="{56E8D801-9248-61F9-C570-9DB86782AAC8}"/>
          </ac:picMkLst>
        </pc:picChg>
        <pc:picChg chg="del">
          <ac:chgData name="roberto romano" userId="f100049221a98397" providerId="LiveId" clId="{EA9EA6C4-118E-4322-9E8E-E2A515857F18}" dt="2025-05-13T13:36:47.802" v="502" actId="478"/>
          <ac:picMkLst>
            <pc:docMk/>
            <pc:sldMk cId="1245061573" sldId="304"/>
            <ac:picMk id="15" creationId="{57D44476-E702-04DB-ABBB-D7625061F3B3}"/>
          </ac:picMkLst>
        </pc:picChg>
      </pc:sldChg>
      <pc:sldChg chg="del">
        <pc:chgData name="roberto romano" userId="f100049221a98397" providerId="LiveId" clId="{EA9EA6C4-118E-4322-9E8E-E2A515857F18}" dt="2025-05-14T11:19:43.354" v="1728" actId="2696"/>
        <pc:sldMkLst>
          <pc:docMk/>
          <pc:sldMk cId="3426004971" sldId="305"/>
        </pc:sldMkLst>
      </pc:sldChg>
      <pc:sldChg chg="modSp mod">
        <pc:chgData name="roberto romano" userId="f100049221a98397" providerId="LiveId" clId="{EA9EA6C4-118E-4322-9E8E-E2A515857F18}" dt="2025-05-14T09:09:03.027" v="1656" actId="255"/>
        <pc:sldMkLst>
          <pc:docMk/>
          <pc:sldMk cId="484211739" sldId="308"/>
        </pc:sldMkLst>
        <pc:spChg chg="mod">
          <ac:chgData name="roberto romano" userId="f100049221a98397" providerId="LiveId" clId="{EA9EA6C4-118E-4322-9E8E-E2A515857F18}" dt="2025-05-14T09:08:40.927" v="1651" actId="255"/>
          <ac:spMkLst>
            <pc:docMk/>
            <pc:sldMk cId="484211739" sldId="308"/>
            <ac:spMk id="3" creationId="{4D3CE115-C669-889E-061B-56343AC1755C}"/>
          </ac:spMkLst>
        </pc:spChg>
        <pc:spChg chg="mod">
          <ac:chgData name="roberto romano" userId="f100049221a98397" providerId="LiveId" clId="{EA9EA6C4-118E-4322-9E8E-E2A515857F18}" dt="2025-05-14T09:09:03.027" v="1656" actId="255"/>
          <ac:spMkLst>
            <pc:docMk/>
            <pc:sldMk cId="484211739" sldId="308"/>
            <ac:spMk id="4" creationId="{90C95645-3A9F-578A-D77C-735EC0008B4C}"/>
          </ac:spMkLst>
        </pc:spChg>
      </pc:sldChg>
      <pc:sldChg chg="modSp mod">
        <pc:chgData name="roberto romano" userId="f100049221a98397" providerId="LiveId" clId="{EA9EA6C4-118E-4322-9E8E-E2A515857F18}" dt="2025-05-14T09:05:31.407" v="1616" actId="14100"/>
        <pc:sldMkLst>
          <pc:docMk/>
          <pc:sldMk cId="1415504216" sldId="309"/>
        </pc:sldMkLst>
        <pc:spChg chg="mod">
          <ac:chgData name="roberto romano" userId="f100049221a98397" providerId="LiveId" clId="{EA9EA6C4-118E-4322-9E8E-E2A515857F18}" dt="2025-05-09T10:07:59.223" v="19" actId="14100"/>
          <ac:spMkLst>
            <pc:docMk/>
            <pc:sldMk cId="1415504216" sldId="309"/>
            <ac:spMk id="2" creationId="{4328221C-C723-9543-6165-4EB8CC086BEC}"/>
          </ac:spMkLst>
        </pc:spChg>
        <pc:spChg chg="mod">
          <ac:chgData name="roberto romano" userId="f100049221a98397" providerId="LiveId" clId="{EA9EA6C4-118E-4322-9E8E-E2A515857F18}" dt="2025-05-14T09:05:31.407" v="1616" actId="14100"/>
          <ac:spMkLst>
            <pc:docMk/>
            <pc:sldMk cId="1415504216" sldId="309"/>
            <ac:spMk id="5" creationId="{20F26E9C-F470-69FB-C885-107DEEC47AE0}"/>
          </ac:spMkLst>
        </pc:spChg>
        <pc:picChg chg="mod">
          <ac:chgData name="roberto romano" userId="f100049221a98397" providerId="LiveId" clId="{EA9EA6C4-118E-4322-9E8E-E2A515857F18}" dt="2025-05-09T10:09:43.561" v="58" actId="14100"/>
          <ac:picMkLst>
            <pc:docMk/>
            <pc:sldMk cId="1415504216" sldId="309"/>
            <ac:picMk id="8" creationId="{7D9ED266-A0CE-5DA1-A056-44DB17BAEFE0}"/>
          </ac:picMkLst>
        </pc:picChg>
      </pc:sldChg>
      <pc:sldChg chg="modSp mod">
        <pc:chgData name="roberto romano" userId="f100049221a98397" providerId="LiveId" clId="{EA9EA6C4-118E-4322-9E8E-E2A515857F18}" dt="2025-05-14T09:07:25.075" v="1646" actId="27636"/>
        <pc:sldMkLst>
          <pc:docMk/>
          <pc:sldMk cId="62701201" sldId="310"/>
        </pc:sldMkLst>
        <pc:spChg chg="mod">
          <ac:chgData name="roberto romano" userId="f100049221a98397" providerId="LiveId" clId="{EA9EA6C4-118E-4322-9E8E-E2A515857F18}" dt="2025-05-14T09:07:25.075" v="1646" actId="27636"/>
          <ac:spMkLst>
            <pc:docMk/>
            <pc:sldMk cId="62701201" sldId="310"/>
            <ac:spMk id="3" creationId="{76DED24D-4E0A-AF80-1381-DA867E43CDB7}"/>
          </ac:spMkLst>
        </pc:spChg>
        <pc:picChg chg="mod">
          <ac:chgData name="roberto romano" userId="f100049221a98397" providerId="LiveId" clId="{EA9EA6C4-118E-4322-9E8E-E2A515857F18}" dt="2025-05-14T09:07:20.411" v="1644" actId="14100"/>
          <ac:picMkLst>
            <pc:docMk/>
            <pc:sldMk cId="62701201" sldId="310"/>
            <ac:picMk id="5" creationId="{3C6DF72E-30DA-9CEB-24AF-516B27D49EF4}"/>
          </ac:picMkLst>
        </pc:picChg>
      </pc:sldChg>
      <pc:sldChg chg="addSp modSp">
        <pc:chgData name="roberto romano" userId="f100049221a98397" providerId="LiveId" clId="{EA9EA6C4-118E-4322-9E8E-E2A515857F18}" dt="2025-05-12T08:11:46.314" v="371"/>
        <pc:sldMkLst>
          <pc:docMk/>
          <pc:sldMk cId="1888273882" sldId="311"/>
        </pc:sldMkLst>
      </pc:sldChg>
      <pc:sldChg chg="ord">
        <pc:chgData name="roberto romano" userId="f100049221a98397" providerId="LiveId" clId="{EA9EA6C4-118E-4322-9E8E-E2A515857F18}" dt="2025-05-14T11:13:50.554" v="1692"/>
        <pc:sldMkLst>
          <pc:docMk/>
          <pc:sldMk cId="136296012" sldId="312"/>
        </pc:sldMkLst>
      </pc:sldChg>
      <pc:sldChg chg="addSp delSp modSp new del mod">
        <pc:chgData name="roberto romano" userId="f100049221a98397" providerId="LiveId" clId="{EA9EA6C4-118E-4322-9E8E-E2A515857F18}" dt="2025-05-09T10:17:17.421" v="166" actId="47"/>
        <pc:sldMkLst>
          <pc:docMk/>
          <pc:sldMk cId="1789500155" sldId="313"/>
        </pc:sldMkLst>
      </pc:sldChg>
      <pc:sldChg chg="modSp new mod">
        <pc:chgData name="roberto romano" userId="f100049221a98397" providerId="LiveId" clId="{EA9EA6C4-118E-4322-9E8E-E2A515857F18}" dt="2025-05-09T10:17:12.404" v="165" actId="14100"/>
        <pc:sldMkLst>
          <pc:docMk/>
          <pc:sldMk cId="3914585213" sldId="314"/>
        </pc:sldMkLst>
        <pc:spChg chg="mod">
          <ac:chgData name="roberto romano" userId="f100049221a98397" providerId="LiveId" clId="{EA9EA6C4-118E-4322-9E8E-E2A515857F18}" dt="2025-05-09T10:17:12.404" v="165" actId="14100"/>
          <ac:spMkLst>
            <pc:docMk/>
            <pc:sldMk cId="3914585213" sldId="314"/>
            <ac:spMk id="2" creationId="{5892EA95-408E-D905-73D0-72D3BE3F3DB8}"/>
          </ac:spMkLst>
        </pc:spChg>
        <pc:spChg chg="mod">
          <ac:chgData name="roberto romano" userId="f100049221a98397" providerId="LiveId" clId="{EA9EA6C4-118E-4322-9E8E-E2A515857F18}" dt="2025-05-09T10:16:54.207" v="163" actId="14100"/>
          <ac:spMkLst>
            <pc:docMk/>
            <pc:sldMk cId="3914585213" sldId="314"/>
            <ac:spMk id="3" creationId="{E4C95AD5-F71C-65C4-0A20-313960A0BD63}"/>
          </ac:spMkLst>
        </pc:spChg>
      </pc:sldChg>
      <pc:sldChg chg="addSp delSp modSp new mod modClrScheme chgLayout">
        <pc:chgData name="roberto romano" userId="f100049221a98397" providerId="LiveId" clId="{EA9EA6C4-118E-4322-9E8E-E2A515857F18}" dt="2025-05-14T08:47:19.613" v="1586" actId="14100"/>
        <pc:sldMkLst>
          <pc:docMk/>
          <pc:sldMk cId="2766947453" sldId="315"/>
        </pc:sldMkLst>
        <pc:spChg chg="mod ord">
          <ac:chgData name="roberto romano" userId="f100049221a98397" providerId="LiveId" clId="{EA9EA6C4-118E-4322-9E8E-E2A515857F18}" dt="2025-05-14T08:40:35.195" v="1380" actId="255"/>
          <ac:spMkLst>
            <pc:docMk/>
            <pc:sldMk cId="2766947453" sldId="315"/>
            <ac:spMk id="2" creationId="{ED0084C4-05A2-CA9C-5350-E9F6C4231EB1}"/>
          </ac:spMkLst>
        </pc:spChg>
        <pc:spChg chg="add mod ord">
          <ac:chgData name="roberto romano" userId="f100049221a98397" providerId="LiveId" clId="{EA9EA6C4-118E-4322-9E8E-E2A515857F18}" dt="2025-05-14T08:47:19.613" v="1586" actId="14100"/>
          <ac:spMkLst>
            <pc:docMk/>
            <pc:sldMk cId="2766947453" sldId="315"/>
            <ac:spMk id="5" creationId="{AD61D6F7-9C0E-09FA-66C2-C41C19A7B73F}"/>
          </ac:spMkLst>
        </pc:spChg>
        <pc:graphicFrameChg chg="add mod ord modGraphic">
          <ac:chgData name="roberto romano" userId="f100049221a98397" providerId="LiveId" clId="{EA9EA6C4-118E-4322-9E8E-E2A515857F18}" dt="2025-05-14T08:41:10.690" v="1388" actId="14100"/>
          <ac:graphicFrameMkLst>
            <pc:docMk/>
            <pc:sldMk cId="2766947453" sldId="315"/>
            <ac:graphicFrameMk id="4" creationId="{5B7F9ED0-6590-AE92-A282-DA1760EBAF9B}"/>
          </ac:graphicFrameMkLst>
        </pc:graphicFrameChg>
      </pc:sldChg>
      <pc:sldChg chg="new del">
        <pc:chgData name="roberto romano" userId="f100049221a98397" providerId="LiveId" clId="{EA9EA6C4-118E-4322-9E8E-E2A515857F18}" dt="2025-05-12T08:12:51.048" v="374" actId="47"/>
        <pc:sldMkLst>
          <pc:docMk/>
          <pc:sldMk cId="2385467162" sldId="316"/>
        </pc:sldMkLst>
      </pc:sldChg>
      <pc:sldChg chg="modSp add mod">
        <pc:chgData name="roberto romano" userId="f100049221a98397" providerId="LiveId" clId="{EA9EA6C4-118E-4322-9E8E-E2A515857F18}" dt="2025-05-12T08:13:08.272" v="376" actId="14100"/>
        <pc:sldMkLst>
          <pc:docMk/>
          <pc:sldMk cId="2693542009" sldId="345"/>
        </pc:sldMkLst>
        <pc:spChg chg="mod">
          <ac:chgData name="roberto romano" userId="f100049221a98397" providerId="LiveId" clId="{EA9EA6C4-118E-4322-9E8E-E2A515857F18}" dt="2025-05-12T08:13:03.250" v="375" actId="14100"/>
          <ac:spMkLst>
            <pc:docMk/>
            <pc:sldMk cId="2693542009" sldId="345"/>
            <ac:spMk id="5" creationId="{4232210D-93D4-B5F9-F5FA-F33CF8B5155A}"/>
          </ac:spMkLst>
        </pc:spChg>
        <pc:graphicFrameChg chg="mod modGraphic">
          <ac:chgData name="roberto romano" userId="f100049221a98397" providerId="LiveId" clId="{EA9EA6C4-118E-4322-9E8E-E2A515857F18}" dt="2025-05-12T08:13:08.272" v="376" actId="14100"/>
          <ac:graphicFrameMkLst>
            <pc:docMk/>
            <pc:sldMk cId="2693542009" sldId="345"/>
            <ac:graphicFrameMk id="7" creationId="{FF0F29E3-CBE2-85D1-F019-3BFACABD5040}"/>
          </ac:graphicFrameMkLst>
        </pc:graphicFrameChg>
      </pc:sldChg>
      <pc:sldChg chg="modSp new mod">
        <pc:chgData name="roberto romano" userId="f100049221a98397" providerId="LiveId" clId="{EA9EA6C4-118E-4322-9E8E-E2A515857F18}" dt="2025-05-12T09:49:43.309" v="498" actId="27636"/>
        <pc:sldMkLst>
          <pc:docMk/>
          <pc:sldMk cId="2639568949" sldId="346"/>
        </pc:sldMkLst>
        <pc:spChg chg="mod">
          <ac:chgData name="roberto romano" userId="f100049221a98397" providerId="LiveId" clId="{EA9EA6C4-118E-4322-9E8E-E2A515857F18}" dt="2025-05-12T09:49:41.003" v="496" actId="14100"/>
          <ac:spMkLst>
            <pc:docMk/>
            <pc:sldMk cId="2639568949" sldId="346"/>
            <ac:spMk id="2" creationId="{A8B5D8F1-EBF6-8347-A94E-1624A4CF7398}"/>
          </ac:spMkLst>
        </pc:spChg>
        <pc:spChg chg="mod">
          <ac:chgData name="roberto romano" userId="f100049221a98397" providerId="LiveId" clId="{EA9EA6C4-118E-4322-9E8E-E2A515857F18}" dt="2025-05-12T09:49:43.309" v="498" actId="27636"/>
          <ac:spMkLst>
            <pc:docMk/>
            <pc:sldMk cId="2639568949" sldId="346"/>
            <ac:spMk id="3" creationId="{4EC6B257-B07D-8334-1FA9-262360C6E0AE}"/>
          </ac:spMkLst>
        </pc:spChg>
      </pc:sldChg>
      <pc:sldChg chg="new del">
        <pc:chgData name="roberto romano" userId="f100049221a98397" providerId="LiveId" clId="{EA9EA6C4-118E-4322-9E8E-E2A515857F18}" dt="2025-05-13T13:58:28.266" v="1100" actId="47"/>
        <pc:sldMkLst>
          <pc:docMk/>
          <pc:sldMk cId="728884281" sldId="347"/>
        </pc:sldMkLst>
      </pc:sldChg>
      <pc:sldChg chg="addSp delSp modSp new mod">
        <pc:chgData name="roberto romano" userId="f100049221a98397" providerId="LiveId" clId="{EA9EA6C4-118E-4322-9E8E-E2A515857F18}" dt="2025-05-14T08:52:27.930" v="1612" actId="1076"/>
        <pc:sldMkLst>
          <pc:docMk/>
          <pc:sldMk cId="1720628415" sldId="348"/>
        </pc:sldMkLst>
        <pc:spChg chg="mod">
          <ac:chgData name="roberto romano" userId="f100049221a98397" providerId="LiveId" clId="{EA9EA6C4-118E-4322-9E8E-E2A515857F18}" dt="2025-05-14T08:52:19.127" v="1609" actId="14100"/>
          <ac:spMkLst>
            <pc:docMk/>
            <pc:sldMk cId="1720628415" sldId="348"/>
            <ac:spMk id="2" creationId="{8A7E155C-4B76-F300-9506-BF28A0D89D33}"/>
          </ac:spMkLst>
        </pc:spChg>
        <pc:spChg chg="mod">
          <ac:chgData name="roberto romano" userId="f100049221a98397" providerId="LiveId" clId="{EA9EA6C4-118E-4322-9E8E-E2A515857F18}" dt="2025-05-14T08:50:26.639" v="1597" actId="27636"/>
          <ac:spMkLst>
            <pc:docMk/>
            <pc:sldMk cId="1720628415" sldId="348"/>
            <ac:spMk id="3" creationId="{DAD0F0E7-0380-4D9B-E6D1-1E2DB89C215A}"/>
          </ac:spMkLst>
        </pc:spChg>
        <pc:spChg chg="del mod">
          <ac:chgData name="roberto romano" userId="f100049221a98397" providerId="LiveId" clId="{EA9EA6C4-118E-4322-9E8E-E2A515857F18}" dt="2025-05-13T13:53:26.285" v="973"/>
          <ac:spMkLst>
            <pc:docMk/>
            <pc:sldMk cId="1720628415" sldId="348"/>
            <ac:spMk id="4" creationId="{82DDAD10-B5C3-247E-4A56-83FC6518D434}"/>
          </ac:spMkLst>
        </pc:spChg>
        <pc:graphicFrameChg chg="add mod">
          <ac:chgData name="roberto romano" userId="f100049221a98397" providerId="LiveId" clId="{EA9EA6C4-118E-4322-9E8E-E2A515857F18}" dt="2025-05-14T08:52:27.930" v="1612" actId="1076"/>
          <ac:graphicFrameMkLst>
            <pc:docMk/>
            <pc:sldMk cId="1720628415" sldId="348"/>
            <ac:graphicFrameMk id="5" creationId="{7893024F-3482-8B39-F71E-07575C963B18}"/>
          </ac:graphicFrameMkLst>
        </pc:graphicFrameChg>
      </pc:sldChg>
      <pc:sldChg chg="addSp delSp modSp new mod">
        <pc:chgData name="roberto romano" userId="f100049221a98397" providerId="LiveId" clId="{EA9EA6C4-118E-4322-9E8E-E2A515857F18}" dt="2025-05-14T08:31:23.964" v="1243" actId="14100"/>
        <pc:sldMkLst>
          <pc:docMk/>
          <pc:sldMk cId="3396755220" sldId="349"/>
        </pc:sldMkLst>
        <pc:spChg chg="mod">
          <ac:chgData name="roberto romano" userId="f100049221a98397" providerId="LiveId" clId="{EA9EA6C4-118E-4322-9E8E-E2A515857F18}" dt="2025-05-13T14:13:07.775" v="1154" actId="14100"/>
          <ac:spMkLst>
            <pc:docMk/>
            <pc:sldMk cId="3396755220" sldId="349"/>
            <ac:spMk id="2" creationId="{7A6C6F8D-3FB5-73D0-8437-3CE7343777DF}"/>
          </ac:spMkLst>
        </pc:spChg>
        <pc:spChg chg="add del mod">
          <ac:chgData name="roberto romano" userId="f100049221a98397" providerId="LiveId" clId="{EA9EA6C4-118E-4322-9E8E-E2A515857F18}" dt="2025-05-13T14:14:56.277" v="1165" actId="27636"/>
          <ac:spMkLst>
            <pc:docMk/>
            <pc:sldMk cId="3396755220" sldId="349"/>
            <ac:spMk id="3" creationId="{02715D5E-CB2D-B3A4-BA20-F2AA82D88134}"/>
          </ac:spMkLst>
        </pc:spChg>
        <pc:spChg chg="del mod">
          <ac:chgData name="roberto romano" userId="f100049221a98397" providerId="LiveId" clId="{EA9EA6C4-118E-4322-9E8E-E2A515857F18}" dt="2025-05-13T14:15:15.246" v="1169"/>
          <ac:spMkLst>
            <pc:docMk/>
            <pc:sldMk cId="3396755220" sldId="349"/>
            <ac:spMk id="4" creationId="{65161264-72CE-4580-4E2F-B35D9AB44F54}"/>
          </ac:spMkLst>
        </pc:spChg>
        <pc:spChg chg="add mod">
          <ac:chgData name="roberto romano" userId="f100049221a98397" providerId="LiveId" clId="{EA9EA6C4-118E-4322-9E8E-E2A515857F18}" dt="2025-05-13T14:13:56.936" v="1156"/>
          <ac:spMkLst>
            <pc:docMk/>
            <pc:sldMk cId="3396755220" sldId="349"/>
            <ac:spMk id="5" creationId="{C915CA4C-91B3-81E7-1FCE-78454C923CA0}"/>
          </ac:spMkLst>
        </pc:spChg>
        <pc:graphicFrameChg chg="add mod modGraphic">
          <ac:chgData name="roberto romano" userId="f100049221a98397" providerId="LiveId" clId="{EA9EA6C4-118E-4322-9E8E-E2A515857F18}" dt="2025-05-14T08:31:23.964" v="1243" actId="14100"/>
          <ac:graphicFrameMkLst>
            <pc:docMk/>
            <pc:sldMk cId="3396755220" sldId="349"/>
            <ac:graphicFrameMk id="6" creationId="{22B652D0-C9C9-44FD-C5AC-663EB39254EA}"/>
          </ac:graphicFrameMkLst>
        </pc:graphicFrameChg>
      </pc:sldChg>
      <pc:sldChg chg="modSp new mod">
        <pc:chgData name="roberto romano" userId="f100049221a98397" providerId="LiveId" clId="{EA9EA6C4-118E-4322-9E8E-E2A515857F18}" dt="2025-05-14T11:22:39.465" v="1818" actId="255"/>
        <pc:sldMkLst>
          <pc:docMk/>
          <pc:sldMk cId="642063666" sldId="350"/>
        </pc:sldMkLst>
        <pc:spChg chg="mod">
          <ac:chgData name="roberto romano" userId="f100049221a98397" providerId="LiveId" clId="{EA9EA6C4-118E-4322-9E8E-E2A515857F18}" dt="2025-05-14T11:10:30.537" v="1689" actId="14100"/>
          <ac:spMkLst>
            <pc:docMk/>
            <pc:sldMk cId="642063666" sldId="350"/>
            <ac:spMk id="2" creationId="{50FE8DDD-9035-BAE8-7606-55C1D529A034}"/>
          </ac:spMkLst>
        </pc:spChg>
        <pc:spChg chg="mod">
          <ac:chgData name="roberto romano" userId="f100049221a98397" providerId="LiveId" clId="{EA9EA6C4-118E-4322-9E8E-E2A515857F18}" dt="2025-05-14T11:22:39.465" v="1818" actId="255"/>
          <ac:spMkLst>
            <pc:docMk/>
            <pc:sldMk cId="642063666" sldId="350"/>
            <ac:spMk id="3" creationId="{2410961D-2C6E-9534-ACE4-4F943BEF00E8}"/>
          </ac:spMkLst>
        </pc:spChg>
      </pc:sldChg>
      <pc:sldChg chg="addSp delSp modSp new mod modClrScheme chgLayout">
        <pc:chgData name="roberto romano" userId="f100049221a98397" providerId="LiveId" clId="{EA9EA6C4-118E-4322-9E8E-E2A515857F18}" dt="2025-05-14T11:16:49.330" v="1707" actId="14100"/>
        <pc:sldMkLst>
          <pc:docMk/>
          <pc:sldMk cId="1923891919" sldId="351"/>
        </pc:sldMkLst>
        <pc:spChg chg="del mod ord">
          <ac:chgData name="roberto romano" userId="f100049221a98397" providerId="LiveId" clId="{EA9EA6C4-118E-4322-9E8E-E2A515857F18}" dt="2025-05-14T11:16:16.932" v="1702" actId="700"/>
          <ac:spMkLst>
            <pc:docMk/>
            <pc:sldMk cId="1923891919" sldId="351"/>
            <ac:spMk id="2" creationId="{B77EC165-EAA0-2E4F-A065-D8092867972D}"/>
          </ac:spMkLst>
        </pc:spChg>
        <pc:spChg chg="del">
          <ac:chgData name="roberto romano" userId="f100049221a98397" providerId="LiveId" clId="{EA9EA6C4-118E-4322-9E8E-E2A515857F18}" dt="2025-05-14T11:16:16.932" v="1702" actId="700"/>
          <ac:spMkLst>
            <pc:docMk/>
            <pc:sldMk cId="1923891919" sldId="351"/>
            <ac:spMk id="3" creationId="{24B2B592-5E8D-AFB9-257C-308EE1BE9BE3}"/>
          </ac:spMkLst>
        </pc:spChg>
        <pc:spChg chg="add mod ord">
          <ac:chgData name="roberto romano" userId="f100049221a98397" providerId="LiveId" clId="{EA9EA6C4-118E-4322-9E8E-E2A515857F18}" dt="2025-05-14T11:16:49.330" v="1707" actId="14100"/>
          <ac:spMkLst>
            <pc:docMk/>
            <pc:sldMk cId="1923891919" sldId="351"/>
            <ac:spMk id="4" creationId="{11780124-141B-77FA-129C-5247E766E2BE}"/>
          </ac:spMkLst>
        </pc:spChg>
      </pc:sldChg>
      <pc:sldChg chg="addSp delSp modSp new mod modClrScheme chgLayout">
        <pc:chgData name="roberto romano" userId="f100049221a98397" providerId="LiveId" clId="{EA9EA6C4-118E-4322-9E8E-E2A515857F18}" dt="2025-05-14T11:17:29.249" v="1713" actId="14100"/>
        <pc:sldMkLst>
          <pc:docMk/>
          <pc:sldMk cId="4091564746" sldId="352"/>
        </pc:sldMkLst>
        <pc:spChg chg="del mod ord">
          <ac:chgData name="roberto romano" userId="f100049221a98397" providerId="LiveId" clId="{EA9EA6C4-118E-4322-9E8E-E2A515857F18}" dt="2025-05-14T11:17:10.368" v="1709" actId="700"/>
          <ac:spMkLst>
            <pc:docMk/>
            <pc:sldMk cId="4091564746" sldId="352"/>
            <ac:spMk id="2" creationId="{069B3DC2-64A4-63E7-74FC-9E789D14A896}"/>
          </ac:spMkLst>
        </pc:spChg>
        <pc:spChg chg="del">
          <ac:chgData name="roberto romano" userId="f100049221a98397" providerId="LiveId" clId="{EA9EA6C4-118E-4322-9E8E-E2A515857F18}" dt="2025-05-14T11:17:10.368" v="1709" actId="700"/>
          <ac:spMkLst>
            <pc:docMk/>
            <pc:sldMk cId="4091564746" sldId="352"/>
            <ac:spMk id="3" creationId="{00A519E7-D173-638C-438C-D80F0136B54D}"/>
          </ac:spMkLst>
        </pc:spChg>
        <pc:spChg chg="del">
          <ac:chgData name="roberto romano" userId="f100049221a98397" providerId="LiveId" clId="{EA9EA6C4-118E-4322-9E8E-E2A515857F18}" dt="2025-05-14T11:17:10.368" v="1709" actId="700"/>
          <ac:spMkLst>
            <pc:docMk/>
            <pc:sldMk cId="4091564746" sldId="352"/>
            <ac:spMk id="4" creationId="{E529EB9A-EE49-E522-CBD9-C7F9DD23673F}"/>
          </ac:spMkLst>
        </pc:spChg>
        <pc:spChg chg="add mod ord">
          <ac:chgData name="roberto romano" userId="f100049221a98397" providerId="LiveId" clId="{EA9EA6C4-118E-4322-9E8E-E2A515857F18}" dt="2025-05-14T11:17:29.249" v="1713" actId="14100"/>
          <ac:spMkLst>
            <pc:docMk/>
            <pc:sldMk cId="4091564746" sldId="352"/>
            <ac:spMk id="5" creationId="{613AD6AF-8C72-CA79-CB76-E178236A942E}"/>
          </ac:spMkLst>
        </pc:spChg>
      </pc:sldChg>
      <pc:sldChg chg="addSp delSp modSp new mod ord modClrScheme chgLayout">
        <pc:chgData name="roberto romano" userId="f100049221a98397" providerId="LiveId" clId="{EA9EA6C4-118E-4322-9E8E-E2A515857F18}" dt="2025-05-14T11:18:49.066" v="1720" actId="255"/>
        <pc:sldMkLst>
          <pc:docMk/>
          <pc:sldMk cId="509941838" sldId="353"/>
        </pc:sldMkLst>
        <pc:spChg chg="del mod ord">
          <ac:chgData name="roberto romano" userId="f100049221a98397" providerId="LiveId" clId="{EA9EA6C4-118E-4322-9E8E-E2A515857F18}" dt="2025-05-14T11:18:10.481" v="1715" actId="700"/>
          <ac:spMkLst>
            <pc:docMk/>
            <pc:sldMk cId="509941838" sldId="353"/>
            <ac:spMk id="2" creationId="{AF49C60D-AF8F-46B3-5D2C-862B17E6371F}"/>
          </ac:spMkLst>
        </pc:spChg>
        <pc:spChg chg="del">
          <ac:chgData name="roberto romano" userId="f100049221a98397" providerId="LiveId" clId="{EA9EA6C4-118E-4322-9E8E-E2A515857F18}" dt="2025-05-14T11:18:10.481" v="1715" actId="700"/>
          <ac:spMkLst>
            <pc:docMk/>
            <pc:sldMk cId="509941838" sldId="353"/>
            <ac:spMk id="3" creationId="{661AAD3A-95E6-E9FD-CC68-9B27DB008386}"/>
          </ac:spMkLst>
        </pc:spChg>
        <pc:spChg chg="del">
          <ac:chgData name="roberto romano" userId="f100049221a98397" providerId="LiveId" clId="{EA9EA6C4-118E-4322-9E8E-E2A515857F18}" dt="2025-05-14T11:18:10.481" v="1715" actId="700"/>
          <ac:spMkLst>
            <pc:docMk/>
            <pc:sldMk cId="509941838" sldId="353"/>
            <ac:spMk id="4" creationId="{64599C3A-2429-0F98-A3BD-E91838CF4310}"/>
          </ac:spMkLst>
        </pc:spChg>
        <pc:spChg chg="add mod ord">
          <ac:chgData name="roberto romano" userId="f100049221a98397" providerId="LiveId" clId="{EA9EA6C4-118E-4322-9E8E-E2A515857F18}" dt="2025-05-14T11:18:49.066" v="1720" actId="255"/>
          <ac:spMkLst>
            <pc:docMk/>
            <pc:sldMk cId="509941838" sldId="353"/>
            <ac:spMk id="5" creationId="{BB2D24FD-EC9E-7920-E913-F321EEDA28BB}"/>
          </ac:spMkLst>
        </pc:spChg>
      </pc:sldChg>
      <pc:sldChg chg="addSp delSp modSp new add del mod modClrScheme chgLayout">
        <pc:chgData name="roberto romano" userId="f100049221a98397" providerId="LiveId" clId="{EA9EA6C4-118E-4322-9E8E-E2A515857F18}" dt="2025-05-14T11:19:37.053" v="1727" actId="2696"/>
        <pc:sldMkLst>
          <pc:docMk/>
          <pc:sldMk cId="2270760698" sldId="354"/>
        </pc:sldMkLst>
        <pc:spChg chg="del mod ord">
          <ac:chgData name="roberto romano" userId="f100049221a98397" providerId="LiveId" clId="{EA9EA6C4-118E-4322-9E8E-E2A515857F18}" dt="2025-05-14T11:19:06.092" v="1722" actId="700"/>
          <ac:spMkLst>
            <pc:docMk/>
            <pc:sldMk cId="2270760698" sldId="354"/>
            <ac:spMk id="2" creationId="{502F592A-580D-BD3D-0946-1FE275D8FA3C}"/>
          </ac:spMkLst>
        </pc:spChg>
        <pc:spChg chg="del">
          <ac:chgData name="roberto romano" userId="f100049221a98397" providerId="LiveId" clId="{EA9EA6C4-118E-4322-9E8E-E2A515857F18}" dt="2025-05-14T11:19:06.092" v="1722" actId="700"/>
          <ac:spMkLst>
            <pc:docMk/>
            <pc:sldMk cId="2270760698" sldId="354"/>
            <ac:spMk id="3" creationId="{858524F7-EC8E-1CCD-2A93-99FB6D3AE393}"/>
          </ac:spMkLst>
        </pc:spChg>
        <pc:spChg chg="add mod ord">
          <ac:chgData name="roberto romano" userId="f100049221a98397" providerId="LiveId" clId="{EA9EA6C4-118E-4322-9E8E-E2A515857F18}" dt="2025-05-14T11:19:22.561" v="1725" actId="255"/>
          <ac:spMkLst>
            <pc:docMk/>
            <pc:sldMk cId="2270760698" sldId="354"/>
            <ac:spMk id="4" creationId="{49461872-7893-3DA0-68E1-AACE1E82B813}"/>
          </ac:spMkLst>
        </pc:spChg>
      </pc:sldChg>
      <pc:sldChg chg="addSp delSp modSp new mod modClrScheme chgLayout">
        <pc:chgData name="roberto romano" userId="f100049221a98397" providerId="LiveId" clId="{EA9EA6C4-118E-4322-9E8E-E2A515857F18}" dt="2025-05-14T11:20:14.561" v="1733" actId="255"/>
        <pc:sldMkLst>
          <pc:docMk/>
          <pc:sldMk cId="3597426020" sldId="355"/>
        </pc:sldMkLst>
        <pc:spChg chg="del mod ord">
          <ac:chgData name="roberto romano" userId="f100049221a98397" providerId="LiveId" clId="{EA9EA6C4-118E-4322-9E8E-E2A515857F18}" dt="2025-05-14T11:19:58.612" v="1730" actId="700"/>
          <ac:spMkLst>
            <pc:docMk/>
            <pc:sldMk cId="3597426020" sldId="355"/>
            <ac:spMk id="2" creationId="{3F1DCE39-9648-72C9-A13B-1A05EDCBBF2C}"/>
          </ac:spMkLst>
        </pc:spChg>
        <pc:spChg chg="del">
          <ac:chgData name="roberto romano" userId="f100049221a98397" providerId="LiveId" clId="{EA9EA6C4-118E-4322-9E8E-E2A515857F18}" dt="2025-05-14T11:19:58.612" v="1730" actId="700"/>
          <ac:spMkLst>
            <pc:docMk/>
            <pc:sldMk cId="3597426020" sldId="355"/>
            <ac:spMk id="3" creationId="{A4375B50-6540-DE2A-50E7-6B8966C5ECE0}"/>
          </ac:spMkLst>
        </pc:spChg>
        <pc:spChg chg="del">
          <ac:chgData name="roberto romano" userId="f100049221a98397" providerId="LiveId" clId="{EA9EA6C4-118E-4322-9E8E-E2A515857F18}" dt="2025-05-14T11:19:58.612" v="1730" actId="700"/>
          <ac:spMkLst>
            <pc:docMk/>
            <pc:sldMk cId="3597426020" sldId="355"/>
            <ac:spMk id="4" creationId="{C1EDF778-2C3C-17B5-E789-4672350F8A79}"/>
          </ac:spMkLst>
        </pc:spChg>
        <pc:spChg chg="add mod ord">
          <ac:chgData name="roberto romano" userId="f100049221a98397" providerId="LiveId" clId="{EA9EA6C4-118E-4322-9E8E-E2A515857F18}" dt="2025-05-14T11:20:14.561" v="1733" actId="255"/>
          <ac:spMkLst>
            <pc:docMk/>
            <pc:sldMk cId="3597426020" sldId="355"/>
            <ac:spMk id="5" creationId="{3238994C-D8B6-3186-5E52-49E4DE078B79}"/>
          </ac:spMkLst>
        </pc:spChg>
      </pc:sldChg>
      <pc:sldChg chg="addSp delSp modSp new mod modClrScheme chgLayout">
        <pc:chgData name="roberto romano" userId="f100049221a98397" providerId="LiveId" clId="{EA9EA6C4-118E-4322-9E8E-E2A515857F18}" dt="2025-05-14T11:20:44.554" v="1738" actId="255"/>
        <pc:sldMkLst>
          <pc:docMk/>
          <pc:sldMk cId="3907103229" sldId="356"/>
        </pc:sldMkLst>
        <pc:spChg chg="del mod ord">
          <ac:chgData name="roberto romano" userId="f100049221a98397" providerId="LiveId" clId="{EA9EA6C4-118E-4322-9E8E-E2A515857F18}" dt="2025-05-14T11:20:35.036" v="1735" actId="700"/>
          <ac:spMkLst>
            <pc:docMk/>
            <pc:sldMk cId="3907103229" sldId="356"/>
            <ac:spMk id="2" creationId="{288199BC-5A1C-2B53-0362-03C165D3963A}"/>
          </ac:spMkLst>
        </pc:spChg>
        <pc:spChg chg="del">
          <ac:chgData name="roberto romano" userId="f100049221a98397" providerId="LiveId" clId="{EA9EA6C4-118E-4322-9E8E-E2A515857F18}" dt="2025-05-14T11:20:35.036" v="1735" actId="700"/>
          <ac:spMkLst>
            <pc:docMk/>
            <pc:sldMk cId="3907103229" sldId="356"/>
            <ac:spMk id="3" creationId="{6503A7B4-D763-1039-EF3A-A0E4A2CE05DF}"/>
          </ac:spMkLst>
        </pc:spChg>
        <pc:spChg chg="del">
          <ac:chgData name="roberto romano" userId="f100049221a98397" providerId="LiveId" clId="{EA9EA6C4-118E-4322-9E8E-E2A515857F18}" dt="2025-05-14T11:20:35.036" v="1735" actId="700"/>
          <ac:spMkLst>
            <pc:docMk/>
            <pc:sldMk cId="3907103229" sldId="356"/>
            <ac:spMk id="4" creationId="{C42B397A-8172-FC5B-B263-05B11E28308F}"/>
          </ac:spMkLst>
        </pc:spChg>
        <pc:spChg chg="add mod ord">
          <ac:chgData name="roberto romano" userId="f100049221a98397" providerId="LiveId" clId="{EA9EA6C4-118E-4322-9E8E-E2A515857F18}" dt="2025-05-14T11:20:44.554" v="1738" actId="255"/>
          <ac:spMkLst>
            <pc:docMk/>
            <pc:sldMk cId="3907103229" sldId="356"/>
            <ac:spMk id="5" creationId="{B39E5265-E068-C148-E6AA-CD91A898E66A}"/>
          </ac:spMkLst>
        </pc:spChg>
      </pc:sldChg>
      <pc:sldChg chg="addSp delSp modSp new mod modClrScheme chgLayout">
        <pc:chgData name="roberto romano" userId="f100049221a98397" providerId="LiveId" clId="{EA9EA6C4-118E-4322-9E8E-E2A515857F18}" dt="2025-05-14T11:21:40.293" v="1743" actId="255"/>
        <pc:sldMkLst>
          <pc:docMk/>
          <pc:sldMk cId="3406398184" sldId="357"/>
        </pc:sldMkLst>
        <pc:spChg chg="del mod ord">
          <ac:chgData name="roberto romano" userId="f100049221a98397" providerId="LiveId" clId="{EA9EA6C4-118E-4322-9E8E-E2A515857F18}" dt="2025-05-14T11:21:12.758" v="1740" actId="700"/>
          <ac:spMkLst>
            <pc:docMk/>
            <pc:sldMk cId="3406398184" sldId="357"/>
            <ac:spMk id="2" creationId="{59E00DE4-7AE4-853B-1202-B3951171C593}"/>
          </ac:spMkLst>
        </pc:spChg>
        <pc:spChg chg="del">
          <ac:chgData name="roberto romano" userId="f100049221a98397" providerId="LiveId" clId="{EA9EA6C4-118E-4322-9E8E-E2A515857F18}" dt="2025-05-14T11:21:12.758" v="1740" actId="700"/>
          <ac:spMkLst>
            <pc:docMk/>
            <pc:sldMk cId="3406398184" sldId="357"/>
            <ac:spMk id="3" creationId="{07536FFD-6FFB-B03E-9ABE-E1365731B071}"/>
          </ac:spMkLst>
        </pc:spChg>
        <pc:spChg chg="del">
          <ac:chgData name="roberto romano" userId="f100049221a98397" providerId="LiveId" clId="{EA9EA6C4-118E-4322-9E8E-E2A515857F18}" dt="2025-05-14T11:21:12.758" v="1740" actId="700"/>
          <ac:spMkLst>
            <pc:docMk/>
            <pc:sldMk cId="3406398184" sldId="357"/>
            <ac:spMk id="4" creationId="{BAB5C374-CC17-5037-0A54-0E4581A98153}"/>
          </ac:spMkLst>
        </pc:spChg>
        <pc:spChg chg="add mod ord">
          <ac:chgData name="roberto romano" userId="f100049221a98397" providerId="LiveId" clId="{EA9EA6C4-118E-4322-9E8E-E2A515857F18}" dt="2025-05-14T11:21:40.293" v="1743" actId="255"/>
          <ac:spMkLst>
            <pc:docMk/>
            <pc:sldMk cId="3406398184" sldId="357"/>
            <ac:spMk id="5" creationId="{A2BBFE99-1491-E15D-192B-560761D7B933}"/>
          </ac:spMkLst>
        </pc:spChg>
      </pc:sldChg>
      <pc:sldChg chg="addSp delSp modSp new mod modClrScheme chgLayout">
        <pc:chgData name="roberto romano" userId="f100049221a98397" providerId="LiveId" clId="{EA9EA6C4-118E-4322-9E8E-E2A515857F18}" dt="2025-05-14T11:22:03.736" v="1777" actId="20577"/>
        <pc:sldMkLst>
          <pc:docMk/>
          <pc:sldMk cId="2785244531" sldId="358"/>
        </pc:sldMkLst>
        <pc:spChg chg="del mod ord">
          <ac:chgData name="roberto romano" userId="f100049221a98397" providerId="LiveId" clId="{EA9EA6C4-118E-4322-9E8E-E2A515857F18}" dt="2025-05-14T11:21:52.484" v="1745" actId="700"/>
          <ac:spMkLst>
            <pc:docMk/>
            <pc:sldMk cId="2785244531" sldId="358"/>
            <ac:spMk id="2" creationId="{4F72EB1E-70AE-9FA4-4857-AF68206E693A}"/>
          </ac:spMkLst>
        </pc:spChg>
        <pc:spChg chg="del">
          <ac:chgData name="roberto romano" userId="f100049221a98397" providerId="LiveId" clId="{EA9EA6C4-118E-4322-9E8E-E2A515857F18}" dt="2025-05-14T11:21:52.484" v="1745" actId="700"/>
          <ac:spMkLst>
            <pc:docMk/>
            <pc:sldMk cId="2785244531" sldId="358"/>
            <ac:spMk id="3" creationId="{0B22CFBC-5F5B-F538-FE8A-B7D8BA6DF9C3}"/>
          </ac:spMkLst>
        </pc:spChg>
        <pc:spChg chg="del">
          <ac:chgData name="roberto romano" userId="f100049221a98397" providerId="LiveId" clId="{EA9EA6C4-118E-4322-9E8E-E2A515857F18}" dt="2025-05-14T11:21:52.484" v="1745" actId="700"/>
          <ac:spMkLst>
            <pc:docMk/>
            <pc:sldMk cId="2785244531" sldId="358"/>
            <ac:spMk id="4" creationId="{F03C5D1A-CB9E-8C07-5A6E-DB3EDF086B8E}"/>
          </ac:spMkLst>
        </pc:spChg>
        <pc:spChg chg="add mod ord">
          <ac:chgData name="roberto romano" userId="f100049221a98397" providerId="LiveId" clId="{EA9EA6C4-118E-4322-9E8E-E2A515857F18}" dt="2025-05-14T11:22:03.736" v="1777" actId="20577"/>
          <ac:spMkLst>
            <pc:docMk/>
            <pc:sldMk cId="2785244531" sldId="358"/>
            <ac:spMk id="5" creationId="{72959C05-BE91-9E5B-3975-8466BAD67C4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roman\Downloads\SerieStorica_PIL_MercatoFinanziario_Completo_2000_202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oman\Downloads\SerieStorica_PIL_MercatoFinanziario_Completo_2000_2024.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r>
              <a:rPr lang="it-IT" sz="1400" b="1" dirty="0"/>
              <a:t>Pil mondiale, capitalizzazione, in miliardi di dollari US borse mondiali</a:t>
            </a:r>
          </a:p>
        </c:rich>
      </c:tx>
      <c:overlay val="0"/>
      <c:spPr>
        <a:noFill/>
        <a:ln>
          <a:noFill/>
        </a:ln>
        <a:effectLst/>
      </c:spPr>
      <c:txPr>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endParaRPr lang="it-IT"/>
        </a:p>
      </c:txPr>
    </c:title>
    <c:autoTitleDeleted val="0"/>
    <c:plotArea>
      <c:layout/>
      <c:lineChart>
        <c:grouping val="standard"/>
        <c:varyColors val="0"/>
        <c:ser>
          <c:idx val="0"/>
          <c:order val="0"/>
          <c:tx>
            <c:strRef>
              <c:f>'dati panel '!$B$2</c:f>
              <c:strCache>
                <c:ptCount val="1"/>
                <c:pt idx="0">
                  <c:v>PIL Reale Mondiale (miliardi US$ costanti)</c:v>
                </c:pt>
              </c:strCache>
            </c:strRef>
          </c:tx>
          <c:spPr>
            <a:ln w="38100" cap="rnd">
              <a:solidFill>
                <a:schemeClr val="tx1"/>
              </a:solidFill>
              <a:round/>
            </a:ln>
            <a:effectLst/>
          </c:spPr>
          <c:marker>
            <c:symbol val="none"/>
          </c:marker>
          <c:cat>
            <c:numRef>
              <c:f>'dati panel '!$A$3:$A$27</c:f>
              <c:numCache>
                <c:formatCode>General</c:formatCode>
                <c:ptCount val="2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numCache>
            </c:numRef>
          </c:cat>
          <c:val>
            <c:numRef>
              <c:f>'dati panel '!$B$3:$B$27</c:f>
              <c:numCache>
                <c:formatCode>General</c:formatCode>
                <c:ptCount val="25"/>
                <c:pt idx="0">
                  <c:v>41</c:v>
                </c:pt>
                <c:pt idx="1">
                  <c:v>42.3</c:v>
                </c:pt>
                <c:pt idx="2">
                  <c:v>43.8</c:v>
                </c:pt>
                <c:pt idx="3">
                  <c:v>45.9</c:v>
                </c:pt>
                <c:pt idx="4">
                  <c:v>48.7</c:v>
                </c:pt>
                <c:pt idx="5">
                  <c:v>51.5</c:v>
                </c:pt>
                <c:pt idx="6">
                  <c:v>54.8</c:v>
                </c:pt>
                <c:pt idx="7">
                  <c:v>58.1</c:v>
                </c:pt>
                <c:pt idx="8">
                  <c:v>60.2</c:v>
                </c:pt>
                <c:pt idx="9">
                  <c:v>59</c:v>
                </c:pt>
                <c:pt idx="10">
                  <c:v>62.7</c:v>
                </c:pt>
                <c:pt idx="11">
                  <c:v>65.400000000000006</c:v>
                </c:pt>
                <c:pt idx="12">
                  <c:v>67.8</c:v>
                </c:pt>
                <c:pt idx="13">
                  <c:v>70.2</c:v>
                </c:pt>
                <c:pt idx="14">
                  <c:v>72.900000000000006</c:v>
                </c:pt>
                <c:pt idx="15">
                  <c:v>75.3</c:v>
                </c:pt>
                <c:pt idx="16">
                  <c:v>77.599999999999994</c:v>
                </c:pt>
                <c:pt idx="17">
                  <c:v>80.900000000000006</c:v>
                </c:pt>
                <c:pt idx="18">
                  <c:v>83.5</c:v>
                </c:pt>
                <c:pt idx="19">
                  <c:v>85.9</c:v>
                </c:pt>
                <c:pt idx="20">
                  <c:v>83.6</c:v>
                </c:pt>
                <c:pt idx="21">
                  <c:v>89.8</c:v>
                </c:pt>
                <c:pt idx="22">
                  <c:v>92.1</c:v>
                </c:pt>
                <c:pt idx="23">
                  <c:v>94.5</c:v>
                </c:pt>
                <c:pt idx="24">
                  <c:v>97</c:v>
                </c:pt>
              </c:numCache>
            </c:numRef>
          </c:val>
          <c:smooth val="0"/>
          <c:extLst>
            <c:ext xmlns:c16="http://schemas.microsoft.com/office/drawing/2014/chart" uri="{C3380CC4-5D6E-409C-BE32-E72D297353CC}">
              <c16:uniqueId val="{00000002-3DDB-4696-A1E3-8E3283AA6FF1}"/>
            </c:ext>
          </c:extLst>
        </c:ser>
        <c:ser>
          <c:idx val="1"/>
          <c:order val="1"/>
          <c:tx>
            <c:strRef>
              <c:f>'dati panel '!$C$2</c:f>
              <c:strCache>
                <c:ptCount val="1"/>
                <c:pt idx="0">
                  <c:v>Capitalizzazione Borse Mondiali (miliardi US$)</c:v>
                </c:pt>
              </c:strCache>
            </c:strRef>
          </c:tx>
          <c:spPr>
            <a:ln w="28575" cap="rnd">
              <a:solidFill>
                <a:schemeClr val="accent6"/>
              </a:solidFill>
              <a:round/>
            </a:ln>
            <a:effectLst/>
          </c:spPr>
          <c:marker>
            <c:symbol val="none"/>
          </c:marker>
          <c:cat>
            <c:numRef>
              <c:f>'dati panel '!$A$3:$A$27</c:f>
              <c:numCache>
                <c:formatCode>General</c:formatCode>
                <c:ptCount val="2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numCache>
            </c:numRef>
          </c:cat>
          <c:val>
            <c:numRef>
              <c:f>'dati panel '!$C$3:$C$27</c:f>
              <c:numCache>
                <c:formatCode>General</c:formatCode>
                <c:ptCount val="25"/>
                <c:pt idx="0">
                  <c:v>30.9</c:v>
                </c:pt>
                <c:pt idx="1">
                  <c:v>26.8</c:v>
                </c:pt>
                <c:pt idx="2">
                  <c:v>22.8</c:v>
                </c:pt>
                <c:pt idx="3">
                  <c:v>31.1</c:v>
                </c:pt>
                <c:pt idx="4">
                  <c:v>36.5</c:v>
                </c:pt>
                <c:pt idx="5">
                  <c:v>40.5</c:v>
                </c:pt>
                <c:pt idx="6">
                  <c:v>50.1</c:v>
                </c:pt>
                <c:pt idx="7">
                  <c:v>60.5</c:v>
                </c:pt>
                <c:pt idx="8">
                  <c:v>32.4</c:v>
                </c:pt>
                <c:pt idx="9">
                  <c:v>47.5</c:v>
                </c:pt>
                <c:pt idx="10">
                  <c:v>54.3</c:v>
                </c:pt>
                <c:pt idx="11">
                  <c:v>47.5</c:v>
                </c:pt>
                <c:pt idx="12">
                  <c:v>54.5</c:v>
                </c:pt>
                <c:pt idx="13">
                  <c:v>64.400000000000006</c:v>
                </c:pt>
                <c:pt idx="14">
                  <c:v>67.2</c:v>
                </c:pt>
                <c:pt idx="15">
                  <c:v>62.3</c:v>
                </c:pt>
                <c:pt idx="16">
                  <c:v>65.099999999999994</c:v>
                </c:pt>
                <c:pt idx="17">
                  <c:v>79.5</c:v>
                </c:pt>
                <c:pt idx="18">
                  <c:v>68.900000000000006</c:v>
                </c:pt>
                <c:pt idx="19">
                  <c:v>78.8</c:v>
                </c:pt>
                <c:pt idx="20">
                  <c:v>93.7</c:v>
                </c:pt>
                <c:pt idx="21">
                  <c:v>111.2</c:v>
                </c:pt>
                <c:pt idx="22">
                  <c:v>93.7</c:v>
                </c:pt>
                <c:pt idx="23">
                  <c:v>126</c:v>
                </c:pt>
                <c:pt idx="24">
                  <c:v>159.4</c:v>
                </c:pt>
              </c:numCache>
            </c:numRef>
          </c:val>
          <c:smooth val="0"/>
          <c:extLst>
            <c:ext xmlns:c16="http://schemas.microsoft.com/office/drawing/2014/chart" uri="{C3380CC4-5D6E-409C-BE32-E72D297353CC}">
              <c16:uniqueId val="{00000003-3DDB-4696-A1E3-8E3283AA6FF1}"/>
            </c:ext>
          </c:extLst>
        </c:ser>
        <c:ser>
          <c:idx val="2"/>
          <c:order val="2"/>
          <c:tx>
            <c:strRef>
              <c:f>'dati panel '!$D$2</c:f>
              <c:strCache>
                <c:ptCount val="1"/>
                <c:pt idx="0">
                  <c:v>Capitalizzazione / PIL (%)</c:v>
                </c:pt>
              </c:strCache>
            </c:strRef>
          </c:tx>
          <c:spPr>
            <a:ln w="28575" cap="rnd">
              <a:solidFill>
                <a:srgbClr val="0070C0"/>
              </a:solidFill>
              <a:round/>
            </a:ln>
            <a:effectLst/>
          </c:spPr>
          <c:marker>
            <c:symbol val="none"/>
          </c:marker>
          <c:cat>
            <c:numRef>
              <c:f>'dati panel '!$A$3:$A$27</c:f>
              <c:numCache>
                <c:formatCode>General</c:formatCode>
                <c:ptCount val="2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numCache>
            </c:numRef>
          </c:cat>
          <c:val>
            <c:numRef>
              <c:f>'dati panel '!$D$3:$D$27</c:f>
              <c:numCache>
                <c:formatCode>General</c:formatCode>
                <c:ptCount val="25"/>
                <c:pt idx="0">
                  <c:v>75.400000000000006</c:v>
                </c:pt>
                <c:pt idx="1">
                  <c:v>63.4</c:v>
                </c:pt>
                <c:pt idx="2">
                  <c:v>52.1</c:v>
                </c:pt>
                <c:pt idx="3">
                  <c:v>67.8</c:v>
                </c:pt>
                <c:pt idx="4">
                  <c:v>74.900000000000006</c:v>
                </c:pt>
                <c:pt idx="5">
                  <c:v>78.599999999999994</c:v>
                </c:pt>
                <c:pt idx="6">
                  <c:v>91.4</c:v>
                </c:pt>
                <c:pt idx="7">
                  <c:v>104.1</c:v>
                </c:pt>
                <c:pt idx="8">
                  <c:v>53.8</c:v>
                </c:pt>
                <c:pt idx="9">
                  <c:v>80.5</c:v>
                </c:pt>
                <c:pt idx="10">
                  <c:v>86.6</c:v>
                </c:pt>
                <c:pt idx="11">
                  <c:v>72.599999999999994</c:v>
                </c:pt>
                <c:pt idx="12">
                  <c:v>80.400000000000006</c:v>
                </c:pt>
                <c:pt idx="13">
                  <c:v>91.7</c:v>
                </c:pt>
                <c:pt idx="14">
                  <c:v>92.2</c:v>
                </c:pt>
                <c:pt idx="15">
                  <c:v>82.7</c:v>
                </c:pt>
                <c:pt idx="16">
                  <c:v>83.9</c:v>
                </c:pt>
                <c:pt idx="17">
                  <c:v>98.3</c:v>
                </c:pt>
                <c:pt idx="18">
                  <c:v>82.5</c:v>
                </c:pt>
                <c:pt idx="19">
                  <c:v>91.7</c:v>
                </c:pt>
                <c:pt idx="20">
                  <c:v>112.1</c:v>
                </c:pt>
                <c:pt idx="21">
                  <c:v>123.8</c:v>
                </c:pt>
                <c:pt idx="22">
                  <c:v>101.7</c:v>
                </c:pt>
                <c:pt idx="23">
                  <c:v>133.30000000000001</c:v>
                </c:pt>
                <c:pt idx="24">
                  <c:v>164.3</c:v>
                </c:pt>
              </c:numCache>
            </c:numRef>
          </c:val>
          <c:smooth val="0"/>
          <c:extLst>
            <c:ext xmlns:c16="http://schemas.microsoft.com/office/drawing/2014/chart" uri="{C3380CC4-5D6E-409C-BE32-E72D297353CC}">
              <c16:uniqueId val="{00000004-3DDB-4696-A1E3-8E3283AA6FF1}"/>
            </c:ext>
          </c:extLst>
        </c:ser>
        <c:dLbls>
          <c:showLegendKey val="0"/>
          <c:showVal val="0"/>
          <c:showCatName val="0"/>
          <c:showSerName val="0"/>
          <c:showPercent val="0"/>
          <c:showBubbleSize val="0"/>
        </c:dLbls>
        <c:smooth val="0"/>
        <c:axId val="340224271"/>
        <c:axId val="340232431"/>
      </c:lineChart>
      <c:catAx>
        <c:axId val="340224271"/>
        <c:scaling>
          <c:orientation val="minMax"/>
        </c:scaling>
        <c:delete val="0"/>
        <c:axPos val="b"/>
        <c:title>
          <c:tx>
            <c:rich>
              <a:bodyPr rot="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r>
                  <a:rPr lang="it-IT" b="1"/>
                  <a:t>Anni</a:t>
                </a:r>
              </a:p>
            </c:rich>
          </c:tx>
          <c:overlay val="0"/>
          <c:spPr>
            <a:noFill/>
            <a:ln>
              <a:noFill/>
            </a:ln>
            <a:effectLst/>
          </c:spPr>
          <c:txPr>
            <a:bodyPr rot="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it-IT"/>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300000" spcFirstLastPara="1" vertOverflow="ellipsis" wrap="square" anchor="ctr" anchorCtr="1"/>
          <a:lstStyle/>
          <a:p>
            <a:pPr>
              <a:defRPr sz="900" b="0" i="0" u="none" strike="noStrike" kern="1200" baseline="0">
                <a:solidFill>
                  <a:sysClr val="windowText" lastClr="000000"/>
                </a:solidFill>
                <a:latin typeface="+mn-lt"/>
                <a:ea typeface="+mn-ea"/>
                <a:cs typeface="+mn-cs"/>
              </a:defRPr>
            </a:pPr>
            <a:endParaRPr lang="it-IT"/>
          </a:p>
        </c:txPr>
        <c:crossAx val="340232431"/>
        <c:crosses val="autoZero"/>
        <c:auto val="1"/>
        <c:lblAlgn val="ctr"/>
        <c:lblOffset val="100"/>
        <c:noMultiLvlLbl val="0"/>
      </c:catAx>
      <c:valAx>
        <c:axId val="3402324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r>
                  <a:rPr lang="it-IT" b="1">
                    <a:solidFill>
                      <a:sysClr val="windowText" lastClr="000000"/>
                    </a:solidFill>
                  </a:rPr>
                  <a:t>Pil reale. capitalizzazione borse,</a:t>
                </a:r>
                <a:r>
                  <a:rPr lang="it-IT" b="1" baseline="0">
                    <a:solidFill>
                      <a:sysClr val="windowText" lastClr="000000"/>
                    </a:solidFill>
                  </a:rPr>
                  <a:t> rapporto capitalizzazione e PIL</a:t>
                </a:r>
                <a:endParaRPr lang="it-IT" b="1">
                  <a:solidFill>
                    <a:sysClr val="windowText" lastClr="000000"/>
                  </a:solidFill>
                </a:endParaRPr>
              </a:p>
            </c:rich>
          </c:tx>
          <c:overlay val="0"/>
          <c:spPr>
            <a:noFill/>
            <a:ln>
              <a:noFill/>
            </a:ln>
            <a:effectLst/>
          </c:spPr>
          <c:txPr>
            <a:bodyPr rot="-54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it-IT"/>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it-IT"/>
          </a:p>
        </c:txPr>
        <c:crossAx val="3402242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it-IT"/>
        </a:p>
      </c:txPr>
    </c:legend>
    <c:plotVisOnly val="1"/>
    <c:dispBlanksAs val="gap"/>
    <c:showDLblsOverMax val="0"/>
  </c:chart>
  <c:spPr>
    <a:noFill/>
    <a:ln>
      <a:noFill/>
    </a:ln>
    <a:effectLst/>
  </c:spPr>
  <c:txPr>
    <a:bodyPr/>
    <a:lstStyle/>
    <a:p>
      <a:pPr>
        <a:defRPr>
          <a:solidFill>
            <a:sysClr val="windowText" lastClr="000000"/>
          </a:solidFill>
        </a:defRPr>
      </a:pPr>
      <a:endParaRPr lang="it-IT"/>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r>
              <a:rPr lang="it-IT" sz="1400" b="1"/>
              <a:t>Rapporto PIL mondiale e attività finanziarie</a:t>
            </a:r>
          </a:p>
        </c:rich>
      </c:tx>
      <c:overlay val="0"/>
      <c:spPr>
        <a:noFill/>
        <a:ln>
          <a:noFill/>
        </a:ln>
        <a:effectLst/>
      </c:spPr>
      <c:txPr>
        <a:bodyPr rot="0" spcFirstLastPara="1" vertOverflow="ellipsis" vert="horz" wrap="square" anchor="ctr" anchorCtr="1"/>
        <a:lstStyle/>
        <a:p>
          <a:pPr>
            <a:defRPr sz="1400" b="1" i="0" u="none" strike="noStrike" kern="1200" spc="0" baseline="0">
              <a:solidFill>
                <a:sysClr val="windowText" lastClr="000000"/>
              </a:solidFill>
              <a:latin typeface="+mn-lt"/>
              <a:ea typeface="+mn-ea"/>
              <a:cs typeface="+mn-cs"/>
            </a:defRPr>
          </a:pPr>
          <a:endParaRPr lang="it-IT"/>
        </a:p>
      </c:txPr>
    </c:title>
    <c:autoTitleDeleted val="0"/>
    <c:plotArea>
      <c:layout/>
      <c:barChart>
        <c:barDir val="col"/>
        <c:grouping val="clustered"/>
        <c:varyColors val="0"/>
        <c:ser>
          <c:idx val="0"/>
          <c:order val="0"/>
          <c:tx>
            <c:strRef>
              <c:f>'dati panel '!$I$2</c:f>
              <c:strCache>
                <c:ptCount val="1"/>
                <c:pt idx="0">
                  <c:v>Attivi Finanziari / PIL (%)</c:v>
                </c:pt>
              </c:strCache>
            </c:strRef>
          </c:tx>
          <c:spPr>
            <a:solidFill>
              <a:schemeClr val="accent1"/>
            </a:solidFill>
            <a:ln>
              <a:noFill/>
            </a:ln>
            <a:effectLst/>
          </c:spPr>
          <c:invertIfNegative val="0"/>
          <c:cat>
            <c:numRef>
              <c:f>'dati panel '!$H$3:$H$7</c:f>
              <c:numCache>
                <c:formatCode>General</c:formatCode>
                <c:ptCount val="5"/>
                <c:pt idx="0">
                  <c:v>2020</c:v>
                </c:pt>
                <c:pt idx="1">
                  <c:v>2021</c:v>
                </c:pt>
                <c:pt idx="2">
                  <c:v>2022</c:v>
                </c:pt>
                <c:pt idx="3">
                  <c:v>2023</c:v>
                </c:pt>
                <c:pt idx="4">
                  <c:v>2024</c:v>
                </c:pt>
              </c:numCache>
            </c:numRef>
          </c:cat>
          <c:val>
            <c:numRef>
              <c:f>'dati panel '!$I$3:$I$7</c:f>
              <c:numCache>
                <c:formatCode>0.00%</c:formatCode>
                <c:ptCount val="5"/>
                <c:pt idx="0">
                  <c:v>5.6220100000000004</c:v>
                </c:pt>
                <c:pt idx="1">
                  <c:v>5.4565700000000001</c:v>
                </c:pt>
                <c:pt idx="2">
                  <c:v>5.5374600000000003</c:v>
                </c:pt>
                <c:pt idx="3">
                  <c:v>5.6084699999999996</c:v>
                </c:pt>
                <c:pt idx="4">
                  <c:v>5.6700999999999997</c:v>
                </c:pt>
              </c:numCache>
            </c:numRef>
          </c:val>
          <c:extLst>
            <c:ext xmlns:c16="http://schemas.microsoft.com/office/drawing/2014/chart" uri="{C3380CC4-5D6E-409C-BE32-E72D297353CC}">
              <c16:uniqueId val="{00000000-6AB2-47DD-AB05-4BB96DF1461C}"/>
            </c:ext>
          </c:extLst>
        </c:ser>
        <c:ser>
          <c:idx val="1"/>
          <c:order val="1"/>
          <c:tx>
            <c:strRef>
              <c:f>'dati panel '!$J$2</c:f>
              <c:strCache>
                <c:ptCount val="1"/>
                <c:pt idx="0">
                  <c:v>Derivati OTC / PIL (%)</c:v>
                </c:pt>
              </c:strCache>
            </c:strRef>
          </c:tx>
          <c:spPr>
            <a:solidFill>
              <a:schemeClr val="accent2"/>
            </a:solidFill>
            <a:ln>
              <a:solidFill>
                <a:srgbClr val="FF0000"/>
              </a:solidFill>
            </a:ln>
            <a:effectLst/>
          </c:spPr>
          <c:invertIfNegative val="0"/>
          <c:dPt>
            <c:idx val="0"/>
            <c:invertIfNegative val="0"/>
            <c:bubble3D val="0"/>
            <c:spPr>
              <a:solidFill>
                <a:srgbClr val="FFC000"/>
              </a:solidFill>
              <a:ln>
                <a:solidFill>
                  <a:srgbClr val="FF0000"/>
                </a:solidFill>
              </a:ln>
              <a:effectLst/>
            </c:spPr>
            <c:extLst>
              <c:ext xmlns:c16="http://schemas.microsoft.com/office/drawing/2014/chart" uri="{C3380CC4-5D6E-409C-BE32-E72D297353CC}">
                <c16:uniqueId val="{00000001-018A-4AD2-9A9B-98E25EECEF9E}"/>
              </c:ext>
            </c:extLst>
          </c:dPt>
          <c:dPt>
            <c:idx val="1"/>
            <c:invertIfNegative val="0"/>
            <c:bubble3D val="0"/>
            <c:spPr>
              <a:solidFill>
                <a:srgbClr val="FFC000"/>
              </a:solidFill>
              <a:ln>
                <a:solidFill>
                  <a:srgbClr val="FF0000"/>
                </a:solidFill>
              </a:ln>
              <a:effectLst/>
            </c:spPr>
            <c:extLst>
              <c:ext xmlns:c16="http://schemas.microsoft.com/office/drawing/2014/chart" uri="{C3380CC4-5D6E-409C-BE32-E72D297353CC}">
                <c16:uniqueId val="{00000000-018A-4AD2-9A9B-98E25EECEF9E}"/>
              </c:ext>
            </c:extLst>
          </c:dPt>
          <c:dPt>
            <c:idx val="2"/>
            <c:invertIfNegative val="0"/>
            <c:bubble3D val="0"/>
            <c:spPr>
              <a:solidFill>
                <a:srgbClr val="FFC000"/>
              </a:solidFill>
              <a:ln>
                <a:solidFill>
                  <a:srgbClr val="FF0000"/>
                </a:solidFill>
              </a:ln>
              <a:effectLst/>
            </c:spPr>
            <c:extLst>
              <c:ext xmlns:c16="http://schemas.microsoft.com/office/drawing/2014/chart" uri="{C3380CC4-5D6E-409C-BE32-E72D297353CC}">
                <c16:uniqueId val="{00000002-018A-4AD2-9A9B-98E25EECEF9E}"/>
              </c:ext>
            </c:extLst>
          </c:dPt>
          <c:dPt>
            <c:idx val="3"/>
            <c:invertIfNegative val="0"/>
            <c:bubble3D val="0"/>
            <c:spPr>
              <a:solidFill>
                <a:srgbClr val="FFC000"/>
              </a:solidFill>
              <a:ln>
                <a:solidFill>
                  <a:srgbClr val="FF0000"/>
                </a:solidFill>
              </a:ln>
              <a:effectLst/>
            </c:spPr>
            <c:extLst>
              <c:ext xmlns:c16="http://schemas.microsoft.com/office/drawing/2014/chart" uri="{C3380CC4-5D6E-409C-BE32-E72D297353CC}">
                <c16:uniqueId val="{00000003-018A-4AD2-9A9B-98E25EECEF9E}"/>
              </c:ext>
            </c:extLst>
          </c:dPt>
          <c:dPt>
            <c:idx val="4"/>
            <c:invertIfNegative val="0"/>
            <c:bubble3D val="0"/>
            <c:spPr>
              <a:solidFill>
                <a:srgbClr val="FFC000"/>
              </a:solidFill>
              <a:ln>
                <a:solidFill>
                  <a:srgbClr val="FF0000"/>
                </a:solidFill>
              </a:ln>
              <a:effectLst/>
            </c:spPr>
            <c:extLst>
              <c:ext xmlns:c16="http://schemas.microsoft.com/office/drawing/2014/chart" uri="{C3380CC4-5D6E-409C-BE32-E72D297353CC}">
                <c16:uniqueId val="{00000004-018A-4AD2-9A9B-98E25EECEF9E}"/>
              </c:ext>
            </c:extLst>
          </c:dPt>
          <c:cat>
            <c:numRef>
              <c:f>'dati panel '!$H$3:$H$7</c:f>
              <c:numCache>
                <c:formatCode>General</c:formatCode>
                <c:ptCount val="5"/>
                <c:pt idx="0">
                  <c:v>2020</c:v>
                </c:pt>
                <c:pt idx="1">
                  <c:v>2021</c:v>
                </c:pt>
                <c:pt idx="2">
                  <c:v>2022</c:v>
                </c:pt>
                <c:pt idx="3">
                  <c:v>2023</c:v>
                </c:pt>
                <c:pt idx="4">
                  <c:v>2024</c:v>
                </c:pt>
              </c:numCache>
            </c:numRef>
          </c:cat>
          <c:val>
            <c:numRef>
              <c:f>'dati panel '!$J$3:$J$7</c:f>
              <c:numCache>
                <c:formatCode>0.00%</c:formatCode>
                <c:ptCount val="5"/>
                <c:pt idx="0">
                  <c:v>7.4760799999999996</c:v>
                </c:pt>
                <c:pt idx="1">
                  <c:v>7.2383100000000002</c:v>
                </c:pt>
                <c:pt idx="2">
                  <c:v>7.49186</c:v>
                </c:pt>
                <c:pt idx="3">
                  <c:v>7.5661399999999999</c:v>
                </c:pt>
                <c:pt idx="4">
                  <c:v>7.5257699999999996</c:v>
                </c:pt>
              </c:numCache>
            </c:numRef>
          </c:val>
          <c:extLst>
            <c:ext xmlns:c16="http://schemas.microsoft.com/office/drawing/2014/chart" uri="{C3380CC4-5D6E-409C-BE32-E72D297353CC}">
              <c16:uniqueId val="{00000001-6AB2-47DD-AB05-4BB96DF1461C}"/>
            </c:ext>
          </c:extLst>
        </c:ser>
        <c:dLbls>
          <c:showLegendKey val="0"/>
          <c:showVal val="0"/>
          <c:showCatName val="0"/>
          <c:showSerName val="0"/>
          <c:showPercent val="0"/>
          <c:showBubbleSize val="0"/>
        </c:dLbls>
        <c:gapWidth val="150"/>
        <c:axId val="340220911"/>
        <c:axId val="340228111"/>
      </c:barChart>
      <c:catAx>
        <c:axId val="340220911"/>
        <c:scaling>
          <c:orientation val="minMax"/>
        </c:scaling>
        <c:delete val="0"/>
        <c:axPos val="b"/>
        <c:title>
          <c:tx>
            <c:rich>
              <a:bodyPr rot="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r>
                  <a:rPr lang="it-IT" b="1"/>
                  <a:t>anno</a:t>
                </a:r>
              </a:p>
            </c:rich>
          </c:tx>
          <c:overlay val="0"/>
          <c:spPr>
            <a:noFill/>
            <a:ln>
              <a:noFill/>
            </a:ln>
            <a:effectLst/>
          </c:spPr>
          <c:txPr>
            <a:bodyPr rot="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it-IT"/>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it-IT"/>
          </a:p>
        </c:txPr>
        <c:crossAx val="340228111"/>
        <c:crosses val="autoZero"/>
        <c:auto val="1"/>
        <c:lblAlgn val="ctr"/>
        <c:lblOffset val="100"/>
        <c:noMultiLvlLbl val="0"/>
      </c:catAx>
      <c:valAx>
        <c:axId val="340228111"/>
        <c:scaling>
          <c:orientation val="minMax"/>
          <c:min val="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r>
                  <a:rPr lang="it-IT" b="1"/>
                  <a:t>percentuale</a:t>
                </a:r>
                <a:r>
                  <a:rPr lang="it-IT" b="1" baseline="0"/>
                  <a:t> su PIL</a:t>
                </a:r>
                <a:endParaRPr lang="it-IT" b="1"/>
              </a:p>
            </c:rich>
          </c:tx>
          <c:overlay val="0"/>
          <c:spPr>
            <a:noFill/>
            <a:ln>
              <a:noFill/>
            </a:ln>
            <a:effectLst/>
          </c:spPr>
          <c:txPr>
            <a:bodyPr rot="-54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it-IT"/>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it-IT"/>
          </a:p>
        </c:txPr>
        <c:crossAx val="3402209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ysClr val="windowText" lastClr="000000"/>
              </a:solidFill>
              <a:latin typeface="+mn-lt"/>
              <a:ea typeface="+mn-ea"/>
              <a:cs typeface="+mn-cs"/>
            </a:defRPr>
          </a:pPr>
          <a:endParaRPr lang="it-IT"/>
        </a:p>
      </c:txPr>
    </c:legend>
    <c:plotVisOnly val="1"/>
    <c:dispBlanksAs val="gap"/>
    <c:showDLblsOverMax val="0"/>
  </c:chart>
  <c:spPr>
    <a:noFill/>
    <a:ln>
      <a:noFill/>
    </a:ln>
    <a:effectLst/>
  </c:spPr>
  <c:txPr>
    <a:bodyPr/>
    <a:lstStyle/>
    <a:p>
      <a:pPr>
        <a:defRPr>
          <a:solidFill>
            <a:sysClr val="windowText" lastClr="000000"/>
          </a:solidFill>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dirty="0"/>
          </a:p>
        </p:txBody>
      </p:sp>
      <p:sp>
        <p:nvSpPr>
          <p:cNvPr id="3" name="Segnaposto data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it-IT" sz="1200"/>
            </a:lvl1pPr>
          </a:lstStyle>
          <a:p>
            <a:pPr rtl="0"/>
            <a:fld id="{6724D395-066A-4F84-B1F6-A3F921994FFC}" type="datetime1">
              <a:rPr lang="it-IT" smtClean="0"/>
              <a:t>19/05/25</a:t>
            </a:fld>
            <a:endParaRPr lang="it-IT" dirty="0"/>
          </a:p>
        </p:txBody>
      </p:sp>
      <p:sp>
        <p:nvSpPr>
          <p:cNvPr id="4" name="Segnaposto piè di pagina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dirty="0"/>
          </a:p>
        </p:txBody>
      </p:sp>
      <p:sp>
        <p:nvSpPr>
          <p:cNvPr id="5" name="Segnaposto numero diapositiva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EAFF3A6F-DEFA-45E0-9496-BEE7C2C6F3D0}" type="slidenum">
              <a:rPr lang="it-IT" smtClean="0"/>
              <a:t>‹#›</a:t>
            </a:fld>
            <a:endParaRPr lang="it-IT"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it-IT" sz="1200"/>
            </a:lvl1pPr>
          </a:lstStyle>
          <a:p>
            <a:fld id="{8E5CCF99-E88A-4792-B58A-FDEDC94DDECB}" type="datetime1">
              <a:rPr lang="it-IT" smtClean="0"/>
              <a:pPr/>
              <a:t>19/05/25</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it-IT"/>
            </a:defPPr>
          </a:lstStyle>
          <a:p>
            <a:pPr rtl="0"/>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it-IT"/>
            </a:defPPr>
          </a:lstStyle>
          <a:p>
            <a:pPr lvl="0" rtl="0"/>
            <a:r>
              <a:rPr lang="it-IT"/>
              <a:t>Fare clic per modificare lo stile del titolo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F97DC217-DF71-1A49-B3EA-559F1F43B0FF}" type="slidenum">
              <a:rPr lang="it-IT" smtClean="0"/>
              <a:t>‹#›</a:t>
            </a:fld>
            <a:endParaRPr lang="it-IT"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lang="it-IT" sz="1200" kern="1200">
        <a:solidFill>
          <a:schemeClr val="tx1"/>
        </a:solidFill>
        <a:latin typeface="+mn-lt"/>
        <a:ea typeface="+mn-ea"/>
        <a:cs typeface="+mn-cs"/>
      </a:defRPr>
    </a:lvl1pPr>
    <a:lvl2pPr marL="457200" algn="l" defTabSz="914400" rtl="0" eaLnBrk="1" latinLnBrk="0" hangingPunct="1">
      <a:defRPr lang="it-IT" sz="1200" kern="1200">
        <a:solidFill>
          <a:schemeClr val="tx1"/>
        </a:solidFill>
        <a:latin typeface="+mn-lt"/>
        <a:ea typeface="+mn-ea"/>
        <a:cs typeface="+mn-cs"/>
      </a:defRPr>
    </a:lvl2pPr>
    <a:lvl3pPr marL="914400" algn="l" defTabSz="914400" rtl="0" eaLnBrk="1" latinLnBrk="0" hangingPunct="1">
      <a:defRPr lang="it-IT" sz="1200" kern="1200">
        <a:solidFill>
          <a:schemeClr val="tx1"/>
        </a:solidFill>
        <a:latin typeface="+mn-lt"/>
        <a:ea typeface="+mn-ea"/>
        <a:cs typeface="+mn-cs"/>
      </a:defRPr>
    </a:lvl3pPr>
    <a:lvl4pPr marL="1371600" algn="l" defTabSz="914400" rtl="0" eaLnBrk="1" latinLnBrk="0" hangingPunct="1">
      <a:defRPr lang="it-IT" sz="1200" kern="1200">
        <a:solidFill>
          <a:schemeClr val="tx1"/>
        </a:solidFill>
        <a:latin typeface="+mn-lt"/>
        <a:ea typeface="+mn-ea"/>
        <a:cs typeface="+mn-cs"/>
      </a:defRPr>
    </a:lvl4pPr>
    <a:lvl5pPr marL="1828800" algn="l" defTabSz="914400" rtl="0" eaLnBrk="1" latinLnBrk="0" hangingPunct="1">
      <a:defRPr lang="it-IT" sz="1200" kern="1200">
        <a:solidFill>
          <a:schemeClr val="tx1"/>
        </a:solidFill>
        <a:latin typeface="+mn-lt"/>
        <a:ea typeface="+mn-ea"/>
        <a:cs typeface="+mn-cs"/>
      </a:defRPr>
    </a:lvl5pPr>
    <a:lvl6pPr marL="2286000" algn="l" defTabSz="914400" rtl="0" eaLnBrk="1" latinLnBrk="0" hangingPunct="1">
      <a:defRPr lang="it-IT" sz="1200" kern="1200">
        <a:solidFill>
          <a:schemeClr val="tx1"/>
        </a:solidFill>
        <a:latin typeface="+mn-lt"/>
        <a:ea typeface="+mn-ea"/>
        <a:cs typeface="+mn-cs"/>
      </a:defRPr>
    </a:lvl6pPr>
    <a:lvl7pPr marL="2743200" algn="l" defTabSz="914400" rtl="0" eaLnBrk="1" latinLnBrk="0" hangingPunct="1">
      <a:defRPr lang="it-IT" sz="1200" kern="1200">
        <a:solidFill>
          <a:schemeClr val="tx1"/>
        </a:solidFill>
        <a:latin typeface="+mn-lt"/>
        <a:ea typeface="+mn-ea"/>
        <a:cs typeface="+mn-cs"/>
      </a:defRPr>
    </a:lvl7pPr>
    <a:lvl8pPr marL="3200400" algn="l" defTabSz="914400" rtl="0" eaLnBrk="1" latinLnBrk="0" hangingPunct="1">
      <a:defRPr lang="it-IT" sz="1200" kern="1200">
        <a:solidFill>
          <a:schemeClr val="tx1"/>
        </a:solidFill>
        <a:latin typeface="+mn-lt"/>
        <a:ea typeface="+mn-ea"/>
        <a:cs typeface="+mn-cs"/>
      </a:defRPr>
    </a:lvl8pPr>
    <a:lvl9pPr marL="3657600" algn="l" defTabSz="914400" rtl="0" eaLnBrk="1" latinLnBrk="0" hangingPunct="1">
      <a:defRPr lang="it-IT"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F97DC217-DF71-1A49-B3EA-559F1F43B0FF}" type="slidenum">
              <a:rPr lang="it-IT" smtClean="0"/>
              <a:t>1</a:t>
            </a:fld>
            <a:endParaRPr lang="it-IT"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defPPr>
              <a:defRPr lang="it-IT"/>
            </a:defPPr>
          </a:lstStyle>
          <a:p>
            <a:pPr rtl="0"/>
            <a:endParaRPr lang="it-IT" dirty="0"/>
          </a:p>
        </p:txBody>
      </p:sp>
      <p:sp>
        <p:nvSpPr>
          <p:cNvPr id="4" name="Segnaposto numero diapositiva 3"/>
          <p:cNvSpPr>
            <a:spLocks noGrp="1"/>
          </p:cNvSpPr>
          <p:nvPr>
            <p:ph type="sldNum" sz="quarter" idx="5"/>
          </p:nvPr>
        </p:nvSpPr>
        <p:spPr/>
        <p:txBody>
          <a:bodyPr rtlCol="0"/>
          <a:lstStyle>
            <a:defPPr>
              <a:defRPr lang="it-IT"/>
            </a:defPPr>
          </a:lstStyle>
          <a:p>
            <a:pPr rtl="0"/>
            <a:fld id="{F97DC217-DF71-1A49-B3EA-559F1F43B0FF}" type="slidenum">
              <a:rPr lang="it-IT" smtClean="0"/>
              <a:t>30</a:t>
            </a:fld>
            <a:endParaRPr lang="it-IT" dirty="0"/>
          </a:p>
        </p:txBody>
      </p:sp>
    </p:spTree>
    <p:extLst>
      <p:ext uri="{BB962C8B-B14F-4D97-AF65-F5344CB8AC3E}">
        <p14:creationId xmlns:p14="http://schemas.microsoft.com/office/powerpoint/2010/main" val="39900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grpSp>
        <p:nvGrpSpPr>
          <p:cNvPr id="7" name="Gruppo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e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11" name="Figura a mano libera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9" name="Figura a mano libera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grpSp>
          <p:nvGrpSpPr>
            <p:cNvPr id="6" name="Gruppo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igura a mano libera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6" name="Figura a mano libera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grpSp>
        <p:sp>
          <p:nvSpPr>
            <p:cNvPr id="22" name="Figura a mano libera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28" name="Figura a mano libera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grpSp>
      <p:sp>
        <p:nvSpPr>
          <p:cNvPr id="2" name="Titolo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rtlCol="0" anchor="b">
            <a:noAutofit/>
          </a:bodyPr>
          <a:lstStyle>
            <a:lvl1pPr algn="l">
              <a:defRPr lang="it-IT" sz="6000" b="1">
                <a:latin typeface="+mj-lt"/>
              </a:defRPr>
            </a:lvl1pPr>
          </a:lstStyle>
          <a:p>
            <a:pPr rtl="0"/>
            <a:r>
              <a:rPr lang="it-IT"/>
              <a:t>Fare clic per inserire il titolo</a:t>
            </a:r>
          </a:p>
        </p:txBody>
      </p:sp>
    </p:spTree>
    <p:extLst>
      <p:ext uri="{BB962C8B-B14F-4D97-AF65-F5344CB8AC3E}">
        <p14:creationId xmlns:p14="http://schemas.microsoft.com/office/powerpoint/2010/main" val="291649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grpSp>
        <p:nvGrpSpPr>
          <p:cNvPr id="13" name="Gruppo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igura a mano libera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5" name="Figura a mano libera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latin typeface="+mn-lt"/>
              </a:endParaRPr>
            </a:p>
          </p:txBody>
        </p:sp>
        <p:sp>
          <p:nvSpPr>
            <p:cNvPr id="6" name="Figura a mano libera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grpSp>
          <p:nvGrpSpPr>
            <p:cNvPr id="9" name="Gruppo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igura a mano libera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latin typeface="+mn-lt"/>
                </a:endParaRPr>
              </a:p>
            </p:txBody>
          </p:sp>
          <p:sp>
            <p:nvSpPr>
              <p:cNvPr id="8" name="Figura a mano libera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latin typeface="+mn-lt"/>
                </a:endParaRPr>
              </a:p>
            </p:txBody>
          </p:sp>
        </p:grpSp>
      </p:grpSp>
      <p:sp>
        <p:nvSpPr>
          <p:cNvPr id="2" name="Titolo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rtlCol="0" anchor="b">
            <a:noAutofit/>
          </a:bodyPr>
          <a:lstStyle>
            <a:lvl1pPr>
              <a:defRPr lang="it-IT" sz="4200" b="1">
                <a:latin typeface="+mj-lt"/>
              </a:defRPr>
            </a:lvl1pPr>
          </a:lstStyle>
          <a:p>
            <a:pPr rtl="0"/>
            <a:r>
              <a:rPr lang="it-IT"/>
              <a:t>Fare clic per inserire il titolo</a:t>
            </a:r>
          </a:p>
        </p:txBody>
      </p:sp>
      <p:sp>
        <p:nvSpPr>
          <p:cNvPr id="3" name="Segnaposto contenuto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rtlCol="0">
            <a:normAutofit/>
          </a:bodyPr>
          <a:lstStyle>
            <a:lvl1pPr marL="0" indent="0">
              <a:buNone/>
              <a:defRPr lang="it-IT">
                <a:latin typeface="+mn-lt"/>
              </a:defRPr>
            </a:lvl1pPr>
            <a:lvl2pPr marL="457200" indent="0">
              <a:buNone/>
              <a:defRPr lang="it-IT">
                <a:latin typeface="+mn-lt"/>
              </a:defRPr>
            </a:lvl2pPr>
            <a:lvl3pPr marL="914400" indent="0">
              <a:buNone/>
              <a:defRPr lang="it-IT">
                <a:latin typeface="+mn-lt"/>
              </a:defRPr>
            </a:lvl3pPr>
            <a:lvl4pPr marL="1371600" indent="0">
              <a:buNone/>
              <a:defRPr lang="it-IT">
                <a:latin typeface="+mn-lt"/>
              </a:defRPr>
            </a:lvl4pPr>
            <a:lvl5pPr marL="1828800" indent="0">
              <a:buNone/>
              <a:defRPr lang="it-IT">
                <a:latin typeface="+mn-lt"/>
              </a:defRPr>
            </a:lvl5pPr>
          </a:lstStyle>
          <a:p>
            <a:pPr lvl="0" rtl="0"/>
            <a:r>
              <a:rPr lang="it-IT"/>
              <a:t>Fare clic per inserire il testo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0" name="Segnaposto data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lang="it-IT" sz="1200">
                <a:solidFill>
                  <a:schemeClr val="accent3"/>
                </a:solidFill>
                <a:latin typeface="+mn-lt"/>
              </a:defRPr>
            </a:lvl1pPr>
          </a:lstStyle>
          <a:p>
            <a:pPr rtl="0"/>
            <a:r>
              <a:rPr lang="it-IT"/>
              <a:t>08/09/20XX</a:t>
            </a:r>
          </a:p>
        </p:txBody>
      </p:sp>
      <p:sp>
        <p:nvSpPr>
          <p:cNvPr id="11" name="Segnaposto piè di pagina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it-IT" sz="1200">
                <a:solidFill>
                  <a:schemeClr val="accent3"/>
                </a:solidFill>
                <a:latin typeface="+mn-lt"/>
              </a:defRPr>
            </a:lvl1pPr>
          </a:lstStyle>
          <a:p>
            <a:pPr rtl="0"/>
            <a:endParaRPr lang="it-IT" dirty="0"/>
          </a:p>
        </p:txBody>
      </p:sp>
      <p:sp>
        <p:nvSpPr>
          <p:cNvPr id="12" name="Segnaposto numero diapositiva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lang="it-IT" sz="1200">
                <a:solidFill>
                  <a:schemeClr val="accent2"/>
                </a:solidFill>
                <a:latin typeface="+mn-lt"/>
              </a:defRPr>
            </a:lvl1pPr>
          </a:lstStyle>
          <a:p>
            <a:pPr rtl="0"/>
            <a:fld id="{294A09A9-5501-47C1-A89A-A340965A2BE2}" type="slidenum">
              <a:rPr lang="it-IT" smtClean="0"/>
              <a:pPr rtl="0"/>
              <a:t>‹#›</a:t>
            </a:fld>
            <a:endParaRPr lang="it-IT"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olo e immagine a destra">
    <p:spTree>
      <p:nvGrpSpPr>
        <p:cNvPr id="1" name=""/>
        <p:cNvGrpSpPr/>
        <p:nvPr/>
      </p:nvGrpSpPr>
      <p:grpSpPr>
        <a:xfrm>
          <a:off x="0" y="0"/>
          <a:ext cx="0" cy="0"/>
          <a:chOff x="0" y="0"/>
          <a:chExt cx="0" cy="0"/>
        </a:xfrm>
      </p:grpSpPr>
      <p:grpSp>
        <p:nvGrpSpPr>
          <p:cNvPr id="13" name="Gruppo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igura a mano libera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5" name="Figura a mano libera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latin typeface="+mn-lt"/>
              </a:endParaRPr>
            </a:p>
          </p:txBody>
        </p:sp>
        <p:sp>
          <p:nvSpPr>
            <p:cNvPr id="6" name="Figura a mano libera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grpSp>
          <p:nvGrpSpPr>
            <p:cNvPr id="9" name="Gruppo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igura a mano libera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latin typeface="+mn-lt"/>
                </a:endParaRPr>
              </a:p>
            </p:txBody>
          </p:sp>
          <p:sp>
            <p:nvSpPr>
              <p:cNvPr id="8" name="Figura a mano libera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latin typeface="+mn-lt"/>
                </a:endParaRPr>
              </a:p>
            </p:txBody>
          </p:sp>
        </p:grpSp>
      </p:grpSp>
      <p:sp>
        <p:nvSpPr>
          <p:cNvPr id="2" name="Titolo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rtlCol="0" anchor="ctr" anchorCtr="0">
            <a:noAutofit/>
          </a:bodyPr>
          <a:lstStyle>
            <a:lvl1pPr>
              <a:defRPr lang="it-IT" sz="6000" b="1">
                <a:latin typeface="+mj-lt"/>
              </a:defRPr>
            </a:lvl1pPr>
          </a:lstStyle>
          <a:p>
            <a:pPr rtl="0"/>
            <a:r>
              <a:rPr lang="it-IT"/>
              <a:t>Fare clic per inserire il titolo</a:t>
            </a:r>
          </a:p>
        </p:txBody>
      </p:sp>
      <p:sp>
        <p:nvSpPr>
          <p:cNvPr id="15" name="Segnaposto immagine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rtlCol="0"/>
          <a:lstStyle>
            <a:lvl1pPr marL="0" indent="0" algn="ctr">
              <a:buNone/>
              <a:defRPr lang="it-IT" sz="2000"/>
            </a:lvl1pPr>
          </a:lstStyle>
          <a:p>
            <a:pPr rtl="0"/>
            <a:r>
              <a:rPr lang="it-IT"/>
              <a:t>Fare clic sull'icona per inserire un'immagine</a:t>
            </a:r>
          </a:p>
        </p:txBody>
      </p:sp>
      <p:sp>
        <p:nvSpPr>
          <p:cNvPr id="10" name="Segnaposto data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lang="it-IT" sz="1200">
                <a:solidFill>
                  <a:schemeClr val="accent3"/>
                </a:solidFill>
                <a:latin typeface="+mn-lt"/>
              </a:defRPr>
            </a:lvl1pPr>
          </a:lstStyle>
          <a:p>
            <a:pPr rtl="0"/>
            <a:r>
              <a:rPr lang="it-IT"/>
              <a:t>08/09/20XX</a:t>
            </a:r>
          </a:p>
        </p:txBody>
      </p:sp>
      <p:sp>
        <p:nvSpPr>
          <p:cNvPr id="11" name="Segnaposto piè di pagina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it-IT" sz="1200">
                <a:solidFill>
                  <a:schemeClr val="accent3"/>
                </a:solidFill>
                <a:latin typeface="+mn-lt"/>
              </a:defRPr>
            </a:lvl1pPr>
          </a:lstStyle>
          <a:p>
            <a:pPr rtl="0"/>
            <a:endParaRPr lang="it-IT" dirty="0"/>
          </a:p>
        </p:txBody>
      </p:sp>
      <p:sp>
        <p:nvSpPr>
          <p:cNvPr id="12" name="Segnaposto numero diapositiva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lang="it-IT" sz="1200">
                <a:solidFill>
                  <a:schemeClr val="accent2"/>
                </a:solidFill>
                <a:latin typeface="+mn-lt"/>
              </a:defRPr>
            </a:lvl1pPr>
          </a:lstStyle>
          <a:p>
            <a:pPr rtl="0"/>
            <a:fld id="{294A09A9-5501-47C1-A89A-A340965A2BE2}" type="slidenum">
              <a:rPr lang="it-IT" smtClean="0"/>
              <a:pPr rtl="0"/>
              <a:t>‹#›</a:t>
            </a:fld>
            <a:endParaRPr lang="it-IT"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olo e contenuto 2">
    <p:bg>
      <p:bgPr>
        <a:solidFill>
          <a:schemeClr val="accent2"/>
        </a:solidFill>
        <a:effectLst/>
      </p:bgPr>
    </p:bg>
    <p:spTree>
      <p:nvGrpSpPr>
        <p:cNvPr id="1" name=""/>
        <p:cNvGrpSpPr/>
        <p:nvPr/>
      </p:nvGrpSpPr>
      <p:grpSpPr>
        <a:xfrm>
          <a:off x="0" y="0"/>
          <a:ext cx="0" cy="0"/>
          <a:chOff x="0" y="0"/>
          <a:chExt cx="0" cy="0"/>
        </a:xfrm>
      </p:grpSpPr>
      <p:grpSp>
        <p:nvGrpSpPr>
          <p:cNvPr id="2" name="Gruppo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ttangolo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sp>
          <p:nvSpPr>
            <p:cNvPr id="12" name="Figura a mano libera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4" name="Figura a mano libera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5" name="Figura a mano libera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grpSp>
      <p:sp>
        <p:nvSpPr>
          <p:cNvPr id="13" name="Titolo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rtlCol="0" anchor="b">
            <a:noAutofit/>
          </a:bodyPr>
          <a:lstStyle>
            <a:lvl1pPr>
              <a:defRPr lang="it-IT" sz="4200" b="1">
                <a:latin typeface="+mj-lt"/>
              </a:defRPr>
            </a:lvl1pPr>
          </a:lstStyle>
          <a:p>
            <a:pPr rtl="0"/>
            <a:r>
              <a:rPr lang="it-IT"/>
              <a:t>Fare clic per inserire il titolo</a:t>
            </a:r>
          </a:p>
        </p:txBody>
      </p:sp>
      <p:sp>
        <p:nvSpPr>
          <p:cNvPr id="3" name="Segnaposto contenuto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rtlCol="0">
            <a:normAutofit/>
          </a:bodyPr>
          <a:lstStyle>
            <a:lvl1pPr marL="342900" indent="-283464">
              <a:spcBef>
                <a:spcPts val="1000"/>
              </a:spcBef>
              <a:buFont typeface="Arial" panose="020B0604020202020204" pitchFamily="34" charset="0"/>
              <a:buChar char="•"/>
              <a:defRPr lang="it-IT" sz="2000">
                <a:solidFill>
                  <a:schemeClr val="bg1"/>
                </a:solidFill>
                <a:latin typeface="+mn-lt"/>
              </a:defRPr>
            </a:lvl1pPr>
            <a:lvl2pPr marL="566928" indent="-283464">
              <a:spcBef>
                <a:spcPts val="1000"/>
              </a:spcBef>
              <a:buFont typeface="Arial" panose="020B0604020202020204" pitchFamily="34" charset="0"/>
              <a:buChar char="•"/>
              <a:defRPr lang="it-IT" sz="2000">
                <a:solidFill>
                  <a:schemeClr val="bg1"/>
                </a:solidFill>
                <a:latin typeface="+mn-lt"/>
              </a:defRPr>
            </a:lvl2pPr>
            <a:lvl3pPr marL="850392" indent="-283464">
              <a:spcBef>
                <a:spcPts val="1000"/>
              </a:spcBef>
              <a:buFont typeface="Arial" panose="020B0604020202020204" pitchFamily="34" charset="0"/>
              <a:buChar char="•"/>
              <a:defRPr lang="it-IT" sz="2000">
                <a:solidFill>
                  <a:schemeClr val="bg1"/>
                </a:solidFill>
                <a:latin typeface="+mn-lt"/>
              </a:defRPr>
            </a:lvl3pPr>
            <a:lvl4pPr marL="1097280" indent="-283464">
              <a:spcBef>
                <a:spcPts val="1000"/>
              </a:spcBef>
              <a:buFont typeface="Arial" panose="020B0604020202020204" pitchFamily="34" charset="0"/>
              <a:buChar char="•"/>
              <a:defRPr lang="it-IT" sz="2000">
                <a:solidFill>
                  <a:schemeClr val="bg1"/>
                </a:solidFill>
                <a:latin typeface="+mn-lt"/>
              </a:defRPr>
            </a:lvl4pPr>
            <a:lvl5pPr marL="1371600" indent="-283464">
              <a:spcBef>
                <a:spcPts val="1000"/>
              </a:spcBef>
              <a:buFont typeface="Arial" panose="020B0604020202020204" pitchFamily="34" charset="0"/>
              <a:buChar char="•"/>
              <a:defRPr lang="it-IT" sz="2000">
                <a:solidFill>
                  <a:schemeClr val="bg1"/>
                </a:solidFill>
                <a:latin typeface="+mn-lt"/>
              </a:defRPr>
            </a:lvl5pPr>
          </a:lstStyle>
          <a:p>
            <a:pPr lvl="0" rtl="0"/>
            <a:r>
              <a:rPr lang="it-IT"/>
              <a:t>Fare clic per inserire il testo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4" name="Segnaposto data 3">
            <a:extLst>
              <a:ext uri="{FF2B5EF4-FFF2-40B4-BE49-F238E27FC236}">
                <a16:creationId xmlns:a16="http://schemas.microsoft.com/office/drawing/2014/main" id="{8E95D4F5-F69B-42F6-8A9D-330F696E144B}"/>
              </a:ext>
            </a:extLst>
          </p:cNvPr>
          <p:cNvSpPr>
            <a:spLocks noGrp="1"/>
          </p:cNvSpPr>
          <p:nvPr>
            <p:ph type="dt" sz="half" idx="10"/>
          </p:nvPr>
        </p:nvSpPr>
        <p:spPr/>
        <p:txBody>
          <a:bodyPr rtlCol="0">
            <a:noAutofit/>
          </a:bodyPr>
          <a:lstStyle>
            <a:lvl1pPr>
              <a:defRPr lang="it-IT">
                <a:solidFill>
                  <a:schemeClr val="accent2"/>
                </a:solidFill>
                <a:latin typeface="+mn-lt"/>
              </a:defRPr>
            </a:lvl1pPr>
          </a:lstStyle>
          <a:p>
            <a:pPr rtl="0"/>
            <a:r>
              <a:rPr lang="it-IT"/>
              <a:t>08/09/20XX</a:t>
            </a:r>
          </a:p>
        </p:txBody>
      </p:sp>
      <p:sp>
        <p:nvSpPr>
          <p:cNvPr id="5" name="Segnaposto piè di pagina 4">
            <a:extLst>
              <a:ext uri="{FF2B5EF4-FFF2-40B4-BE49-F238E27FC236}">
                <a16:creationId xmlns:a16="http://schemas.microsoft.com/office/drawing/2014/main" id="{FA79A23A-2238-4904-8692-9F2DAE8B8FC9}"/>
              </a:ext>
            </a:extLst>
          </p:cNvPr>
          <p:cNvSpPr>
            <a:spLocks noGrp="1"/>
          </p:cNvSpPr>
          <p:nvPr>
            <p:ph type="ftr" sz="quarter" idx="11"/>
          </p:nvPr>
        </p:nvSpPr>
        <p:spPr/>
        <p:txBody>
          <a:bodyPr rtlCol="0">
            <a:noAutofit/>
          </a:bodyPr>
          <a:lstStyle>
            <a:lvl1pPr>
              <a:defRPr lang="it-IT">
                <a:solidFill>
                  <a:schemeClr val="accent2"/>
                </a:solidFill>
                <a:latin typeface="+mn-lt"/>
              </a:defRPr>
            </a:lvl1pPr>
          </a:lstStyle>
          <a:p>
            <a:pPr rtl="0"/>
            <a:endParaRPr lang="it-IT" dirty="0"/>
          </a:p>
        </p:txBody>
      </p:sp>
      <p:sp>
        <p:nvSpPr>
          <p:cNvPr id="6" name="Segnaposto numero diapositiva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rtlCol="0">
            <a:noAutofit/>
          </a:bodyPr>
          <a:lstStyle>
            <a:lvl1pPr>
              <a:defRPr lang="it-IT">
                <a:solidFill>
                  <a:schemeClr val="accent3"/>
                </a:solidFill>
                <a:latin typeface="+mn-lt"/>
              </a:defRPr>
            </a:lvl1pPr>
          </a:lstStyle>
          <a:p>
            <a:pPr rtl="0"/>
            <a:fld id="{294A09A9-5501-47C1-A89A-A340965A2BE2}" type="slidenum">
              <a:rPr lang="it-IT" smtClean="0"/>
              <a:pPr rtl="0"/>
              <a:t>‹#›</a:t>
            </a:fld>
            <a:endParaRPr lang="it-IT" dirty="0"/>
          </a:p>
        </p:txBody>
      </p:sp>
    </p:spTree>
    <p:extLst>
      <p:ext uri="{BB962C8B-B14F-4D97-AF65-F5344CB8AC3E}">
        <p14:creationId xmlns:p14="http://schemas.microsoft.com/office/powerpoint/2010/main" val="288317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olo della sezione">
    <p:spTree>
      <p:nvGrpSpPr>
        <p:cNvPr id="1" name=""/>
        <p:cNvGrpSpPr/>
        <p:nvPr/>
      </p:nvGrpSpPr>
      <p:grpSpPr>
        <a:xfrm>
          <a:off x="0" y="0"/>
          <a:ext cx="0" cy="0"/>
          <a:chOff x="0" y="0"/>
          <a:chExt cx="0" cy="0"/>
        </a:xfrm>
      </p:grpSpPr>
      <p:grpSp>
        <p:nvGrpSpPr>
          <p:cNvPr id="4" name="Gruppo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igura a mano libera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grpSp>
          <p:nvGrpSpPr>
            <p:cNvPr id="6" name="Gruppo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igura a mano libera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6" name="Figura a mano libera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grpSp>
        <p:sp>
          <p:nvSpPr>
            <p:cNvPr id="17" name="Figura a mano libera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8" name="Figura a mano libera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grpSp>
      <p:sp>
        <p:nvSpPr>
          <p:cNvPr id="2" name="Titolo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rtlCol="0" anchor="b">
            <a:noAutofit/>
          </a:bodyPr>
          <a:lstStyle>
            <a:lvl1pPr algn="l">
              <a:defRPr lang="it-IT" sz="6000" b="1">
                <a:solidFill>
                  <a:schemeClr val="bg1"/>
                </a:solidFill>
                <a:latin typeface="+mj-lt"/>
              </a:defRPr>
            </a:lvl1pPr>
          </a:lstStyle>
          <a:p>
            <a:pPr rtl="0"/>
            <a:r>
              <a:rPr lang="it-IT"/>
              <a:t>Fare clic per inserire il titolo</a:t>
            </a:r>
          </a:p>
        </p:txBody>
      </p:sp>
      <p:sp>
        <p:nvSpPr>
          <p:cNvPr id="3" name="Sottotitolo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rtlCol="0" anchor="ctr" anchorCtr="0">
            <a:noAutofit/>
          </a:bodyPr>
          <a:lstStyle>
            <a:lvl1pPr marL="0" indent="0" algn="l">
              <a:buNone/>
              <a:defRPr lang="it-IT" sz="3200">
                <a:solidFill>
                  <a:schemeClr val="bg1"/>
                </a:solidFill>
                <a:latin typeface="+mn-lt"/>
              </a:defRPr>
            </a:lvl1pPr>
            <a:lvl2pPr marL="457200" indent="0" algn="ctr">
              <a:buNone/>
              <a:defRPr lang="it-IT" sz="2000"/>
            </a:lvl2pPr>
            <a:lvl3pPr marL="914400" indent="0" algn="ctr">
              <a:buNone/>
              <a:defRPr lang="it-IT" sz="1800"/>
            </a:lvl3pPr>
            <a:lvl4pPr marL="1371600" indent="0" algn="ctr">
              <a:buNone/>
              <a:defRPr lang="it-IT" sz="1600"/>
            </a:lvl4pPr>
            <a:lvl5pPr marL="1828800" indent="0" algn="ctr">
              <a:buNone/>
              <a:defRPr lang="it-IT" sz="1600"/>
            </a:lvl5pPr>
            <a:lvl6pPr marL="2286000" indent="0" algn="ctr">
              <a:buNone/>
              <a:defRPr lang="it-IT" sz="1600"/>
            </a:lvl6pPr>
            <a:lvl7pPr marL="2743200" indent="0" algn="ctr">
              <a:buNone/>
              <a:defRPr lang="it-IT" sz="1600"/>
            </a:lvl7pPr>
            <a:lvl8pPr marL="3200400" indent="0" algn="ctr">
              <a:buNone/>
              <a:defRPr lang="it-IT" sz="1600"/>
            </a:lvl8pPr>
            <a:lvl9pPr marL="3657600" indent="0" algn="ctr">
              <a:buNone/>
              <a:defRPr lang="it-IT" sz="1600"/>
            </a:lvl9pPr>
          </a:lstStyle>
          <a:p>
            <a:pPr rtl="0"/>
            <a:r>
              <a:rPr lang="it-IT"/>
              <a:t>Fare clic per inserire il sottotitolo</a:t>
            </a:r>
          </a:p>
        </p:txBody>
      </p:sp>
    </p:spTree>
    <p:extLst>
      <p:ext uri="{BB962C8B-B14F-4D97-AF65-F5344CB8AC3E}">
        <p14:creationId xmlns:p14="http://schemas.microsoft.com/office/powerpoint/2010/main" val="98652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olo e 2 contenuti in colonna">
    <p:spTree>
      <p:nvGrpSpPr>
        <p:cNvPr id="1" name=""/>
        <p:cNvGrpSpPr/>
        <p:nvPr/>
      </p:nvGrpSpPr>
      <p:grpSpPr>
        <a:xfrm>
          <a:off x="0" y="0"/>
          <a:ext cx="0" cy="0"/>
          <a:chOff x="0" y="0"/>
          <a:chExt cx="0" cy="0"/>
        </a:xfrm>
      </p:grpSpPr>
      <p:grpSp>
        <p:nvGrpSpPr>
          <p:cNvPr id="16" name="Gruppo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igura a mano libera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5" name="Figura a mano libera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6" name="Figura a mano libera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grpSp>
          <p:nvGrpSpPr>
            <p:cNvPr id="9" name="Gruppo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igura a mano libera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latin typeface="+mn-lt"/>
                </a:endParaRPr>
              </a:p>
            </p:txBody>
          </p:sp>
          <p:sp>
            <p:nvSpPr>
              <p:cNvPr id="8" name="Figura a mano libera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latin typeface="+mn-lt"/>
                </a:endParaRPr>
              </a:p>
            </p:txBody>
          </p:sp>
        </p:grpSp>
      </p:grpSp>
      <p:sp>
        <p:nvSpPr>
          <p:cNvPr id="2" name="Titolo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rtlCol="0" anchor="b">
            <a:noAutofit/>
          </a:bodyPr>
          <a:lstStyle>
            <a:lvl1pPr>
              <a:defRPr lang="it-IT" sz="4200" b="1">
                <a:latin typeface="+mj-lt"/>
              </a:defRPr>
            </a:lvl1pPr>
          </a:lstStyle>
          <a:p>
            <a:pPr rtl="0"/>
            <a:r>
              <a:rPr lang="it-IT"/>
              <a:t>Fare clic per inserire il titolo</a:t>
            </a:r>
          </a:p>
        </p:txBody>
      </p:sp>
      <p:sp>
        <p:nvSpPr>
          <p:cNvPr id="3" name="Segnaposto contenuto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rtlCol="0">
            <a:normAutofit/>
          </a:bodyPr>
          <a:lstStyle>
            <a:lvl1pPr marL="0" indent="0">
              <a:spcBef>
                <a:spcPts val="1000"/>
              </a:spcBef>
              <a:buFont typeface="Arial" panose="020B0604020202020204" pitchFamily="34" charset="0"/>
              <a:buNone/>
              <a:defRPr lang="it-IT" sz="2000">
                <a:latin typeface="+mn-lt"/>
              </a:defRPr>
            </a:lvl1pPr>
            <a:lvl2pPr marL="283464" indent="-283464">
              <a:spcBef>
                <a:spcPts val="1000"/>
              </a:spcBef>
              <a:buFont typeface="Arial" panose="020B0604020202020204" pitchFamily="34" charset="0"/>
              <a:buChar char="•"/>
              <a:defRPr lang="it-IT" sz="2000">
                <a:latin typeface="+mn-lt"/>
              </a:defRPr>
            </a:lvl2pPr>
            <a:lvl3pPr marL="566928" indent="-283464">
              <a:spcBef>
                <a:spcPts val="1000"/>
              </a:spcBef>
              <a:buFont typeface="Arial" panose="020B0604020202020204" pitchFamily="34" charset="0"/>
              <a:buChar char="•"/>
              <a:defRPr lang="it-IT" sz="2000">
                <a:latin typeface="+mn-lt"/>
              </a:defRPr>
            </a:lvl3pPr>
            <a:lvl4pPr marL="850392" indent="-283464">
              <a:spcBef>
                <a:spcPts val="1000"/>
              </a:spcBef>
              <a:buFont typeface="Arial" panose="020B0604020202020204" pitchFamily="34" charset="0"/>
              <a:buChar char="•"/>
              <a:defRPr lang="it-IT" sz="2000">
                <a:latin typeface="+mn-lt"/>
              </a:defRPr>
            </a:lvl4pPr>
            <a:lvl5pPr marL="1133856" indent="-283464">
              <a:spcBef>
                <a:spcPts val="1000"/>
              </a:spcBef>
              <a:buFont typeface="Arial" panose="020B0604020202020204" pitchFamily="34" charset="0"/>
              <a:buChar char="•"/>
              <a:defRPr lang="it-IT" sz="2000">
                <a:latin typeface="+mn-lt"/>
              </a:defRPr>
            </a:lvl5pPr>
          </a:lstStyle>
          <a:p>
            <a:pPr lvl="0" rtl="0"/>
            <a:r>
              <a:rPr lang="it-IT"/>
              <a:t>Fare clic per inserire il testo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3" name="Segnaposto contenuto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rtlCol="0">
            <a:normAutofit/>
          </a:bodyPr>
          <a:lstStyle>
            <a:lvl1pPr marL="0" indent="0">
              <a:spcBef>
                <a:spcPts val="1000"/>
              </a:spcBef>
              <a:buFont typeface="Arial" panose="020B0604020202020204" pitchFamily="34" charset="0"/>
              <a:buNone/>
              <a:defRPr lang="it-IT" sz="2000">
                <a:latin typeface="+mn-lt"/>
              </a:defRPr>
            </a:lvl1pPr>
            <a:lvl2pPr marL="283464" indent="-283464">
              <a:spcBef>
                <a:spcPts val="1000"/>
              </a:spcBef>
              <a:buFont typeface="Arial" panose="020B0604020202020204" pitchFamily="34" charset="0"/>
              <a:buChar char="•"/>
              <a:defRPr lang="it-IT" sz="2000">
                <a:latin typeface="+mn-lt"/>
              </a:defRPr>
            </a:lvl2pPr>
            <a:lvl3pPr marL="566928" indent="-283464">
              <a:spcBef>
                <a:spcPts val="1000"/>
              </a:spcBef>
              <a:buFont typeface="Arial" panose="020B0604020202020204" pitchFamily="34" charset="0"/>
              <a:buChar char="•"/>
              <a:defRPr lang="it-IT" sz="2000">
                <a:latin typeface="+mn-lt"/>
              </a:defRPr>
            </a:lvl3pPr>
            <a:lvl4pPr marL="850392" indent="-283464">
              <a:spcBef>
                <a:spcPts val="1000"/>
              </a:spcBef>
              <a:buFont typeface="Arial" panose="020B0604020202020204" pitchFamily="34" charset="0"/>
              <a:buChar char="•"/>
              <a:defRPr lang="it-IT" sz="2000">
                <a:latin typeface="+mn-lt"/>
              </a:defRPr>
            </a:lvl4pPr>
            <a:lvl5pPr marL="1133856" indent="-283464">
              <a:spcBef>
                <a:spcPts val="1000"/>
              </a:spcBef>
              <a:buFont typeface="Arial" panose="020B0604020202020204" pitchFamily="34" charset="0"/>
              <a:buChar char="•"/>
              <a:defRPr lang="it-IT" sz="2000">
                <a:latin typeface="+mn-lt"/>
              </a:defRPr>
            </a:lvl5pPr>
          </a:lstStyle>
          <a:p>
            <a:pPr lvl="0" rtl="0"/>
            <a:r>
              <a:rPr lang="it-IT"/>
              <a:t>Fare clic per inserire il testo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0" name="Segnaposto data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lang="it-IT" sz="1200">
                <a:solidFill>
                  <a:schemeClr val="accent3"/>
                </a:solidFill>
                <a:latin typeface="+mn-lt"/>
              </a:defRPr>
            </a:lvl1pPr>
          </a:lstStyle>
          <a:p>
            <a:pPr rtl="0"/>
            <a:r>
              <a:rPr lang="it-IT"/>
              <a:t>08/09/20XX</a:t>
            </a:r>
          </a:p>
        </p:txBody>
      </p:sp>
      <p:sp>
        <p:nvSpPr>
          <p:cNvPr id="11" name="Segnaposto piè di pagina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it-IT" sz="1200">
                <a:solidFill>
                  <a:schemeClr val="accent3"/>
                </a:solidFill>
                <a:latin typeface="+mn-lt"/>
              </a:defRPr>
            </a:lvl1pPr>
          </a:lstStyle>
          <a:p>
            <a:pPr rtl="0"/>
            <a:endParaRPr lang="it-IT" dirty="0"/>
          </a:p>
        </p:txBody>
      </p:sp>
      <p:sp>
        <p:nvSpPr>
          <p:cNvPr id="12" name="Segnaposto numero diapositiva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lang="it-IT" sz="1200">
                <a:solidFill>
                  <a:schemeClr val="accent2"/>
                </a:solidFill>
                <a:latin typeface="+mn-lt"/>
              </a:defRPr>
            </a:lvl1pPr>
          </a:lstStyle>
          <a:p>
            <a:pPr rtl="0"/>
            <a:fld id="{294A09A9-5501-47C1-A89A-A340965A2BE2}" type="slidenum">
              <a:rPr lang="it-IT" smtClean="0"/>
              <a:pPr rtl="0"/>
              <a:t>‹#›</a:t>
            </a:fld>
            <a:endParaRPr lang="it-IT" dirty="0"/>
          </a:p>
        </p:txBody>
      </p:sp>
    </p:spTree>
    <p:extLst>
      <p:ext uri="{BB962C8B-B14F-4D97-AF65-F5344CB8AC3E}">
        <p14:creationId xmlns:p14="http://schemas.microsoft.com/office/powerpoint/2010/main" val="767843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olo e 2 contenuti">
    <p:bg>
      <p:bgPr>
        <a:solidFill>
          <a:schemeClr val="accent1"/>
        </a:solidFill>
        <a:effectLst/>
      </p:bgPr>
    </p:bg>
    <p:spTree>
      <p:nvGrpSpPr>
        <p:cNvPr id="1" name=""/>
        <p:cNvGrpSpPr/>
        <p:nvPr/>
      </p:nvGrpSpPr>
      <p:grpSpPr>
        <a:xfrm>
          <a:off x="0" y="0"/>
          <a:ext cx="0" cy="0"/>
          <a:chOff x="0" y="0"/>
          <a:chExt cx="0" cy="0"/>
        </a:xfrm>
      </p:grpSpPr>
      <p:grpSp>
        <p:nvGrpSpPr>
          <p:cNvPr id="6" name="Gruppo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igura a mano libera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5" name="Figura a mano libera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grpSp>
      <p:sp>
        <p:nvSpPr>
          <p:cNvPr id="2" name="Titolo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rtlCol="0" anchor="b">
            <a:noAutofit/>
          </a:bodyPr>
          <a:lstStyle>
            <a:lvl1pPr>
              <a:defRPr lang="it-IT" sz="4200" b="1">
                <a:solidFill>
                  <a:schemeClr val="bg1"/>
                </a:solidFill>
                <a:latin typeface="+mj-lt"/>
              </a:defRPr>
            </a:lvl1pPr>
          </a:lstStyle>
          <a:p>
            <a:pPr rtl="0"/>
            <a:r>
              <a:rPr lang="it-IT"/>
              <a:t>Fare clic per inserire il titolo</a:t>
            </a:r>
          </a:p>
        </p:txBody>
      </p:sp>
      <p:sp>
        <p:nvSpPr>
          <p:cNvPr id="14" name="Segnaposto contenuto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rtlCol="0">
            <a:normAutofit/>
          </a:bodyPr>
          <a:lstStyle>
            <a:lvl1pPr marL="530352" indent="-530352">
              <a:spcBef>
                <a:spcPts val="1000"/>
              </a:spcBef>
              <a:buFont typeface="+mj-lt"/>
              <a:buAutoNum type="arabicPeriod"/>
              <a:defRPr lang="it-IT" sz="2000">
                <a:solidFill>
                  <a:schemeClr val="bg1"/>
                </a:solidFill>
                <a:latin typeface="+mn-lt"/>
              </a:defRPr>
            </a:lvl1pPr>
            <a:lvl2pPr marL="1097280" indent="-530352">
              <a:spcBef>
                <a:spcPts val="1000"/>
              </a:spcBef>
              <a:buFont typeface="+mj-lt"/>
              <a:buAutoNum type="alphaLcPeriod"/>
              <a:defRPr lang="it-IT" sz="2000">
                <a:solidFill>
                  <a:schemeClr val="bg1"/>
                </a:solidFill>
                <a:latin typeface="+mn-lt"/>
              </a:defRPr>
            </a:lvl2pPr>
            <a:lvl3pPr marL="1645920" indent="-530352">
              <a:spcBef>
                <a:spcPts val="1000"/>
              </a:spcBef>
              <a:buFont typeface="+mj-lt"/>
              <a:buAutoNum type="arabicParenR"/>
              <a:defRPr lang="it-IT" sz="2000">
                <a:solidFill>
                  <a:schemeClr val="bg1"/>
                </a:solidFill>
                <a:latin typeface="+mn-lt"/>
              </a:defRPr>
            </a:lvl3pPr>
            <a:lvl4pPr marL="1920240" indent="-530352">
              <a:spcBef>
                <a:spcPts val="1000"/>
              </a:spcBef>
              <a:buFont typeface="+mj-lt"/>
              <a:buAutoNum type="alphaLcParenR"/>
              <a:defRPr lang="it-IT" sz="2000">
                <a:solidFill>
                  <a:schemeClr val="bg1"/>
                </a:solidFill>
                <a:latin typeface="+mn-lt"/>
              </a:defRPr>
            </a:lvl4pPr>
            <a:lvl5pPr marL="2560320" indent="-514350">
              <a:spcBef>
                <a:spcPts val="1000"/>
              </a:spcBef>
              <a:buFont typeface="+mj-lt"/>
              <a:buAutoNum type="romanLcPeriod"/>
              <a:defRPr lang="it-IT" sz="2000">
                <a:solidFill>
                  <a:schemeClr val="bg1"/>
                </a:solidFill>
                <a:latin typeface="+mn-lt"/>
              </a:defRPr>
            </a:lvl5pPr>
          </a:lstStyle>
          <a:p>
            <a:pPr lvl="0" rtl="0"/>
            <a:r>
              <a:rPr lang="it-IT"/>
              <a:t>Fare clic per inserire il testo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9" name="Segnaposto contenuto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rtlCol="0">
            <a:normAutofit/>
          </a:bodyPr>
          <a:lstStyle>
            <a:lvl1pPr marL="0" indent="0">
              <a:spcBef>
                <a:spcPts val="1000"/>
              </a:spcBef>
              <a:buFont typeface="Arial" panose="020B0604020202020204" pitchFamily="34" charset="0"/>
              <a:buNone/>
              <a:defRPr lang="it-IT" sz="2000">
                <a:solidFill>
                  <a:schemeClr val="bg1"/>
                </a:solidFill>
                <a:latin typeface="+mn-lt"/>
              </a:defRPr>
            </a:lvl1pPr>
            <a:lvl2pPr marL="283464" indent="-283464">
              <a:spcBef>
                <a:spcPts val="1000"/>
              </a:spcBef>
              <a:buFont typeface="Arial" panose="020B0604020202020204" pitchFamily="34" charset="0"/>
              <a:buChar char="•"/>
              <a:defRPr lang="it-IT" sz="2000">
                <a:solidFill>
                  <a:schemeClr val="bg1"/>
                </a:solidFill>
                <a:latin typeface="+mn-lt"/>
              </a:defRPr>
            </a:lvl2pPr>
            <a:lvl3pPr marL="566928" indent="-283464">
              <a:spcBef>
                <a:spcPts val="1000"/>
              </a:spcBef>
              <a:buFont typeface="Arial" panose="020B0604020202020204" pitchFamily="34" charset="0"/>
              <a:buChar char="•"/>
              <a:defRPr lang="it-IT" sz="2000">
                <a:solidFill>
                  <a:schemeClr val="bg1"/>
                </a:solidFill>
                <a:latin typeface="+mn-lt"/>
              </a:defRPr>
            </a:lvl3pPr>
            <a:lvl4pPr marL="850392" indent="-283464">
              <a:spcBef>
                <a:spcPts val="1000"/>
              </a:spcBef>
              <a:buFont typeface="Arial" panose="020B0604020202020204" pitchFamily="34" charset="0"/>
              <a:buChar char="•"/>
              <a:defRPr lang="it-IT" sz="2000">
                <a:solidFill>
                  <a:schemeClr val="bg1"/>
                </a:solidFill>
                <a:latin typeface="+mn-lt"/>
              </a:defRPr>
            </a:lvl4pPr>
            <a:lvl5pPr marL="1133856" indent="-283464">
              <a:spcBef>
                <a:spcPts val="1000"/>
              </a:spcBef>
              <a:buFont typeface="Arial" panose="020B0604020202020204" pitchFamily="34" charset="0"/>
              <a:buChar char="•"/>
              <a:defRPr lang="it-IT" sz="2000">
                <a:solidFill>
                  <a:schemeClr val="bg1"/>
                </a:solidFill>
                <a:latin typeface="+mn-lt"/>
              </a:defRPr>
            </a:lvl5pPr>
          </a:lstStyle>
          <a:p>
            <a:pPr lvl="0" rtl="0"/>
            <a:r>
              <a:rPr lang="it-IT"/>
              <a:t>Fare clic per inserire il testo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0" name="Segnaposto data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lang="it-IT" sz="1200">
                <a:solidFill>
                  <a:schemeClr val="accent3"/>
                </a:solidFill>
                <a:latin typeface="+mn-lt"/>
              </a:defRPr>
            </a:lvl1pPr>
          </a:lstStyle>
          <a:p>
            <a:pPr rtl="0"/>
            <a:r>
              <a:rPr lang="it-IT"/>
              <a:t>08/09/20XX</a:t>
            </a:r>
          </a:p>
        </p:txBody>
      </p:sp>
      <p:sp>
        <p:nvSpPr>
          <p:cNvPr id="11" name="Segnaposto piè di pagina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it-IT" sz="1200">
                <a:solidFill>
                  <a:schemeClr val="accent2"/>
                </a:solidFill>
                <a:latin typeface="+mn-lt"/>
              </a:defRPr>
            </a:lvl1pPr>
          </a:lstStyle>
          <a:p>
            <a:pPr rtl="0"/>
            <a:endParaRPr lang="it-IT" dirty="0"/>
          </a:p>
        </p:txBody>
      </p:sp>
      <p:sp>
        <p:nvSpPr>
          <p:cNvPr id="12" name="Segnaposto numero diapositiva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lang="it-IT" sz="1200">
                <a:solidFill>
                  <a:schemeClr val="accent2"/>
                </a:solidFill>
                <a:latin typeface="+mn-lt"/>
              </a:defRPr>
            </a:lvl1pPr>
          </a:lstStyle>
          <a:p>
            <a:pPr rtl="0"/>
            <a:fld id="{294A09A9-5501-47C1-A89A-A340965A2BE2}" type="slidenum">
              <a:rPr lang="it-IT" smtClean="0"/>
              <a:pPr rtl="0"/>
              <a:t>‹#›</a:t>
            </a:fld>
            <a:endParaRPr lang="it-IT" dirty="0"/>
          </a:p>
        </p:txBody>
      </p:sp>
    </p:spTree>
    <p:extLst>
      <p:ext uri="{BB962C8B-B14F-4D97-AF65-F5344CB8AC3E}">
        <p14:creationId xmlns:p14="http://schemas.microsoft.com/office/powerpoint/2010/main" val="4020426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Grafico ">
    <p:bg>
      <p:bgPr>
        <a:solidFill>
          <a:schemeClr val="accent2"/>
        </a:solidFill>
        <a:effectLst/>
      </p:bgPr>
    </p:bg>
    <p:spTree>
      <p:nvGrpSpPr>
        <p:cNvPr id="1" name=""/>
        <p:cNvGrpSpPr/>
        <p:nvPr/>
      </p:nvGrpSpPr>
      <p:grpSpPr>
        <a:xfrm>
          <a:off x="0" y="0"/>
          <a:ext cx="0" cy="0"/>
          <a:chOff x="0" y="0"/>
          <a:chExt cx="0" cy="0"/>
        </a:xfrm>
      </p:grpSpPr>
      <p:grpSp>
        <p:nvGrpSpPr>
          <p:cNvPr id="9" name="Gruppo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igura a mano libera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4" name="Figura a mano libera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grpSp>
      <p:sp>
        <p:nvSpPr>
          <p:cNvPr id="2" name="Titolo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rtlCol="0" anchor="b">
            <a:noAutofit/>
          </a:bodyPr>
          <a:lstStyle>
            <a:lvl1pPr>
              <a:defRPr lang="it-IT" sz="4200" b="1">
                <a:latin typeface="+mj-lt"/>
              </a:defRPr>
            </a:lvl1pPr>
          </a:lstStyle>
          <a:p>
            <a:pPr rtl="0"/>
            <a:r>
              <a:rPr lang="it-IT"/>
              <a:t>Fare clic per inserire il titolo</a:t>
            </a:r>
          </a:p>
        </p:txBody>
      </p:sp>
      <p:sp>
        <p:nvSpPr>
          <p:cNvPr id="3" name="Segnaposto contenuto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rtlCol="0">
            <a:noAutofit/>
          </a:bodyPr>
          <a:lstStyle>
            <a:lvl1pPr marL="0" indent="0">
              <a:buNone/>
              <a:defRPr lang="it-IT">
                <a:latin typeface="+mn-lt"/>
              </a:defRPr>
            </a:lvl1pPr>
            <a:lvl2pPr marL="457200" indent="0">
              <a:buNone/>
              <a:defRPr lang="it-IT">
                <a:latin typeface="+mn-lt"/>
              </a:defRPr>
            </a:lvl2pPr>
            <a:lvl3pPr marL="914400" indent="0">
              <a:buNone/>
              <a:defRPr lang="it-IT">
                <a:latin typeface="+mn-lt"/>
              </a:defRPr>
            </a:lvl3pPr>
            <a:lvl4pPr marL="1371600" indent="0">
              <a:buNone/>
              <a:defRPr lang="it-IT">
                <a:latin typeface="+mn-lt"/>
              </a:defRPr>
            </a:lvl4pPr>
            <a:lvl5pPr marL="1828800" indent="0">
              <a:buNone/>
              <a:defRPr lang="it-IT">
                <a:latin typeface="+mn-lt"/>
              </a:defRPr>
            </a:lvl5pPr>
          </a:lstStyle>
          <a:p>
            <a:pPr lvl="0" rtl="0"/>
            <a:r>
              <a:rPr lang="it-IT"/>
              <a:t>Fare clic per inserire il testo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10" name="Segnaposto data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lang="it-IT" sz="1200">
                <a:solidFill>
                  <a:schemeClr val="accent3"/>
                </a:solidFill>
                <a:latin typeface="+mn-lt"/>
              </a:defRPr>
            </a:lvl1pPr>
          </a:lstStyle>
          <a:p>
            <a:pPr rtl="0"/>
            <a:r>
              <a:rPr lang="it-IT"/>
              <a:t>08/09/20XX</a:t>
            </a:r>
          </a:p>
        </p:txBody>
      </p:sp>
      <p:sp>
        <p:nvSpPr>
          <p:cNvPr id="11" name="Segnaposto piè di pagina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it-IT" sz="1200">
                <a:solidFill>
                  <a:schemeClr val="accent3"/>
                </a:solidFill>
                <a:latin typeface="+mn-lt"/>
              </a:defRPr>
            </a:lvl1pPr>
          </a:lstStyle>
          <a:p>
            <a:pPr rtl="0"/>
            <a:endParaRPr lang="it-IT" dirty="0"/>
          </a:p>
        </p:txBody>
      </p:sp>
      <p:sp>
        <p:nvSpPr>
          <p:cNvPr id="12" name="Segnaposto numero diapositiva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lang="it-IT" sz="1200">
                <a:solidFill>
                  <a:schemeClr val="accent3"/>
                </a:solidFill>
                <a:latin typeface="+mn-lt"/>
              </a:defRPr>
            </a:lvl1pPr>
          </a:lstStyle>
          <a:p>
            <a:pPr rtl="0"/>
            <a:fld id="{294A09A9-5501-47C1-A89A-A340965A2BE2}" type="slidenum">
              <a:rPr lang="it-IT" smtClean="0"/>
              <a:pPr rtl="0"/>
              <a:t>‹#›</a:t>
            </a:fld>
            <a:endParaRPr lang="it-IT" dirty="0"/>
          </a:p>
        </p:txBody>
      </p:sp>
    </p:spTree>
    <p:extLst>
      <p:ext uri="{BB962C8B-B14F-4D97-AF65-F5344CB8AC3E}">
        <p14:creationId xmlns:p14="http://schemas.microsoft.com/office/powerpoint/2010/main" val="319094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Diapositiva finale">
    <p:spTree>
      <p:nvGrpSpPr>
        <p:cNvPr id="1" name=""/>
        <p:cNvGrpSpPr/>
        <p:nvPr/>
      </p:nvGrpSpPr>
      <p:grpSpPr>
        <a:xfrm>
          <a:off x="0" y="0"/>
          <a:ext cx="0" cy="0"/>
          <a:chOff x="0" y="0"/>
          <a:chExt cx="0" cy="0"/>
        </a:xfrm>
      </p:grpSpPr>
      <p:grpSp>
        <p:nvGrpSpPr>
          <p:cNvPr id="5" name="Gruppo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ttangolo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dirty="0"/>
            </a:p>
          </p:txBody>
        </p:sp>
        <p:grpSp>
          <p:nvGrpSpPr>
            <p:cNvPr id="6" name="Gruppo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igura a mano libera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6" name="Figura a mano libera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grpSp>
        <p:sp>
          <p:nvSpPr>
            <p:cNvPr id="22" name="Figura a mano libera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sp>
          <p:nvSpPr>
            <p:cNvPr id="17" name="Figura a mano libera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it-IT"/>
              </a:defPPr>
            </a:lstStyle>
            <a:p>
              <a:pPr algn="ctr" rtl="0"/>
              <a:endParaRPr lang="it-IT" dirty="0"/>
            </a:p>
          </p:txBody>
        </p:sp>
      </p:grpSp>
      <p:sp>
        <p:nvSpPr>
          <p:cNvPr id="2" name="Titolo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rtlCol="0" anchor="b">
            <a:noAutofit/>
          </a:bodyPr>
          <a:lstStyle>
            <a:lvl1pPr algn="l">
              <a:defRPr lang="it-IT" sz="6000" b="1">
                <a:latin typeface="+mj-lt"/>
              </a:defRPr>
            </a:lvl1pPr>
          </a:lstStyle>
          <a:p>
            <a:pPr rtl="0"/>
            <a:r>
              <a:rPr lang="it-IT"/>
              <a:t>Fare clic per inserire il titolo</a:t>
            </a:r>
          </a:p>
        </p:txBody>
      </p:sp>
      <p:sp>
        <p:nvSpPr>
          <p:cNvPr id="3" name="Sottotitolo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rtlCol="0" anchor="t" anchorCtr="0">
            <a:normAutofit/>
          </a:bodyPr>
          <a:lstStyle>
            <a:lvl1pPr marL="0" indent="0" algn="l">
              <a:buNone/>
              <a:defRPr lang="it-IT" sz="2800">
                <a:latin typeface="+mn-lt"/>
              </a:defRPr>
            </a:lvl1pPr>
            <a:lvl2pPr marL="457200" indent="0" algn="ctr">
              <a:buNone/>
              <a:defRPr lang="it-IT" sz="2000"/>
            </a:lvl2pPr>
            <a:lvl3pPr marL="914400" indent="0" algn="ctr">
              <a:buNone/>
              <a:defRPr lang="it-IT" sz="1800"/>
            </a:lvl3pPr>
            <a:lvl4pPr marL="1371600" indent="0" algn="ctr">
              <a:buNone/>
              <a:defRPr lang="it-IT" sz="1600"/>
            </a:lvl4pPr>
            <a:lvl5pPr marL="1828800" indent="0" algn="ctr">
              <a:buNone/>
              <a:defRPr lang="it-IT" sz="1600"/>
            </a:lvl5pPr>
            <a:lvl6pPr marL="2286000" indent="0" algn="ctr">
              <a:buNone/>
              <a:defRPr lang="it-IT" sz="1600"/>
            </a:lvl6pPr>
            <a:lvl7pPr marL="2743200" indent="0" algn="ctr">
              <a:buNone/>
              <a:defRPr lang="it-IT" sz="1600"/>
            </a:lvl7pPr>
            <a:lvl8pPr marL="3200400" indent="0" algn="ctr">
              <a:buNone/>
              <a:defRPr lang="it-IT" sz="1600"/>
            </a:lvl8pPr>
            <a:lvl9pPr marL="3657600" indent="0" algn="ctr">
              <a:buNone/>
              <a:defRPr lang="it-IT" sz="1600"/>
            </a:lvl9pPr>
          </a:lstStyle>
          <a:p>
            <a:pPr lvl="0" rtl="0"/>
            <a:r>
              <a:rPr lang="it-IT"/>
              <a:t>Fare clic per inserire il testo</a:t>
            </a:r>
          </a:p>
        </p:txBody>
      </p:sp>
    </p:spTree>
    <p:extLst>
      <p:ext uri="{BB962C8B-B14F-4D97-AF65-F5344CB8AC3E}">
        <p14:creationId xmlns:p14="http://schemas.microsoft.com/office/powerpoint/2010/main" val="254470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defPPr>
              <a:defRPr lang="it-IT"/>
            </a:defPPr>
          </a:lstStyle>
          <a:p>
            <a:pPr rtl="0"/>
            <a:r>
              <a:rPr lang="it-IT"/>
              <a:t>Fare clic per modificare lo stile del titolo</a:t>
            </a:r>
          </a:p>
        </p:txBody>
      </p:sp>
      <p:sp>
        <p:nvSpPr>
          <p:cNvPr id="3" name="Segnaposto testo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defPPr>
              <a:defRPr lang="it-IT"/>
            </a:defPPr>
          </a:lstStyle>
          <a:p>
            <a:pPr lvl="0" rtl="0"/>
            <a:r>
              <a:rPr lang="it-IT"/>
              <a:t>Fare clic per modificare lo stile del titolo</a:t>
            </a:r>
          </a:p>
          <a:p>
            <a:pPr lvl="1" rtl="0"/>
            <a:r>
              <a:rPr lang="it-IT"/>
              <a:t>Secondo livello</a:t>
            </a:r>
          </a:p>
          <a:p>
            <a:pPr lvl="2" rtl="0"/>
            <a:r>
              <a:rPr lang="it-IT"/>
              <a:t>Terzo livello</a:t>
            </a:r>
          </a:p>
          <a:p>
            <a:pPr lvl="3" rtl="0"/>
            <a:r>
              <a:rPr lang="it-IT"/>
              <a:t>Quarto livello</a:t>
            </a:r>
          </a:p>
          <a:p>
            <a:pPr lvl="4" rtl="0"/>
            <a:r>
              <a:rPr lang="it-IT"/>
              <a:t>Quinto livello</a:t>
            </a:r>
          </a:p>
        </p:txBody>
      </p:sp>
      <p:sp>
        <p:nvSpPr>
          <p:cNvPr id="4" name="Segnaposto data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lang="it-IT" sz="1200">
                <a:solidFill>
                  <a:schemeClr val="tx2"/>
                </a:solidFill>
                <a:latin typeface="+mn-lt"/>
              </a:defRPr>
            </a:lvl1pPr>
          </a:lstStyle>
          <a:p>
            <a:pPr rtl="0"/>
            <a:r>
              <a:rPr lang="it-IT"/>
              <a:t>08/09/20XX</a:t>
            </a:r>
          </a:p>
        </p:txBody>
      </p:sp>
      <p:sp>
        <p:nvSpPr>
          <p:cNvPr id="5" name="Segnaposto piè di pagina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it-IT" sz="1200">
                <a:solidFill>
                  <a:schemeClr val="tx2"/>
                </a:solidFill>
                <a:latin typeface="+mn-lt"/>
              </a:defRPr>
            </a:lvl1pPr>
          </a:lstStyle>
          <a:p>
            <a:pPr rtl="0"/>
            <a:endParaRPr lang="it-IT" dirty="0"/>
          </a:p>
        </p:txBody>
      </p:sp>
      <p:sp>
        <p:nvSpPr>
          <p:cNvPr id="6" name="Segnaposto numero diapositiva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lang="it-IT" sz="1200">
                <a:solidFill>
                  <a:schemeClr val="tx2"/>
                </a:solidFill>
                <a:latin typeface="+mn-lt"/>
              </a:defRPr>
            </a:lvl1pPr>
          </a:lstStyle>
          <a:p>
            <a:pPr rtl="0"/>
            <a:fld id="{294A09A9-5501-47C1-A89A-A340965A2BE2}" type="slidenum">
              <a:rPr lang="it-IT" smtClean="0"/>
              <a:pPr rtl="0"/>
              <a:t>‹#›</a:t>
            </a:fld>
            <a:endParaRPr lang="it-IT"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1" r:id="rId4"/>
    <p:sldLayoutId id="2147483659" r:id="rId5"/>
    <p:sldLayoutId id="2147483668" r:id="rId6"/>
    <p:sldLayoutId id="2147483669" r:id="rId7"/>
    <p:sldLayoutId id="2147483661" r:id="rId8"/>
    <p:sldLayoutId id="2147483666" r:id="rId9"/>
  </p:sldLayoutIdLst>
  <p:hf sldNum="0" hdr="0" ftr="0" dt="0"/>
  <p:txStyles>
    <p:titleStyle>
      <a:lvl1pPr algn="l" defTabSz="914400" rtl="0" eaLnBrk="1" latinLnBrk="0" hangingPunct="1">
        <a:lnSpc>
          <a:spcPct val="80000"/>
        </a:lnSpc>
        <a:spcBef>
          <a:spcPct val="0"/>
        </a:spcBef>
        <a:buNone/>
        <a:defRPr lang="it-IT"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it-IT"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it-IT"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it-IT"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p:bodyStyle>
    <p:otherStyle>
      <a:defPPr>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eticaeconomia.it/siamo-alle-soglie-di-una-grande-crisi/"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mailto:romano.roberto64@gmail.com"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81157" cy="4317822"/>
          </a:xfrm>
        </p:spPr>
        <p:txBody>
          <a:bodyPr rtlCol="0"/>
          <a:lstStyle>
            <a:defPPr>
              <a:defRPr lang="it-IT"/>
            </a:defPPr>
          </a:lstStyle>
          <a:p>
            <a:pPr algn="ctr"/>
            <a:r>
              <a:rPr lang="it-IT" sz="5400" dirty="0"/>
              <a:t>Capitalismo finanziario, oligarchia tecnologica e democrazia, </a:t>
            </a:r>
            <a:br>
              <a:rPr lang="it-IT" sz="5400" dirty="0"/>
            </a:br>
            <a:r>
              <a:rPr lang="it-IT" sz="1400" dirty="0"/>
              <a:t>tratto da </a:t>
            </a:r>
            <a:br>
              <a:rPr lang="it-IT" sz="1400" dirty="0"/>
            </a:br>
            <a:r>
              <a:rPr lang="it-IT" sz="1400" dirty="0"/>
              <a:t>Roberto Romano, 2025, </a:t>
            </a:r>
            <a:r>
              <a:rPr lang="it-IT" sz="1400" b="1" i="0" u="none" strike="noStrike" cap="all" dirty="0">
                <a:solidFill>
                  <a:srgbClr val="003559"/>
                </a:solidFill>
                <a:effectLst/>
                <a:hlinkClick r:id="rId3"/>
              </a:rPr>
              <a:t>Siamo alle soglie di una grande crisi?</a:t>
            </a:r>
            <a:r>
              <a:rPr lang="it-IT" sz="1400" b="1" i="0" u="none" strike="noStrike" cap="all" dirty="0">
                <a:solidFill>
                  <a:srgbClr val="003559"/>
                </a:solidFill>
                <a:effectLst/>
              </a:rPr>
              <a:t>, Menabò</a:t>
            </a:r>
            <a:br>
              <a:rPr lang="it-IT" sz="5400" dirty="0"/>
            </a:br>
            <a:br>
              <a:rPr lang="it-IT" sz="1100" dirty="0"/>
            </a:br>
            <a:br>
              <a:rPr lang="it-IT" sz="1100" dirty="0"/>
            </a:br>
            <a:br>
              <a:rPr lang="it-IT" sz="1100" dirty="0"/>
            </a:br>
            <a:br>
              <a:rPr lang="it-IT" sz="1100" dirty="0"/>
            </a:br>
            <a:r>
              <a:rPr lang="it-IT" sz="2000" dirty="0"/>
              <a:t>Roberto Romano (economista ESTA’)</a:t>
            </a:r>
            <a:br>
              <a:rPr lang="it-IT" sz="2000" dirty="0"/>
            </a:br>
            <a:r>
              <a:rPr lang="it-IT" sz="2000" dirty="0"/>
              <a:t>16 maggio 2025</a:t>
            </a:r>
            <a:br>
              <a:rPr lang="it-IT" sz="2000" dirty="0"/>
            </a:br>
            <a:r>
              <a:rPr lang="it-IT" sz="2000" dirty="0"/>
              <a:t>Spazio Hub, piazza Garibaldi</a:t>
            </a:r>
            <a:endParaRPr lang="it-IT"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613AD6AF-8C72-CA79-CB76-E178236A942E}"/>
              </a:ext>
            </a:extLst>
          </p:cNvPr>
          <p:cNvSpPr>
            <a:spLocks noGrp="1"/>
          </p:cNvSpPr>
          <p:nvPr>
            <p:ph type="ctrTitle"/>
          </p:nvPr>
        </p:nvSpPr>
        <p:spPr>
          <a:xfrm>
            <a:off x="1167493" y="232913"/>
            <a:ext cx="7096933" cy="3535898"/>
          </a:xfrm>
        </p:spPr>
        <p:txBody>
          <a:bodyPr/>
          <a:lstStyle/>
          <a:p>
            <a:r>
              <a:rPr lang="it-IT" sz="4000" kern="100" dirty="0">
                <a:effectLst/>
                <a:latin typeface="Aptos" panose="020B0004020202020204" pitchFamily="34" charset="0"/>
                <a:ea typeface="Aptos" panose="020B0004020202020204" pitchFamily="34" charset="0"/>
                <a:cs typeface="Times New Roman" panose="02020603050405020304" pitchFamily="18" charset="0"/>
              </a:rPr>
              <a:t>Innovazione tecnologica e storia delle crisi</a:t>
            </a:r>
            <a:endParaRPr lang="it-IT" sz="4000" dirty="0"/>
          </a:p>
        </p:txBody>
      </p:sp>
    </p:spTree>
    <p:extLst>
      <p:ext uri="{BB962C8B-B14F-4D97-AF65-F5344CB8AC3E}">
        <p14:creationId xmlns:p14="http://schemas.microsoft.com/office/powerpoint/2010/main" val="4091564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EB3E55-04D3-F3A4-B780-0ED09CF34EF2}"/>
              </a:ext>
            </a:extLst>
          </p:cNvPr>
          <p:cNvSpPr>
            <a:spLocks noGrp="1"/>
          </p:cNvSpPr>
          <p:nvPr>
            <p:ph type="title"/>
          </p:nvPr>
        </p:nvSpPr>
        <p:spPr>
          <a:xfrm>
            <a:off x="1158864" y="295275"/>
            <a:ext cx="9779183" cy="1063968"/>
          </a:xfrm>
        </p:spPr>
        <p:txBody>
          <a:bodyPr/>
          <a:lstStyle/>
          <a:p>
            <a:r>
              <a:rPr lang="it-IT" sz="4000" b="1" kern="100" dirty="0">
                <a:effectLst/>
                <a:latin typeface="Times New Roman" panose="02020603050405020304" pitchFamily="18" charset="0"/>
                <a:ea typeface="Aptos" panose="020B0004020202020204" pitchFamily="34" charset="0"/>
                <a:cs typeface="Times New Roman" panose="02020603050405020304" pitchFamily="18" charset="0"/>
              </a:rPr>
              <a:t>L’Intelligenza Artificiale è una rivoluzione economica e tecnologica?</a:t>
            </a:r>
            <a:endParaRPr lang="it-IT" sz="4000" dirty="0"/>
          </a:p>
        </p:txBody>
      </p:sp>
      <p:sp>
        <p:nvSpPr>
          <p:cNvPr id="5" name="Segnaposto contenuto 4">
            <a:extLst>
              <a:ext uri="{FF2B5EF4-FFF2-40B4-BE49-F238E27FC236}">
                <a16:creationId xmlns:a16="http://schemas.microsoft.com/office/drawing/2014/main" id="{B5727070-A078-8248-1856-D0E3AD374799}"/>
              </a:ext>
            </a:extLst>
          </p:cNvPr>
          <p:cNvSpPr>
            <a:spLocks noGrp="1"/>
          </p:cNvSpPr>
          <p:nvPr>
            <p:ph idx="1"/>
          </p:nvPr>
        </p:nvSpPr>
        <p:spPr>
          <a:xfrm>
            <a:off x="556591" y="1473719"/>
            <a:ext cx="10381456" cy="5089006"/>
          </a:xfrm>
        </p:spPr>
        <p:txBody>
          <a:bodyPr>
            <a:noAutofit/>
          </a:bodyPr>
          <a:lstStyle/>
          <a:p>
            <a:pPr marL="285750" indent="-285750" algn="just">
              <a:lnSpc>
                <a:spcPct val="120000"/>
              </a:lnSpc>
              <a:spcBef>
                <a:spcPts val="0"/>
              </a:spcBef>
              <a:buFont typeface="Arial" panose="020B0604020202020204" pitchFamily="34" charset="0"/>
              <a:buChar char="•"/>
            </a:pPr>
            <a:r>
              <a:rPr lang="it-IT" sz="1800" kern="100" dirty="0">
                <a:effectLst/>
                <a:ea typeface="Aptos" panose="020B0004020202020204" pitchFamily="34" charset="0"/>
                <a:cs typeface="Times New Roman" panose="02020603050405020304" pitchFamily="18" charset="0"/>
              </a:rPr>
              <a:t>L’impatto economico dell’AI è condizionato dalla sua natura (sostanziale) di bene capitale e intermedio, ovvero uno strumento utilizzato principalmente all’interno di settori già consolidati. </a:t>
            </a:r>
          </a:p>
          <a:p>
            <a:pPr marL="285750" indent="-285750" algn="just">
              <a:lnSpc>
                <a:spcPct val="120000"/>
              </a:lnSpc>
              <a:spcBef>
                <a:spcPts val="0"/>
              </a:spcBef>
              <a:buFont typeface="Arial" panose="020B0604020202020204" pitchFamily="34" charset="0"/>
              <a:buChar char="•"/>
            </a:pPr>
            <a:r>
              <a:rPr lang="it-IT" sz="1800" kern="100" dirty="0">
                <a:effectLst/>
                <a:ea typeface="Aptos" panose="020B0004020202020204" pitchFamily="34" charset="0"/>
                <a:cs typeface="Times New Roman" panose="02020603050405020304" pitchFamily="18" charset="0"/>
              </a:rPr>
              <a:t>Come accaduto con il boom delle </a:t>
            </a:r>
            <a:r>
              <a:rPr lang="it-IT" sz="1800" i="1" kern="100" dirty="0">
                <a:effectLst/>
                <a:ea typeface="Aptos" panose="020B0004020202020204" pitchFamily="34" charset="0"/>
                <a:cs typeface="Times New Roman" panose="02020603050405020304" pitchFamily="18" charset="0"/>
              </a:rPr>
              <a:t>dot-com</a:t>
            </a:r>
            <a:r>
              <a:rPr lang="it-IT" sz="1800" kern="100" dirty="0">
                <a:effectLst/>
                <a:ea typeface="Aptos" panose="020B0004020202020204" pitchFamily="34" charset="0"/>
                <a:cs typeface="Times New Roman" panose="02020603050405020304" pitchFamily="18" charset="0"/>
              </a:rPr>
              <a:t> negli anni 2000, l’Intelligenza Artificiale incide profondamente sulla composizione tecnica del PIL, ma la sua crescita è trainata in gran parte dalla domanda di beni di consumo. </a:t>
            </a:r>
          </a:p>
          <a:p>
            <a:pPr marL="285750" indent="-285750" algn="just">
              <a:lnSpc>
                <a:spcPct val="120000"/>
              </a:lnSpc>
              <a:spcBef>
                <a:spcPts val="0"/>
              </a:spcBef>
              <a:buFont typeface="Arial" panose="020B0604020202020204" pitchFamily="34" charset="0"/>
              <a:buChar char="•"/>
            </a:pPr>
            <a:r>
              <a:rPr lang="it-IT" sz="1800" kern="100" dirty="0">
                <a:effectLst/>
                <a:ea typeface="Aptos" panose="020B0004020202020204" pitchFamily="34" charset="0"/>
                <a:cs typeface="Times New Roman" panose="02020603050405020304" pitchFamily="18" charset="0"/>
              </a:rPr>
              <a:t>Le previsioni di crescita del PIL globale attribuibile all’AI oscillano tra il 3,5% e il 7%, valori che rientrano nella traiettoria evolutiva dell’innovazione tecnologica. </a:t>
            </a:r>
          </a:p>
          <a:p>
            <a:pPr marL="285750" indent="-285750" algn="just">
              <a:lnSpc>
                <a:spcPct val="120000"/>
              </a:lnSpc>
              <a:spcBef>
                <a:spcPts val="0"/>
              </a:spcBef>
              <a:buFont typeface="Arial" panose="020B0604020202020204" pitchFamily="34" charset="0"/>
              <a:buChar char="•"/>
            </a:pPr>
            <a:r>
              <a:rPr lang="it-IT" sz="1800" kern="100" dirty="0">
                <a:effectLst/>
                <a:ea typeface="Aptos" panose="020B0004020202020204" pitchFamily="34" charset="0"/>
                <a:cs typeface="Times New Roman" panose="02020603050405020304" pitchFamily="18" charset="0"/>
              </a:rPr>
              <a:t>L’Intelligenza Artificiale pone anche significativi rischi socioeconomici:</a:t>
            </a:r>
          </a:p>
          <a:p>
            <a:pPr marL="742950" lvl="1" indent="-285750" algn="just">
              <a:lnSpc>
                <a:spcPct val="120000"/>
              </a:lnSpc>
              <a:spcBef>
                <a:spcPts val="0"/>
              </a:spcBef>
              <a:buFont typeface="Arial" panose="020B0604020202020204" pitchFamily="34" charset="0"/>
              <a:buChar char="•"/>
            </a:pPr>
            <a:r>
              <a:rPr lang="it-IT" sz="1800" kern="100" dirty="0">
                <a:effectLst/>
                <a:ea typeface="Aptos" panose="020B0004020202020204" pitchFamily="34" charset="0"/>
                <a:cs typeface="Times New Roman" panose="02020603050405020304" pitchFamily="18" charset="0"/>
              </a:rPr>
              <a:t>potrebbe rafforzare il legame tra industria tecnologica e settore militare</a:t>
            </a:r>
          </a:p>
          <a:p>
            <a:pPr marL="742950" lvl="1" indent="-285750" algn="just">
              <a:lnSpc>
                <a:spcPct val="120000"/>
              </a:lnSpc>
              <a:spcBef>
                <a:spcPts val="0"/>
              </a:spcBef>
              <a:buFont typeface="Arial" panose="020B0604020202020204" pitchFamily="34" charset="0"/>
              <a:buChar char="•"/>
            </a:pPr>
            <a:r>
              <a:rPr lang="it-IT" sz="1800" kern="100" dirty="0">
                <a:effectLst/>
                <a:ea typeface="Aptos" panose="020B0004020202020204" pitchFamily="34" charset="0"/>
                <a:cs typeface="Times New Roman" panose="02020603050405020304" pitchFamily="18" charset="0"/>
              </a:rPr>
              <a:t>rischia di mettere alla prova la capacità delle istituzioni di regolamentare la concorrenza e di redistribuire la ricchezza. </a:t>
            </a:r>
          </a:p>
          <a:p>
            <a:pPr algn="just">
              <a:lnSpc>
                <a:spcPct val="120000"/>
              </a:lnSpc>
              <a:spcBef>
                <a:spcPts val="0"/>
              </a:spcBef>
            </a:pPr>
            <a:r>
              <a:rPr lang="it-IT" sz="1800" kern="100" dirty="0">
                <a:effectLst/>
                <a:ea typeface="Aptos" panose="020B0004020202020204" pitchFamily="34" charset="0"/>
                <a:cs typeface="Times New Roman" panose="02020603050405020304" pitchFamily="18" charset="0"/>
              </a:rPr>
              <a:t>Paul Krugman, premio Nobel per l’economia, ha messo in guardia dal rischio di un’eccessiva fiducia nella capacità dell’AI di generare crescita sostenibile: </a:t>
            </a:r>
          </a:p>
          <a:p>
            <a:pPr marL="742950" lvl="1" indent="-285750" algn="just">
              <a:lnSpc>
                <a:spcPct val="120000"/>
              </a:lnSpc>
              <a:spcBef>
                <a:spcPts val="0"/>
              </a:spcBef>
              <a:buFont typeface="Arial" panose="020B0604020202020204" pitchFamily="34" charset="0"/>
              <a:buChar char="•"/>
            </a:pPr>
            <a:r>
              <a:rPr lang="it-IT" sz="1800" kern="100" dirty="0">
                <a:effectLst/>
                <a:ea typeface="Aptos" panose="020B0004020202020204" pitchFamily="34" charset="0"/>
                <a:cs typeface="Times New Roman" panose="02020603050405020304" pitchFamily="18" charset="0"/>
              </a:rPr>
              <a:t>“Le tecnologie non creano automaticamente prosperità, serve una distribuzione equa dei benefici.”</a:t>
            </a:r>
            <a:endParaRPr lang="it-IT" sz="1800" dirty="0"/>
          </a:p>
        </p:txBody>
      </p:sp>
    </p:spTree>
    <p:extLst>
      <p:ext uri="{BB962C8B-B14F-4D97-AF65-F5344CB8AC3E}">
        <p14:creationId xmlns:p14="http://schemas.microsoft.com/office/powerpoint/2010/main" val="942660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0084C4-05A2-CA9C-5350-E9F6C4231EB1}"/>
              </a:ext>
            </a:extLst>
          </p:cNvPr>
          <p:cNvSpPr>
            <a:spLocks noGrp="1"/>
          </p:cNvSpPr>
          <p:nvPr>
            <p:ph type="title"/>
          </p:nvPr>
        </p:nvSpPr>
        <p:spPr>
          <a:xfrm>
            <a:off x="1167492" y="136526"/>
            <a:ext cx="9601200" cy="1107483"/>
          </a:xfrm>
        </p:spPr>
        <p:txBody>
          <a:bodyPr/>
          <a:lstStyle/>
          <a:p>
            <a:r>
              <a:rPr lang="it-IT" sz="4000" dirty="0"/>
              <a:t>Differenze e affinità tra crisi subprime (2008) e Dot.com (2001)</a:t>
            </a:r>
          </a:p>
        </p:txBody>
      </p:sp>
      <p:graphicFrame>
        <p:nvGraphicFramePr>
          <p:cNvPr id="4" name="Segnaposto contenuto 3">
            <a:extLst>
              <a:ext uri="{FF2B5EF4-FFF2-40B4-BE49-F238E27FC236}">
                <a16:creationId xmlns:a16="http://schemas.microsoft.com/office/drawing/2014/main" id="{5B7F9ED0-6590-AE92-A282-DA1760EBAF9B}"/>
              </a:ext>
            </a:extLst>
          </p:cNvPr>
          <p:cNvGraphicFramePr>
            <a:graphicFrameLocks noGrp="1"/>
          </p:cNvGraphicFramePr>
          <p:nvPr>
            <p:ph idx="1"/>
            <p:extLst>
              <p:ext uri="{D42A27DB-BD31-4B8C-83A1-F6EECF244321}">
                <p14:modId xmlns:p14="http://schemas.microsoft.com/office/powerpoint/2010/main" val="3772178145"/>
              </p:ext>
            </p:extLst>
          </p:nvPr>
        </p:nvGraphicFramePr>
        <p:xfrm>
          <a:off x="499731" y="1819276"/>
          <a:ext cx="3938919" cy="4079002"/>
        </p:xfrm>
        <a:graphic>
          <a:graphicData uri="http://schemas.openxmlformats.org/drawingml/2006/table">
            <a:tbl>
              <a:tblPr>
                <a:tableStyleId>{69012ECD-51FC-41F1-AA8D-1B2483CD663E}</a:tableStyleId>
              </a:tblPr>
              <a:tblGrid>
                <a:gridCol w="1009869">
                  <a:extLst>
                    <a:ext uri="{9D8B030D-6E8A-4147-A177-3AD203B41FA5}">
                      <a16:colId xmlns:a16="http://schemas.microsoft.com/office/drawing/2014/main" val="2750248465"/>
                    </a:ext>
                  </a:extLst>
                </a:gridCol>
                <a:gridCol w="1200290">
                  <a:extLst>
                    <a:ext uri="{9D8B030D-6E8A-4147-A177-3AD203B41FA5}">
                      <a16:colId xmlns:a16="http://schemas.microsoft.com/office/drawing/2014/main" val="3731542235"/>
                    </a:ext>
                  </a:extLst>
                </a:gridCol>
                <a:gridCol w="1728760">
                  <a:extLst>
                    <a:ext uri="{9D8B030D-6E8A-4147-A177-3AD203B41FA5}">
                      <a16:colId xmlns:a16="http://schemas.microsoft.com/office/drawing/2014/main" val="2623298803"/>
                    </a:ext>
                  </a:extLst>
                </a:gridCol>
              </a:tblGrid>
              <a:tr h="514386">
                <a:tc gridSpan="3">
                  <a:txBody>
                    <a:bodyPr/>
                    <a:lstStyle/>
                    <a:p>
                      <a:pPr algn="ctr" fontAlgn="b"/>
                      <a:r>
                        <a:rPr lang="it-IT" sz="1400" b="1" u="none" strike="noStrike" dirty="0">
                          <a:solidFill>
                            <a:schemeClr val="tx1"/>
                          </a:solidFill>
                          <a:effectLst/>
                        </a:rPr>
                        <a:t>Caratteristiche della crisi dot.com e (2001) e crisi subprime (2008</a:t>
                      </a:r>
                      <a:r>
                        <a:rPr lang="it-IT" sz="1200" b="1" u="none" strike="noStrike" dirty="0">
                          <a:solidFill>
                            <a:schemeClr val="tx1"/>
                          </a:solidFill>
                          <a:effectLst/>
                        </a:rPr>
                        <a:t>)</a:t>
                      </a:r>
                      <a:endParaRPr lang="it-IT" sz="1200" b="1" i="0" u="none" strike="noStrike" dirty="0">
                        <a:solidFill>
                          <a:schemeClr val="tx1"/>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1081550892"/>
                  </a:ext>
                </a:extLst>
              </a:tr>
              <a:tr h="514386">
                <a:tc>
                  <a:txBody>
                    <a:bodyPr/>
                    <a:lstStyle/>
                    <a:p>
                      <a:pPr algn="ctr" fontAlgn="ctr"/>
                      <a:r>
                        <a:rPr lang="it-IT" sz="1400" b="1" u="none" strike="noStrike" dirty="0">
                          <a:solidFill>
                            <a:schemeClr val="tx1"/>
                          </a:solidFill>
                          <a:effectLst/>
                        </a:rPr>
                        <a:t>Aspetto</a:t>
                      </a:r>
                      <a:endParaRPr lang="it-IT" sz="1400" b="1" i="0" u="none" strike="noStrike" dirty="0">
                        <a:solidFill>
                          <a:schemeClr val="tx1"/>
                        </a:solidFill>
                        <a:effectLst/>
                        <a:latin typeface="Aptos"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it-IT" sz="1400" b="1" u="none" strike="noStrike" dirty="0">
                          <a:solidFill>
                            <a:schemeClr val="tx1"/>
                          </a:solidFill>
                          <a:effectLst/>
                        </a:rPr>
                        <a:t>Crisi delle Dot-com (2001)</a:t>
                      </a:r>
                      <a:endParaRPr lang="it-IT" sz="1400" b="1" i="0" u="none" strike="noStrike" dirty="0">
                        <a:solidFill>
                          <a:schemeClr val="tx1"/>
                        </a:solidFill>
                        <a:effectLst/>
                        <a:latin typeface="Aptos"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it-IT" sz="1400" b="1" u="none" strike="noStrike" dirty="0">
                          <a:solidFill>
                            <a:schemeClr val="tx1"/>
                          </a:solidFill>
                          <a:effectLst/>
                        </a:rPr>
                        <a:t>Crisi dei Subprime (2008)</a:t>
                      </a:r>
                      <a:endParaRPr lang="it-IT" sz="1400" b="1" i="0" u="none" strike="noStrike" dirty="0">
                        <a:solidFill>
                          <a:schemeClr val="tx1"/>
                        </a:solidFill>
                        <a:effectLst/>
                        <a:latin typeface="Aptos"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6027226"/>
                  </a:ext>
                </a:extLst>
              </a:tr>
              <a:tr h="405228">
                <a:tc>
                  <a:txBody>
                    <a:bodyPr/>
                    <a:lstStyle/>
                    <a:p>
                      <a:pPr algn="ctr" fontAlgn="ctr"/>
                      <a:r>
                        <a:rPr lang="it-IT" sz="1200" b="1" u="none" strike="noStrike" dirty="0">
                          <a:solidFill>
                            <a:schemeClr val="tx1"/>
                          </a:solidFill>
                          <a:effectLst/>
                        </a:rPr>
                        <a:t>Settore coinvolto</a:t>
                      </a:r>
                      <a:endParaRPr lang="it-IT" sz="1200" b="1" i="0" u="none" strike="noStrike" dirty="0">
                        <a:solidFill>
                          <a:schemeClr val="tx1"/>
                        </a:solidFill>
                        <a:effectLst/>
                        <a:latin typeface="Aptos"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it-IT" sz="1200" u="none" strike="noStrike" dirty="0">
                          <a:solidFill>
                            <a:schemeClr val="tx1"/>
                          </a:solidFill>
                          <a:effectLst/>
                        </a:rPr>
                        <a:t>Tecnologia e Internet</a:t>
                      </a:r>
                      <a:endParaRPr lang="it-IT" sz="1200" b="0" i="0" u="none" strike="noStrike" dirty="0">
                        <a:solidFill>
                          <a:schemeClr val="tx1"/>
                        </a:solidFill>
                        <a:effectLst/>
                        <a:latin typeface="Aptos"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it-IT" sz="1200" u="none" strike="noStrike" dirty="0">
                          <a:solidFill>
                            <a:schemeClr val="tx1"/>
                          </a:solidFill>
                          <a:effectLst/>
                        </a:rPr>
                        <a:t>Immobiliare e finanziario</a:t>
                      </a:r>
                      <a:endParaRPr lang="it-IT" sz="1200" b="0" i="0" u="none" strike="noStrike" dirty="0">
                        <a:solidFill>
                          <a:schemeClr val="tx1"/>
                        </a:solidFill>
                        <a:effectLst/>
                        <a:latin typeface="Aptos"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3064427"/>
                  </a:ext>
                </a:extLst>
              </a:tr>
              <a:tr h="800170">
                <a:tc>
                  <a:txBody>
                    <a:bodyPr/>
                    <a:lstStyle/>
                    <a:p>
                      <a:pPr algn="ctr" fontAlgn="ctr"/>
                      <a:r>
                        <a:rPr lang="it-IT" sz="1200" b="1" u="none" strike="noStrike" dirty="0">
                          <a:solidFill>
                            <a:schemeClr val="tx1"/>
                          </a:solidFill>
                          <a:effectLst/>
                        </a:rPr>
                        <a:t>Causa principale</a:t>
                      </a:r>
                      <a:endParaRPr lang="it-IT" sz="1200" b="1" i="0" u="none" strike="noStrike" dirty="0">
                        <a:solidFill>
                          <a:schemeClr val="tx1"/>
                        </a:solidFill>
                        <a:effectLst/>
                        <a:latin typeface="Aptos"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it-IT" sz="1200" u="none" strike="noStrike" dirty="0">
                          <a:solidFill>
                            <a:schemeClr val="tx1"/>
                          </a:solidFill>
                          <a:effectLst/>
                        </a:rPr>
                        <a:t>Speculazione su aziende tecnologiche non redditizie</a:t>
                      </a:r>
                      <a:endParaRPr lang="it-IT" sz="1200" b="0" i="0" u="none" strike="noStrike" dirty="0">
                        <a:solidFill>
                          <a:schemeClr val="tx1"/>
                        </a:solidFill>
                        <a:effectLst/>
                        <a:latin typeface="Aptos"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it-IT" sz="1200" u="none" strike="noStrike" dirty="0">
                          <a:solidFill>
                            <a:schemeClr val="tx1"/>
                          </a:solidFill>
                          <a:effectLst/>
                        </a:rPr>
                        <a:t>Concessione di mutui ad alto rischio e cartolarizzazioni</a:t>
                      </a:r>
                      <a:endParaRPr lang="it-IT" sz="1200" b="0" i="0" u="none" strike="noStrike" dirty="0">
                        <a:solidFill>
                          <a:schemeClr val="tx1"/>
                        </a:solidFill>
                        <a:effectLst/>
                        <a:latin typeface="Aptos"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48344"/>
                  </a:ext>
                </a:extLst>
              </a:tr>
              <a:tr h="313685">
                <a:tc>
                  <a:txBody>
                    <a:bodyPr/>
                    <a:lstStyle/>
                    <a:p>
                      <a:pPr algn="ctr" fontAlgn="ctr"/>
                      <a:r>
                        <a:rPr lang="it-IT" sz="1200" b="1" u="none" strike="noStrike" dirty="0">
                          <a:solidFill>
                            <a:schemeClr val="tx1"/>
                          </a:solidFill>
                          <a:effectLst/>
                        </a:rPr>
                        <a:t>Tipo di bolla</a:t>
                      </a:r>
                      <a:endParaRPr lang="it-IT" sz="1200" b="1" i="0" u="none" strike="noStrike" dirty="0">
                        <a:solidFill>
                          <a:schemeClr val="tx1"/>
                        </a:solidFill>
                        <a:effectLst/>
                        <a:latin typeface="Aptos"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it-IT" sz="1200" u="none" strike="noStrike" dirty="0">
                          <a:solidFill>
                            <a:schemeClr val="tx1"/>
                          </a:solidFill>
                          <a:effectLst/>
                        </a:rPr>
                        <a:t>Azionaria</a:t>
                      </a:r>
                      <a:endParaRPr lang="it-IT" sz="1200" b="0" i="0" u="none" strike="noStrike" dirty="0">
                        <a:solidFill>
                          <a:schemeClr val="tx1"/>
                        </a:solidFill>
                        <a:effectLst/>
                        <a:latin typeface="Aptos"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it-IT" sz="1200" u="none" strike="noStrike" dirty="0">
                          <a:solidFill>
                            <a:schemeClr val="tx1"/>
                          </a:solidFill>
                          <a:effectLst/>
                        </a:rPr>
                        <a:t>Immobiliare e creditizia</a:t>
                      </a:r>
                      <a:endParaRPr lang="it-IT" sz="1200" b="0" i="0" u="none" strike="noStrike" dirty="0">
                        <a:solidFill>
                          <a:schemeClr val="tx1"/>
                        </a:solidFill>
                        <a:effectLst/>
                        <a:latin typeface="Aptos"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3149280"/>
                  </a:ext>
                </a:extLst>
              </a:tr>
              <a:tr h="658146">
                <a:tc>
                  <a:txBody>
                    <a:bodyPr/>
                    <a:lstStyle/>
                    <a:p>
                      <a:pPr algn="ctr" fontAlgn="ctr"/>
                      <a:r>
                        <a:rPr lang="it-IT" sz="1200" b="1" u="none" strike="noStrike" dirty="0">
                          <a:solidFill>
                            <a:schemeClr val="tx1"/>
                          </a:solidFill>
                          <a:effectLst/>
                        </a:rPr>
                        <a:t>Impatto economico</a:t>
                      </a:r>
                      <a:endParaRPr lang="it-IT" sz="1200" b="1" i="0" u="none" strike="noStrike" dirty="0">
                        <a:solidFill>
                          <a:schemeClr val="tx1"/>
                        </a:solidFill>
                        <a:effectLst/>
                        <a:latin typeface="Aptos"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it-IT" sz="1200" u="none" strike="noStrike">
                          <a:solidFill>
                            <a:schemeClr val="tx1"/>
                          </a:solidFill>
                          <a:effectLst/>
                        </a:rPr>
                        <a:t>Limitato principalmente al settore tecnologico</a:t>
                      </a:r>
                      <a:endParaRPr lang="it-IT" sz="1200" b="0" i="0" u="none" strike="noStrike">
                        <a:solidFill>
                          <a:schemeClr val="tx1"/>
                        </a:solidFill>
                        <a:effectLst/>
                        <a:latin typeface="Aptos"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it-IT" sz="1200" u="none" strike="noStrike" dirty="0">
                          <a:solidFill>
                            <a:schemeClr val="tx1"/>
                          </a:solidFill>
                          <a:effectLst/>
                        </a:rPr>
                        <a:t>Recessione globale con effetti su occupazione e PIL</a:t>
                      </a:r>
                      <a:endParaRPr lang="it-IT" sz="1200" b="0" i="0" u="none" strike="noStrike" dirty="0">
                        <a:solidFill>
                          <a:schemeClr val="tx1"/>
                        </a:solidFill>
                        <a:effectLst/>
                        <a:latin typeface="Aptos"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7308946"/>
                  </a:ext>
                </a:extLst>
              </a:tr>
              <a:tr h="790102">
                <a:tc>
                  <a:txBody>
                    <a:bodyPr/>
                    <a:lstStyle/>
                    <a:p>
                      <a:pPr algn="ctr" fontAlgn="ctr"/>
                      <a:r>
                        <a:rPr lang="it-IT" sz="1200" b="1" u="none" strike="noStrike" dirty="0">
                          <a:solidFill>
                            <a:schemeClr val="tx1"/>
                          </a:solidFill>
                          <a:effectLst/>
                        </a:rPr>
                        <a:t>Intervento pubblico</a:t>
                      </a:r>
                      <a:endParaRPr lang="it-IT" sz="1200" b="1" i="0" u="none" strike="noStrike" dirty="0">
                        <a:solidFill>
                          <a:schemeClr val="tx1"/>
                        </a:solidFill>
                        <a:effectLst/>
                        <a:latin typeface="Aptos"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it-IT" sz="1200" u="none" strike="noStrike">
                          <a:solidFill>
                            <a:schemeClr val="tx1"/>
                          </a:solidFill>
                          <a:effectLst/>
                        </a:rPr>
                        <a:t>Ridotto</a:t>
                      </a:r>
                      <a:endParaRPr lang="it-IT" sz="1200" b="0" i="0" u="none" strike="noStrike">
                        <a:solidFill>
                          <a:schemeClr val="tx1"/>
                        </a:solidFill>
                        <a:effectLst/>
                        <a:latin typeface="Aptos"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it-IT" sz="1200" u="none" strike="noStrike" dirty="0">
                          <a:solidFill>
                            <a:schemeClr val="tx1"/>
                          </a:solidFill>
                          <a:effectLst/>
                        </a:rPr>
                        <a:t>Massiccio, con salvataggi bancari e riforme regolatorie</a:t>
                      </a:r>
                      <a:endParaRPr lang="it-IT" sz="1200" b="0" i="0" u="none" strike="noStrike" dirty="0">
                        <a:solidFill>
                          <a:schemeClr val="tx1"/>
                        </a:solidFill>
                        <a:effectLst/>
                        <a:latin typeface="Aptos"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7986979"/>
                  </a:ext>
                </a:extLst>
              </a:tr>
            </a:tbl>
          </a:graphicData>
        </a:graphic>
      </p:graphicFrame>
      <p:sp>
        <p:nvSpPr>
          <p:cNvPr id="5" name="Segnaposto contenuto 4">
            <a:extLst>
              <a:ext uri="{FF2B5EF4-FFF2-40B4-BE49-F238E27FC236}">
                <a16:creationId xmlns:a16="http://schemas.microsoft.com/office/drawing/2014/main" id="{AD61D6F7-9C0E-09FA-66C2-C41C19A7B73F}"/>
              </a:ext>
            </a:extLst>
          </p:cNvPr>
          <p:cNvSpPr>
            <a:spLocks noGrp="1"/>
          </p:cNvSpPr>
          <p:nvPr>
            <p:ph idx="10"/>
          </p:nvPr>
        </p:nvSpPr>
        <p:spPr>
          <a:xfrm>
            <a:off x="4657726" y="1244008"/>
            <a:ext cx="7034544" cy="5328242"/>
          </a:xfrm>
        </p:spPr>
        <p:txBody>
          <a:bodyPr>
            <a:noAutofit/>
          </a:bodyPr>
          <a:lstStyle/>
          <a:p>
            <a:pPr marL="457200">
              <a:lnSpc>
                <a:spcPct val="100000"/>
              </a:lnSpc>
              <a:spcBef>
                <a:spcPts val="0"/>
              </a:spcBef>
              <a:buNone/>
            </a:pPr>
            <a:r>
              <a:rPr lang="it-IT" sz="1600" b="1" kern="100" dirty="0">
                <a:effectLst/>
                <a:latin typeface="Aptos" panose="020B0004020202020204" pitchFamily="34" charset="0"/>
                <a:ea typeface="Aptos" panose="020B0004020202020204" pitchFamily="34" charset="0"/>
                <a:cs typeface="Times New Roman" panose="02020603050405020304" pitchFamily="18" charset="0"/>
              </a:rPr>
              <a:t>Crisi Dot.com</a:t>
            </a:r>
            <a:endParaRPr lang="it-IT"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0000"/>
              </a:lnSpc>
              <a:spcBef>
                <a:spcPts val="0"/>
              </a:spcBef>
              <a:buFont typeface="Symbol" panose="05050102010706020507" pitchFamily="18" charset="2"/>
              <a:buChar char=""/>
            </a:pPr>
            <a:r>
              <a:rPr lang="it-IT" sz="1600" kern="100" dirty="0">
                <a:effectLst/>
                <a:latin typeface="Aptos" panose="020B0004020202020204" pitchFamily="34" charset="0"/>
                <a:ea typeface="Aptos" panose="020B0004020202020204" pitchFamily="34" charset="0"/>
                <a:cs typeface="Times New Roman" panose="02020603050405020304" pitchFamily="18" charset="0"/>
              </a:rPr>
              <a:t>Negli anni '90, l'avvento di Internet ha generato un'ondata di entusiasmo per le aziende tecnologiche e attirato ingenti investimenti speculativi. </a:t>
            </a:r>
          </a:p>
          <a:p>
            <a:pPr marL="342900" lvl="0" indent="-342900">
              <a:lnSpc>
                <a:spcPct val="100000"/>
              </a:lnSpc>
              <a:spcBef>
                <a:spcPts val="0"/>
              </a:spcBef>
              <a:buFont typeface="Symbol" panose="05050102010706020507" pitchFamily="18" charset="2"/>
              <a:buChar char=""/>
            </a:pPr>
            <a:r>
              <a:rPr lang="it-IT" sz="1600" kern="100" dirty="0">
                <a:effectLst/>
                <a:latin typeface="Aptos" panose="020B0004020202020204" pitchFamily="34" charset="0"/>
                <a:ea typeface="Aptos" panose="020B0004020202020204" pitchFamily="34" charset="0"/>
                <a:cs typeface="Times New Roman" panose="02020603050405020304" pitchFamily="18" charset="0"/>
              </a:rPr>
              <a:t>Sopravvalutazione dei titoli tecnologici, culminando nel marzo 2000; </a:t>
            </a:r>
          </a:p>
          <a:p>
            <a:pPr marL="342900" lvl="0" indent="-342900">
              <a:lnSpc>
                <a:spcPct val="100000"/>
              </a:lnSpc>
              <a:spcBef>
                <a:spcPts val="0"/>
              </a:spcBef>
              <a:buFont typeface="Symbol" panose="05050102010706020507" pitchFamily="18" charset="2"/>
              <a:buChar char=""/>
            </a:pPr>
            <a:r>
              <a:rPr lang="it-IT" sz="1600" kern="100" dirty="0">
                <a:effectLst/>
                <a:latin typeface="Aptos" panose="020B0004020202020204" pitchFamily="34" charset="0"/>
                <a:ea typeface="Aptos" panose="020B0004020202020204" pitchFamily="34" charset="0"/>
                <a:cs typeface="Times New Roman" panose="02020603050405020304" pitchFamily="18" charset="0"/>
              </a:rPr>
              <a:t>Profitti sopravalutati e gli investitori hanno iniziato a vendere massicciamente, causando un crollo del mercato.</a:t>
            </a:r>
          </a:p>
          <a:p>
            <a:pPr marL="342900" lvl="0" indent="-342900">
              <a:lnSpc>
                <a:spcPct val="100000"/>
              </a:lnSpc>
              <a:spcBef>
                <a:spcPts val="0"/>
              </a:spcBef>
              <a:buFont typeface="Symbol" panose="05050102010706020507" pitchFamily="18" charset="2"/>
              <a:buChar char=""/>
            </a:pPr>
            <a:r>
              <a:rPr lang="it-IT" sz="1600" kern="100" dirty="0">
                <a:effectLst/>
                <a:latin typeface="Aptos" panose="020B0004020202020204" pitchFamily="34" charset="0"/>
                <a:ea typeface="Aptos" panose="020B0004020202020204" pitchFamily="34" charset="0"/>
                <a:cs typeface="Times New Roman" panose="02020603050405020304" pitchFamily="18" charset="0"/>
              </a:rPr>
              <a:t>La crisi ha avuto un impatto significativo sul settore tecnologico e sugli investitori, ma le ripercussioni sull'economia reale sono state contenute. </a:t>
            </a:r>
            <a:endParaRPr lang="it-IT" sz="1600" b="1" kern="100" dirty="0">
              <a:effectLst/>
              <a:latin typeface="Aptos" panose="020B0004020202020204" pitchFamily="34" charset="0"/>
              <a:ea typeface="Aptos" panose="020B0004020202020204" pitchFamily="34" charset="0"/>
              <a:cs typeface="Times New Roman" panose="02020603050405020304" pitchFamily="18" charset="0"/>
            </a:endParaRPr>
          </a:p>
          <a:p>
            <a:pPr marL="457200">
              <a:lnSpc>
                <a:spcPct val="100000"/>
              </a:lnSpc>
              <a:spcBef>
                <a:spcPts val="0"/>
              </a:spcBef>
              <a:buNone/>
            </a:pPr>
            <a:r>
              <a:rPr lang="it-IT" sz="1600" b="1" kern="100" dirty="0">
                <a:effectLst/>
                <a:latin typeface="Aptos" panose="020B0004020202020204" pitchFamily="34" charset="0"/>
                <a:ea typeface="Aptos" panose="020B0004020202020204" pitchFamily="34" charset="0"/>
                <a:cs typeface="Times New Roman" panose="02020603050405020304" pitchFamily="18" charset="0"/>
              </a:rPr>
              <a:t>Crisi subprime</a:t>
            </a:r>
            <a:endParaRPr lang="it-IT" sz="1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0000"/>
              </a:lnSpc>
              <a:spcBef>
                <a:spcPts val="0"/>
              </a:spcBef>
              <a:buFont typeface="Symbol" panose="05050102010706020507" pitchFamily="18" charset="2"/>
              <a:buChar char=""/>
            </a:pPr>
            <a:r>
              <a:rPr lang="it-IT" sz="1600" kern="100" dirty="0">
                <a:effectLst/>
                <a:latin typeface="Aptos" panose="020B0004020202020204" pitchFamily="34" charset="0"/>
                <a:ea typeface="Aptos" panose="020B0004020202020204" pitchFamily="34" charset="0"/>
                <a:cs typeface="Times New Roman" panose="02020603050405020304" pitchFamily="18" charset="0"/>
              </a:rPr>
              <a:t>La</a:t>
            </a:r>
            <a:r>
              <a:rPr lang="it-IT" sz="1600" b="1" kern="100" dirty="0">
                <a:effectLst/>
                <a:latin typeface="Aptos" panose="020B0004020202020204" pitchFamily="34" charset="0"/>
                <a:ea typeface="Aptos" panose="020B0004020202020204" pitchFamily="34" charset="0"/>
                <a:cs typeface="Times New Roman" panose="02020603050405020304" pitchFamily="18" charset="0"/>
              </a:rPr>
              <a:t> </a:t>
            </a:r>
            <a:r>
              <a:rPr lang="it-IT" sz="1600" kern="100" dirty="0">
                <a:effectLst/>
                <a:latin typeface="Aptos" panose="020B0004020202020204" pitchFamily="34" charset="0"/>
                <a:ea typeface="Aptos" panose="020B0004020202020204" pitchFamily="34" charset="0"/>
                <a:cs typeface="Times New Roman" panose="02020603050405020304" pitchFamily="18" charset="0"/>
              </a:rPr>
              <a:t>Federal Reserve abbassa i tassi d'interesse per stimolare l'economia dopo il 2001, favorendo il mercato immobiliare. </a:t>
            </a:r>
          </a:p>
          <a:p>
            <a:pPr marL="342900" lvl="0" indent="-342900">
              <a:lnSpc>
                <a:spcPct val="100000"/>
              </a:lnSpc>
              <a:spcBef>
                <a:spcPts val="0"/>
              </a:spcBef>
              <a:buFont typeface="Symbol" panose="05050102010706020507" pitchFamily="18" charset="2"/>
              <a:buChar char=""/>
            </a:pPr>
            <a:r>
              <a:rPr lang="it-IT" sz="1600" kern="100" dirty="0">
                <a:effectLst/>
                <a:latin typeface="Aptos" panose="020B0004020202020204" pitchFamily="34" charset="0"/>
                <a:ea typeface="Aptos" panose="020B0004020202020204" pitchFamily="34" charset="0"/>
                <a:cs typeface="Times New Roman" panose="02020603050405020304" pitchFamily="18" charset="0"/>
              </a:rPr>
              <a:t>Le banche concedono mutui a rischio elevato (subprime) a clienti con scarsa solvibilità. </a:t>
            </a:r>
          </a:p>
          <a:p>
            <a:pPr marL="342900" lvl="0" indent="-342900">
              <a:lnSpc>
                <a:spcPct val="100000"/>
              </a:lnSpc>
              <a:spcBef>
                <a:spcPts val="0"/>
              </a:spcBef>
              <a:buFont typeface="Symbol" panose="05050102010706020507" pitchFamily="18" charset="2"/>
              <a:buChar char=""/>
            </a:pPr>
            <a:r>
              <a:rPr lang="it-IT" sz="1600" kern="100" dirty="0">
                <a:effectLst/>
                <a:latin typeface="Aptos" panose="020B0004020202020204" pitchFamily="34" charset="0"/>
                <a:ea typeface="Aptos" panose="020B0004020202020204" pitchFamily="34" charset="0"/>
                <a:cs typeface="Times New Roman" panose="02020603050405020304" pitchFamily="18" charset="0"/>
              </a:rPr>
              <a:t>I mutui sono cartolarizzati e venduti come titoli finanziari complessi.</a:t>
            </a:r>
          </a:p>
          <a:p>
            <a:pPr marL="342900" lvl="0" indent="-342900">
              <a:lnSpc>
                <a:spcPct val="100000"/>
              </a:lnSpc>
              <a:spcBef>
                <a:spcPts val="0"/>
              </a:spcBef>
              <a:buFont typeface="Symbol" panose="05050102010706020507" pitchFamily="18" charset="2"/>
              <a:buChar char=""/>
            </a:pPr>
            <a:r>
              <a:rPr lang="it-IT" sz="1600" kern="100" dirty="0">
                <a:effectLst/>
                <a:latin typeface="Aptos" panose="020B0004020202020204" pitchFamily="34" charset="0"/>
                <a:ea typeface="Aptos" panose="020B0004020202020204" pitchFamily="34" charset="0"/>
                <a:cs typeface="Times New Roman" panose="02020603050405020304" pitchFamily="18" charset="0"/>
              </a:rPr>
              <a:t>Aumento dei tassi FED (2004) e calo dei prezzi immobiliari; i mutuatari non sono riusciti a rimborsare i prestiti, quindi insolvenze. </a:t>
            </a:r>
          </a:p>
          <a:p>
            <a:pPr marL="342900" lvl="0" indent="-342900">
              <a:lnSpc>
                <a:spcPct val="100000"/>
              </a:lnSpc>
              <a:spcBef>
                <a:spcPts val="0"/>
              </a:spcBef>
              <a:buFont typeface="Symbol" panose="05050102010706020507" pitchFamily="18" charset="2"/>
              <a:buChar char=""/>
            </a:pPr>
            <a:r>
              <a:rPr lang="it-IT" sz="1600" kern="100" dirty="0">
                <a:effectLst/>
                <a:latin typeface="Aptos" panose="020B0004020202020204" pitchFamily="34" charset="0"/>
                <a:ea typeface="Aptos" panose="020B0004020202020204" pitchFamily="34" charset="0"/>
                <a:cs typeface="Times New Roman" panose="02020603050405020304" pitchFamily="18" charset="0"/>
              </a:rPr>
              <a:t>Le istituzioni finanziarie subiscono perdite enormi, portando al fallimento della Lehman Brothers. </a:t>
            </a:r>
          </a:p>
          <a:p>
            <a:pPr marL="342900" lvl="0" indent="-342900">
              <a:lnSpc>
                <a:spcPct val="100000"/>
              </a:lnSpc>
              <a:spcBef>
                <a:spcPts val="0"/>
              </a:spcBef>
              <a:spcAft>
                <a:spcPts val="800"/>
              </a:spcAft>
              <a:buFont typeface="Symbol" panose="05050102010706020507" pitchFamily="18" charset="2"/>
              <a:buChar char=""/>
            </a:pPr>
            <a:r>
              <a:rPr lang="it-IT" sz="1600" kern="100" dirty="0">
                <a:effectLst/>
                <a:latin typeface="Aptos" panose="020B0004020202020204" pitchFamily="34" charset="0"/>
                <a:ea typeface="Aptos" panose="020B0004020202020204" pitchFamily="34" charset="0"/>
                <a:cs typeface="Times New Roman" panose="02020603050405020304" pitchFamily="18" charset="0"/>
              </a:rPr>
              <a:t>La crisi ha innescato una recessione globale, con milioni di posti di lavoro persi, crollo dei mercati finanziari e interventi governativi massicci per salvare il sistema bancario.</a:t>
            </a:r>
          </a:p>
        </p:txBody>
      </p:sp>
    </p:spTree>
    <p:extLst>
      <p:ext uri="{BB962C8B-B14F-4D97-AF65-F5344CB8AC3E}">
        <p14:creationId xmlns:p14="http://schemas.microsoft.com/office/powerpoint/2010/main" val="2766947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92EA95-408E-D905-73D0-72D3BE3F3DB8}"/>
              </a:ext>
            </a:extLst>
          </p:cNvPr>
          <p:cNvSpPr>
            <a:spLocks noGrp="1"/>
          </p:cNvSpPr>
          <p:nvPr>
            <p:ph type="title"/>
          </p:nvPr>
        </p:nvSpPr>
        <p:spPr>
          <a:xfrm>
            <a:off x="1158864" y="630195"/>
            <a:ext cx="9779183" cy="1216241"/>
          </a:xfrm>
        </p:spPr>
        <p:txBody>
          <a:bodyPr/>
          <a:lstStyle/>
          <a:p>
            <a:r>
              <a:rPr lang="it-IT" dirty="0"/>
              <a:t>Effetti della concentrazione del potere, della conoscenza e ricchezza</a:t>
            </a:r>
          </a:p>
        </p:txBody>
      </p:sp>
      <p:sp>
        <p:nvSpPr>
          <p:cNvPr id="3" name="Segnaposto contenuto 2">
            <a:extLst>
              <a:ext uri="{FF2B5EF4-FFF2-40B4-BE49-F238E27FC236}">
                <a16:creationId xmlns:a16="http://schemas.microsoft.com/office/drawing/2014/main" id="{E4C95AD5-F71C-65C4-0A20-313960A0BD63}"/>
              </a:ext>
            </a:extLst>
          </p:cNvPr>
          <p:cNvSpPr>
            <a:spLocks noGrp="1"/>
          </p:cNvSpPr>
          <p:nvPr>
            <p:ph idx="1"/>
          </p:nvPr>
        </p:nvSpPr>
        <p:spPr>
          <a:xfrm>
            <a:off x="1158865" y="2017467"/>
            <a:ext cx="9779182" cy="4296836"/>
          </a:xfrm>
        </p:spPr>
        <p:txBody>
          <a:bodyPr>
            <a:noAutofit/>
          </a:bodyPr>
          <a:lstStyle/>
          <a:p>
            <a:pPr marL="342900" lvl="0" indent="-342900">
              <a:lnSpc>
                <a:spcPct val="107000"/>
              </a:lnSpc>
              <a:buFont typeface="Symbol" panose="05050102010706020507" pitchFamily="18" charset="2"/>
              <a:buChar char=""/>
            </a:pPr>
            <a:r>
              <a:rPr lang="it-IT" sz="2400" b="1" kern="100" dirty="0">
                <a:effectLst/>
                <a:ea typeface="Aptos" panose="020B0004020202020204" pitchFamily="34" charset="0"/>
                <a:cs typeface="Times New Roman" panose="02020603050405020304" pitchFamily="18" charset="0"/>
              </a:rPr>
              <a:t>Oligarchia</a:t>
            </a:r>
            <a:r>
              <a:rPr lang="it-IT" sz="2400" kern="100" dirty="0">
                <a:effectLst/>
                <a:ea typeface="Aptos" panose="020B0004020202020204" pitchFamily="34" charset="0"/>
                <a:cs typeface="Times New Roman" panose="02020603050405020304" pitchFamily="18" charset="0"/>
              </a:rPr>
              <a:t>: sistema di potere in cui il controllo è detenuto da un piccolo gruppo di persone, spesso legato da interessi economici, familiari o politici.</a:t>
            </a:r>
          </a:p>
          <a:p>
            <a:pPr marL="342900" lvl="0" indent="-342900">
              <a:lnSpc>
                <a:spcPct val="107000"/>
              </a:lnSpc>
              <a:spcAft>
                <a:spcPts val="800"/>
              </a:spcAft>
              <a:buFont typeface="Symbol" panose="05050102010706020507" pitchFamily="18" charset="2"/>
              <a:buChar char=""/>
            </a:pPr>
            <a:r>
              <a:rPr lang="it-IT" sz="2400" b="1" kern="100" dirty="0">
                <a:effectLst/>
                <a:ea typeface="Aptos" panose="020B0004020202020204" pitchFamily="34" charset="0"/>
                <a:cs typeface="Times New Roman" panose="02020603050405020304" pitchFamily="18" charset="0"/>
              </a:rPr>
              <a:t>Tecnocrazia</a:t>
            </a:r>
            <a:r>
              <a:rPr lang="it-IT" sz="2400" kern="100" dirty="0">
                <a:effectLst/>
                <a:ea typeface="Aptos" panose="020B0004020202020204" pitchFamily="34" charset="0"/>
                <a:cs typeface="Times New Roman" panose="02020603050405020304" pitchFamily="18" charset="0"/>
              </a:rPr>
              <a:t>: sistema di governo o gestione in cui le decisioni sono affidate a esperti tecnici o scientifici, ritenuti più competenti dei politici tradizionali.</a:t>
            </a:r>
          </a:p>
          <a:p>
            <a:pPr marL="285750" indent="-285750">
              <a:buFont typeface="Arial" panose="020B0604020202020204" pitchFamily="34" charset="0"/>
              <a:buChar char="•"/>
            </a:pPr>
            <a:r>
              <a:rPr lang="it-IT" sz="2400" b="1" dirty="0">
                <a:effectLst/>
                <a:ea typeface="Aptos" panose="020B0004020202020204" pitchFamily="34" charset="0"/>
                <a:cs typeface="Times New Roman" panose="02020603050405020304" pitchFamily="18" charset="0"/>
              </a:rPr>
              <a:t>Tecno-oligarchia</a:t>
            </a:r>
            <a:r>
              <a:rPr lang="it-IT" sz="2400" dirty="0">
                <a:effectLst/>
                <a:ea typeface="Aptos" panose="020B0004020202020204" pitchFamily="34" charset="0"/>
                <a:cs typeface="Times New Roman" panose="02020603050405020304" pitchFamily="18" charset="0"/>
              </a:rPr>
              <a:t>: combinazione dei due modelli precedenti, in cui un’élite ristretta di tecnici o leader tecnologici (es. imprenditori del settore tech) esercita un potere dominante sulle decisioni politiche, economiche o sociali</a:t>
            </a:r>
            <a:endParaRPr lang="it-IT" sz="2400" dirty="0"/>
          </a:p>
        </p:txBody>
      </p:sp>
    </p:spTree>
    <p:extLst>
      <p:ext uri="{BB962C8B-B14F-4D97-AF65-F5344CB8AC3E}">
        <p14:creationId xmlns:p14="http://schemas.microsoft.com/office/powerpoint/2010/main" val="3914585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BB2D24FD-EC9E-7920-E913-F321EEDA28BB}"/>
              </a:ext>
            </a:extLst>
          </p:cNvPr>
          <p:cNvSpPr>
            <a:spLocks noGrp="1"/>
          </p:cNvSpPr>
          <p:nvPr>
            <p:ph type="ctrTitle"/>
          </p:nvPr>
        </p:nvSpPr>
        <p:spPr/>
        <p:txBody>
          <a:bodyPr/>
          <a:lstStyle/>
          <a:p>
            <a:r>
              <a:rPr lang="it-IT" sz="4800" kern="100" dirty="0">
                <a:effectLst/>
                <a:latin typeface="Aptos" panose="020B0004020202020204" pitchFamily="34" charset="0"/>
                <a:ea typeface="Aptos" panose="020B0004020202020204" pitchFamily="34" charset="0"/>
                <a:cs typeface="Times New Roman" panose="02020603050405020304" pitchFamily="18" charset="0"/>
              </a:rPr>
              <a:t>Quadro macroeconomico</a:t>
            </a:r>
            <a:endParaRPr lang="it-IT" sz="4800" dirty="0"/>
          </a:p>
        </p:txBody>
      </p:sp>
    </p:spTree>
    <p:extLst>
      <p:ext uri="{BB962C8B-B14F-4D97-AF65-F5344CB8AC3E}">
        <p14:creationId xmlns:p14="http://schemas.microsoft.com/office/powerpoint/2010/main" val="509941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0568E1-DCBD-D85D-FBED-2A17E469599F}"/>
              </a:ext>
            </a:extLst>
          </p:cNvPr>
          <p:cNvSpPr>
            <a:spLocks noGrp="1"/>
          </p:cNvSpPr>
          <p:nvPr>
            <p:ph type="title"/>
          </p:nvPr>
        </p:nvSpPr>
        <p:spPr/>
        <p:txBody>
          <a:bodyPr/>
          <a:lstStyle/>
          <a:p>
            <a:r>
              <a:rPr lang="it-IT" sz="4400" dirty="0"/>
              <a:t>Breve rappresentazione della nuova geografia economica 1</a:t>
            </a:r>
          </a:p>
        </p:txBody>
      </p:sp>
      <p:pic>
        <p:nvPicPr>
          <p:cNvPr id="6" name="Segnaposto contenuto 5">
            <a:extLst>
              <a:ext uri="{FF2B5EF4-FFF2-40B4-BE49-F238E27FC236}">
                <a16:creationId xmlns:a16="http://schemas.microsoft.com/office/drawing/2014/main" id="{ED97EE01-B550-9542-92BD-A9849F3422D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76986" y="2036773"/>
            <a:ext cx="4968178" cy="3140112"/>
          </a:xfrm>
          <a:prstGeom prst="rect">
            <a:avLst/>
          </a:prstGeom>
          <a:noFill/>
        </p:spPr>
      </p:pic>
      <p:pic>
        <p:nvPicPr>
          <p:cNvPr id="7" name="Segnaposto contenuto 6">
            <a:extLst>
              <a:ext uri="{FF2B5EF4-FFF2-40B4-BE49-F238E27FC236}">
                <a16:creationId xmlns:a16="http://schemas.microsoft.com/office/drawing/2014/main" id="{EF32EF04-66E3-3D0F-1E7C-587CD8DE46EB}"/>
              </a:ext>
            </a:extLst>
          </p:cNvPr>
          <p:cNvPicPr>
            <a:picLocks noGrp="1" noChangeAspect="1"/>
          </p:cNvPicPr>
          <p:nvPr>
            <p:ph idx="10"/>
          </p:nvPr>
        </p:nvPicPr>
        <p:blipFill>
          <a:blip r:embed="rId3" cstate="print">
            <a:extLst>
              <a:ext uri="{28A0092B-C50C-407E-A947-70E740481C1C}">
                <a14:useLocalDpi xmlns:a14="http://schemas.microsoft.com/office/drawing/2010/main" val="0"/>
              </a:ext>
            </a:extLst>
          </a:blip>
          <a:srcRect/>
          <a:stretch>
            <a:fillRect/>
          </a:stretch>
        </p:blipFill>
        <p:spPr bwMode="auto">
          <a:xfrm>
            <a:off x="5902325" y="2036773"/>
            <a:ext cx="5251450" cy="3152500"/>
          </a:xfrm>
          <a:prstGeom prst="rect">
            <a:avLst/>
          </a:prstGeom>
          <a:noFill/>
        </p:spPr>
      </p:pic>
    </p:spTree>
    <p:extLst>
      <p:ext uri="{BB962C8B-B14F-4D97-AF65-F5344CB8AC3E}">
        <p14:creationId xmlns:p14="http://schemas.microsoft.com/office/powerpoint/2010/main" val="1888273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E104F6-4DD1-1C45-C4D0-71BAA44529BE}"/>
              </a:ext>
            </a:extLst>
          </p:cNvPr>
          <p:cNvSpPr>
            <a:spLocks noGrp="1"/>
          </p:cNvSpPr>
          <p:nvPr>
            <p:ph type="title"/>
          </p:nvPr>
        </p:nvSpPr>
        <p:spPr>
          <a:xfrm>
            <a:off x="1167492" y="136527"/>
            <a:ext cx="9601200" cy="1364658"/>
          </a:xfrm>
        </p:spPr>
        <p:txBody>
          <a:bodyPr/>
          <a:lstStyle/>
          <a:p>
            <a:r>
              <a:rPr lang="it-IT" sz="4000" dirty="0"/>
              <a:t>Breve rappresentazione della nuova geografia economica 2</a:t>
            </a:r>
            <a:endParaRPr lang="it-IT" dirty="0"/>
          </a:p>
        </p:txBody>
      </p:sp>
      <p:pic>
        <p:nvPicPr>
          <p:cNvPr id="5" name="Segnaposto contenuto 4">
            <a:extLst>
              <a:ext uri="{FF2B5EF4-FFF2-40B4-BE49-F238E27FC236}">
                <a16:creationId xmlns:a16="http://schemas.microsoft.com/office/drawing/2014/main" id="{19465F23-4395-A71C-5B78-B29C985A779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00552" y="1714501"/>
            <a:ext cx="5034107" cy="3153931"/>
          </a:xfrm>
          <a:prstGeom prst="rect">
            <a:avLst/>
          </a:prstGeom>
          <a:noFill/>
        </p:spPr>
      </p:pic>
      <p:pic>
        <p:nvPicPr>
          <p:cNvPr id="6" name="Segnaposto contenuto 5">
            <a:extLst>
              <a:ext uri="{FF2B5EF4-FFF2-40B4-BE49-F238E27FC236}">
                <a16:creationId xmlns:a16="http://schemas.microsoft.com/office/drawing/2014/main" id="{C4C6C42C-27A1-79F4-0F21-D261D787AB62}"/>
              </a:ext>
            </a:extLst>
          </p:cNvPr>
          <p:cNvPicPr>
            <a:picLocks noGrp="1" noChangeAspect="1"/>
          </p:cNvPicPr>
          <p:nvPr>
            <p:ph idx="10"/>
          </p:nvPr>
        </p:nvPicPr>
        <p:blipFill>
          <a:blip r:embed="rId3" cstate="print">
            <a:extLst>
              <a:ext uri="{28A0092B-C50C-407E-A947-70E740481C1C}">
                <a14:useLocalDpi xmlns:a14="http://schemas.microsoft.com/office/drawing/2010/main" val="0"/>
              </a:ext>
            </a:extLst>
          </a:blip>
          <a:srcRect/>
          <a:stretch>
            <a:fillRect/>
          </a:stretch>
        </p:blipFill>
        <p:spPr bwMode="auto">
          <a:xfrm>
            <a:off x="5768976" y="1714501"/>
            <a:ext cx="5034106" cy="3153932"/>
          </a:xfrm>
          <a:prstGeom prst="rect">
            <a:avLst/>
          </a:prstGeom>
          <a:noFill/>
        </p:spPr>
      </p:pic>
    </p:spTree>
    <p:extLst>
      <p:ext uri="{BB962C8B-B14F-4D97-AF65-F5344CB8AC3E}">
        <p14:creationId xmlns:p14="http://schemas.microsoft.com/office/powerpoint/2010/main" val="136296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4232210D-93D4-B5F9-F5FA-F33CF8B5155A}"/>
              </a:ext>
            </a:extLst>
          </p:cNvPr>
          <p:cNvSpPr>
            <a:spLocks noGrp="1"/>
          </p:cNvSpPr>
          <p:nvPr>
            <p:ph type="title"/>
          </p:nvPr>
        </p:nvSpPr>
        <p:spPr>
          <a:xfrm>
            <a:off x="1254643" y="624110"/>
            <a:ext cx="10249970" cy="899890"/>
          </a:xfrm>
        </p:spPr>
        <p:txBody>
          <a:bodyPr/>
          <a:lstStyle/>
          <a:p>
            <a:r>
              <a:rPr lang="it-IT" b="1" dirty="0"/>
              <a:t>Sintesi breve di US, Europa a 20 e Cina</a:t>
            </a:r>
          </a:p>
        </p:txBody>
      </p:sp>
      <p:graphicFrame>
        <p:nvGraphicFramePr>
          <p:cNvPr id="7" name="Segnaposto contenuto 6">
            <a:extLst>
              <a:ext uri="{FF2B5EF4-FFF2-40B4-BE49-F238E27FC236}">
                <a16:creationId xmlns:a16="http://schemas.microsoft.com/office/drawing/2014/main" id="{FF0F29E3-CBE2-85D1-F019-3BFACABD5040}"/>
              </a:ext>
            </a:extLst>
          </p:cNvPr>
          <p:cNvGraphicFramePr>
            <a:graphicFrameLocks noGrp="1"/>
          </p:cNvGraphicFramePr>
          <p:nvPr>
            <p:ph idx="1"/>
            <p:extLst>
              <p:ext uri="{D42A27DB-BD31-4B8C-83A1-F6EECF244321}">
                <p14:modId xmlns:p14="http://schemas.microsoft.com/office/powerpoint/2010/main" val="2790215846"/>
              </p:ext>
            </p:extLst>
          </p:nvPr>
        </p:nvGraphicFramePr>
        <p:xfrm>
          <a:off x="1616149" y="1872342"/>
          <a:ext cx="9171595" cy="3762914"/>
        </p:xfrm>
        <a:graphic>
          <a:graphicData uri="http://schemas.openxmlformats.org/drawingml/2006/table">
            <a:tbl>
              <a:tblPr>
                <a:tableStyleId>{5C22544A-7EE6-4342-B048-85BDC9FD1C3A}</a:tableStyleId>
              </a:tblPr>
              <a:tblGrid>
                <a:gridCol w="2148993">
                  <a:extLst>
                    <a:ext uri="{9D8B030D-6E8A-4147-A177-3AD203B41FA5}">
                      <a16:colId xmlns:a16="http://schemas.microsoft.com/office/drawing/2014/main" val="456588588"/>
                    </a:ext>
                  </a:extLst>
                </a:gridCol>
                <a:gridCol w="2148993">
                  <a:extLst>
                    <a:ext uri="{9D8B030D-6E8A-4147-A177-3AD203B41FA5}">
                      <a16:colId xmlns:a16="http://schemas.microsoft.com/office/drawing/2014/main" val="1899549238"/>
                    </a:ext>
                  </a:extLst>
                </a:gridCol>
                <a:gridCol w="2148993">
                  <a:extLst>
                    <a:ext uri="{9D8B030D-6E8A-4147-A177-3AD203B41FA5}">
                      <a16:colId xmlns:a16="http://schemas.microsoft.com/office/drawing/2014/main" val="2876475543"/>
                    </a:ext>
                  </a:extLst>
                </a:gridCol>
                <a:gridCol w="2724616">
                  <a:extLst>
                    <a:ext uri="{9D8B030D-6E8A-4147-A177-3AD203B41FA5}">
                      <a16:colId xmlns:a16="http://schemas.microsoft.com/office/drawing/2014/main" val="2848214890"/>
                    </a:ext>
                  </a:extLst>
                </a:gridCol>
              </a:tblGrid>
              <a:tr h="592398">
                <a:tc gridSpan="4">
                  <a:txBody>
                    <a:bodyPr/>
                    <a:lstStyle/>
                    <a:p>
                      <a:pPr algn="ctr" fontAlgn="b"/>
                      <a:r>
                        <a:rPr lang="it-IT" sz="2000" b="1" u="none" strike="noStrike" dirty="0">
                          <a:effectLst/>
                        </a:rPr>
                        <a:t>Confronto US, Europa a 20 e Cina</a:t>
                      </a:r>
                      <a:endParaRPr lang="it-IT" sz="2000" b="1" i="0" u="none" strike="noStrike" dirty="0">
                        <a:solidFill>
                          <a:srgbClr val="000000"/>
                        </a:solidFill>
                        <a:effectLst/>
                        <a:latin typeface="Aptos Narrow" panose="020B000402020202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813702926"/>
                  </a:ext>
                </a:extLst>
              </a:tr>
              <a:tr h="473918">
                <a:tc>
                  <a:txBody>
                    <a:bodyPr/>
                    <a:lstStyle/>
                    <a:p>
                      <a:pPr algn="ctr" fontAlgn="ctr"/>
                      <a:r>
                        <a:rPr lang="it-IT" sz="1800" b="1" u="none" strike="noStrike" dirty="0">
                          <a:effectLst/>
                        </a:rPr>
                        <a:t>Area</a:t>
                      </a:r>
                      <a:endParaRPr lang="it-IT" sz="1800" b="1" i="0" u="none" strike="noStrike" dirty="0">
                        <a:solidFill>
                          <a:srgbClr val="000000"/>
                        </a:solidFill>
                        <a:effectLs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it-IT" sz="1800" b="1" u="none" strike="noStrike" dirty="0">
                          <a:effectLst/>
                        </a:rPr>
                        <a:t>Motore Principale</a:t>
                      </a:r>
                      <a:endParaRPr lang="it-IT" sz="1800" b="1" i="0" u="none" strike="noStrike" dirty="0">
                        <a:solidFill>
                          <a:srgbClr val="000000"/>
                        </a:solidFill>
                        <a:effectLs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it-IT" sz="1800" b="1" u="none" strike="noStrike" dirty="0">
                          <a:effectLst/>
                        </a:rPr>
                        <a:t>Investimenti</a:t>
                      </a:r>
                      <a:endParaRPr lang="it-IT" sz="1800" b="1" i="0" u="none" strike="noStrike" dirty="0">
                        <a:solidFill>
                          <a:srgbClr val="000000"/>
                        </a:solidFill>
                        <a:effectLs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it-IT" sz="1800" b="1" u="none" strike="noStrike" dirty="0">
                          <a:effectLst/>
                        </a:rPr>
                        <a:t>Bilancia Commerciale</a:t>
                      </a:r>
                      <a:endParaRPr lang="it-IT" sz="1800" b="1" i="0" u="none" strike="noStrike" dirty="0">
                        <a:solidFill>
                          <a:srgbClr val="000000"/>
                        </a:solidFill>
                        <a:effectLs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733811"/>
                  </a:ext>
                </a:extLst>
              </a:tr>
              <a:tr h="947838">
                <a:tc>
                  <a:txBody>
                    <a:bodyPr/>
                    <a:lstStyle/>
                    <a:p>
                      <a:pPr algn="ctr" fontAlgn="ctr"/>
                      <a:r>
                        <a:rPr lang="it-IT" sz="1400" b="1" u="none" strike="noStrike" dirty="0">
                          <a:effectLst/>
                        </a:rPr>
                        <a:t>USA</a:t>
                      </a:r>
                      <a:endParaRPr lang="it-IT" sz="1400" b="1" i="0" u="none" strike="noStrike" dirty="0">
                        <a:solidFill>
                          <a:srgbClr val="000000"/>
                        </a:solidFill>
                        <a:effectLs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it-IT" sz="1400" u="none" strike="noStrike" dirty="0">
                          <a:effectLst/>
                        </a:rPr>
                        <a:t>Consumi (domanda interna)</a:t>
                      </a:r>
                      <a:endParaRPr lang="it-IT" sz="1400" b="0" i="0" u="none" strike="noStrike" dirty="0">
                        <a:solidFill>
                          <a:srgbClr val="000000"/>
                        </a:solidFill>
                        <a:effectLs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it-IT" sz="1400" u="none" strike="noStrike" dirty="0">
                          <a:effectLst/>
                        </a:rPr>
                        <a:t>Buoni ma secondari</a:t>
                      </a:r>
                      <a:endParaRPr lang="it-IT" sz="1400" b="0" i="0" u="none" strike="noStrike" dirty="0">
                        <a:solidFill>
                          <a:srgbClr val="000000"/>
                        </a:solidFill>
                        <a:effectLs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it-IT" sz="1400" u="none" strike="noStrike" dirty="0">
                          <a:effectLst/>
                        </a:rPr>
                        <a:t>Deficit</a:t>
                      </a:r>
                      <a:endParaRPr lang="it-IT" sz="1400" b="1" i="0" u="none" strike="noStrike" dirty="0">
                        <a:solidFill>
                          <a:srgbClr val="000000"/>
                        </a:solidFill>
                        <a:effectLs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8904346"/>
                  </a:ext>
                </a:extLst>
              </a:tr>
              <a:tr h="1274842">
                <a:tc>
                  <a:txBody>
                    <a:bodyPr/>
                    <a:lstStyle/>
                    <a:p>
                      <a:pPr algn="ctr" fontAlgn="ctr"/>
                      <a:r>
                        <a:rPr lang="it-IT" sz="1400" b="1" u="none" strike="noStrike" dirty="0">
                          <a:effectLst/>
                        </a:rPr>
                        <a:t>EU_TWENTY</a:t>
                      </a:r>
                      <a:endParaRPr lang="it-IT" sz="1400" b="1" i="0" u="none" strike="noStrike" dirty="0">
                        <a:solidFill>
                          <a:srgbClr val="000000"/>
                        </a:solidFill>
                        <a:effectLs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it-IT" sz="1400" u="none" strike="noStrike">
                          <a:effectLst/>
                        </a:rPr>
                        <a:t>Equilibrio consumi/investimenti</a:t>
                      </a:r>
                      <a:endParaRPr lang="it-IT" sz="1400" b="0" i="0" u="none" strike="noStrike">
                        <a:solidFill>
                          <a:srgbClr val="000000"/>
                        </a:solidFill>
                        <a:effectLs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it-IT" sz="1400" u="none" strike="noStrike">
                          <a:effectLst/>
                        </a:rPr>
                        <a:t>Bilanciati</a:t>
                      </a:r>
                      <a:endParaRPr lang="it-IT" sz="1400" b="0" i="0" u="none" strike="noStrike">
                        <a:solidFill>
                          <a:srgbClr val="000000"/>
                        </a:solidFill>
                        <a:effectLs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it-IT" sz="1400" u="none" strike="noStrike" dirty="0">
                          <a:effectLst/>
                        </a:rPr>
                        <a:t>Stabile/lievemente positiva</a:t>
                      </a:r>
                      <a:endParaRPr lang="it-IT" sz="1400" b="1" i="0" u="none" strike="noStrike" dirty="0">
                        <a:solidFill>
                          <a:srgbClr val="000000"/>
                        </a:solidFill>
                        <a:effectLs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0375893"/>
                  </a:ext>
                </a:extLst>
              </a:tr>
              <a:tr h="473918">
                <a:tc>
                  <a:txBody>
                    <a:bodyPr/>
                    <a:lstStyle/>
                    <a:p>
                      <a:pPr algn="ctr" fontAlgn="ctr"/>
                      <a:r>
                        <a:rPr lang="it-IT" sz="1400" b="1" u="none" strike="noStrike" dirty="0">
                          <a:effectLst/>
                        </a:rPr>
                        <a:t>CHINA</a:t>
                      </a:r>
                      <a:endParaRPr lang="it-IT" sz="1400" b="1" i="0" u="none" strike="noStrike" dirty="0">
                        <a:solidFill>
                          <a:srgbClr val="000000"/>
                        </a:solidFill>
                        <a:effectLs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it-IT" sz="1400" u="none" strike="noStrike">
                          <a:effectLst/>
                        </a:rPr>
                        <a:t>Investimenti + export</a:t>
                      </a:r>
                      <a:endParaRPr lang="it-IT" sz="1400" b="0" i="0" u="none" strike="noStrike">
                        <a:solidFill>
                          <a:srgbClr val="000000"/>
                        </a:solidFill>
                        <a:effectLs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it-IT" sz="1400" u="none" strike="noStrike">
                          <a:effectLst/>
                        </a:rPr>
                        <a:t>Molto alti</a:t>
                      </a:r>
                      <a:endParaRPr lang="it-IT" sz="1400" b="0" i="0" u="none" strike="noStrike">
                        <a:solidFill>
                          <a:srgbClr val="000000"/>
                        </a:solidFill>
                        <a:effectLs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it-IT" sz="1400" u="none" strike="noStrike" dirty="0">
                          <a:effectLst/>
                        </a:rPr>
                        <a:t>Surplus crescente</a:t>
                      </a:r>
                      <a:endParaRPr lang="it-IT" sz="1400" b="1" i="0" u="none" strike="noStrike" dirty="0">
                        <a:solidFill>
                          <a:srgbClr val="000000"/>
                        </a:solidFill>
                        <a:effectLs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1673665"/>
                  </a:ext>
                </a:extLst>
              </a:tr>
            </a:tbl>
          </a:graphicData>
        </a:graphic>
      </p:graphicFrame>
    </p:spTree>
    <p:extLst>
      <p:ext uri="{BB962C8B-B14F-4D97-AF65-F5344CB8AC3E}">
        <p14:creationId xmlns:p14="http://schemas.microsoft.com/office/powerpoint/2010/main" val="2693542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49461872-7893-3DA0-68E1-AACE1E82B813}"/>
              </a:ext>
            </a:extLst>
          </p:cNvPr>
          <p:cNvSpPr>
            <a:spLocks noGrp="1"/>
          </p:cNvSpPr>
          <p:nvPr>
            <p:ph type="ctrTitle"/>
          </p:nvPr>
        </p:nvSpPr>
        <p:spPr/>
        <p:txBody>
          <a:bodyPr/>
          <a:lstStyle/>
          <a:p>
            <a:r>
              <a:rPr lang="it-IT" sz="4800" kern="100" dirty="0">
                <a:effectLst/>
                <a:latin typeface="Aptos" panose="020B0004020202020204" pitchFamily="34" charset="0"/>
                <a:ea typeface="Aptos" panose="020B0004020202020204" pitchFamily="34" charset="0"/>
                <a:cs typeface="Times New Roman" panose="02020603050405020304" pitchFamily="18" charset="0"/>
              </a:rPr>
              <a:t>Finanza e PIL</a:t>
            </a:r>
            <a:endParaRPr lang="it-IT" sz="4800" dirty="0"/>
          </a:p>
        </p:txBody>
      </p:sp>
    </p:spTree>
    <p:extLst>
      <p:ext uri="{BB962C8B-B14F-4D97-AF65-F5344CB8AC3E}">
        <p14:creationId xmlns:p14="http://schemas.microsoft.com/office/powerpoint/2010/main" val="2270760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9">
            <a:extLst>
              <a:ext uri="{FF2B5EF4-FFF2-40B4-BE49-F238E27FC236}">
                <a16:creationId xmlns:a16="http://schemas.microsoft.com/office/drawing/2014/main" id="{147934FE-70DB-091F-6E09-B0A5031DF058}"/>
              </a:ext>
            </a:extLst>
          </p:cNvPr>
          <p:cNvSpPr>
            <a:spLocks noGrp="1"/>
          </p:cNvSpPr>
          <p:nvPr>
            <p:ph type="title"/>
          </p:nvPr>
        </p:nvSpPr>
        <p:spPr>
          <a:xfrm>
            <a:off x="1167492" y="214686"/>
            <a:ext cx="9601200" cy="959206"/>
          </a:xfrm>
        </p:spPr>
        <p:txBody>
          <a:bodyPr/>
          <a:lstStyle/>
          <a:p>
            <a:pPr algn="ctr" rtl="0">
              <a:defRPr sz="1400" b="1" i="0" u="none" strike="noStrike" kern="1200" spc="0" baseline="0">
                <a:solidFill>
                  <a:sysClr val="windowText" lastClr="000000"/>
                </a:solidFill>
                <a:latin typeface="+mn-lt"/>
                <a:ea typeface="+mn-ea"/>
                <a:cs typeface="+mn-cs"/>
              </a:defRPr>
            </a:pPr>
            <a:r>
              <a:rPr lang="it-IT" sz="2800" b="1" dirty="0"/>
              <a:t>Pil mondiale, capitalizzazione, attivi finanziari, derivati OTC in miliardi di dollari US borse mondiali in mld di dollari US</a:t>
            </a:r>
          </a:p>
        </p:txBody>
      </p:sp>
      <p:sp>
        <p:nvSpPr>
          <p:cNvPr id="12" name="Segnaposto contenuto 11">
            <a:extLst>
              <a:ext uri="{FF2B5EF4-FFF2-40B4-BE49-F238E27FC236}">
                <a16:creationId xmlns:a16="http://schemas.microsoft.com/office/drawing/2014/main" id="{3A5A706D-4ADC-82D7-CED4-C981364BE4BE}"/>
              </a:ext>
            </a:extLst>
          </p:cNvPr>
          <p:cNvSpPr>
            <a:spLocks noGrp="1"/>
          </p:cNvSpPr>
          <p:nvPr>
            <p:ph idx="1"/>
          </p:nvPr>
        </p:nvSpPr>
        <p:spPr>
          <a:xfrm>
            <a:off x="691763" y="1367624"/>
            <a:ext cx="3347500" cy="5104738"/>
          </a:xfrm>
        </p:spPr>
        <p:txBody>
          <a:bodyPr>
            <a:noAutofit/>
          </a:bodyPr>
          <a:lstStyle/>
          <a:p>
            <a:r>
              <a:rPr lang="it-IT" sz="2200" kern="100" dirty="0">
                <a:effectLst/>
                <a:ea typeface="Aptos" panose="020B0004020202020204" pitchFamily="34" charset="0"/>
                <a:cs typeface="Times New Roman" panose="02020603050405020304" pitchFamily="18" charset="0"/>
              </a:rPr>
              <a:t>La distanza tra economia reale (PIL) e mercato finanziario appare sempre più marcata. </a:t>
            </a:r>
          </a:p>
          <a:p>
            <a:r>
              <a:rPr lang="it-IT" sz="2200" kern="100" dirty="0">
                <a:ea typeface="Aptos" panose="020B0004020202020204" pitchFamily="34" charset="0"/>
                <a:cs typeface="Times New Roman" panose="02020603050405020304" pitchFamily="18" charset="0"/>
              </a:rPr>
              <a:t>Il Pil (linea nera) cresce in modo costante, come la capitalizzazione delle Borse Mondiali (linea verde), con forte crescita dopo il Covid;</a:t>
            </a:r>
          </a:p>
          <a:p>
            <a:r>
              <a:rPr lang="it-IT" sz="2200" kern="100" dirty="0">
                <a:ea typeface="Aptos" panose="020B0004020202020204" pitchFamily="34" charset="0"/>
                <a:cs typeface="Times New Roman" panose="02020603050405020304" pitchFamily="18" charset="0"/>
              </a:rPr>
              <a:t>Il rapporto capitalizzazione borse mondiali e PIL rimane sempre più alto del PIL reale, con un balzo dopo la crisi Covid.</a:t>
            </a:r>
          </a:p>
        </p:txBody>
      </p:sp>
      <p:graphicFrame>
        <p:nvGraphicFramePr>
          <p:cNvPr id="4" name="Segnaposto contenuto 3">
            <a:extLst>
              <a:ext uri="{FF2B5EF4-FFF2-40B4-BE49-F238E27FC236}">
                <a16:creationId xmlns:a16="http://schemas.microsoft.com/office/drawing/2014/main" id="{C1C1CC3C-8D72-E2A9-95D3-D44A12A4D70F}"/>
              </a:ext>
            </a:extLst>
          </p:cNvPr>
          <p:cNvGraphicFramePr>
            <a:graphicFrameLocks noGrp="1"/>
          </p:cNvGraphicFramePr>
          <p:nvPr>
            <p:ph idx="10"/>
            <p:extLst>
              <p:ext uri="{D42A27DB-BD31-4B8C-83A1-F6EECF244321}">
                <p14:modId xmlns:p14="http://schemas.microsoft.com/office/powerpoint/2010/main" val="2016627790"/>
              </p:ext>
            </p:extLst>
          </p:nvPr>
        </p:nvGraphicFramePr>
        <p:xfrm>
          <a:off x="4262438" y="1208016"/>
          <a:ext cx="7237799" cy="49887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45061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B5D8F1-EBF6-8347-A94E-1624A4CF7398}"/>
              </a:ext>
            </a:extLst>
          </p:cNvPr>
          <p:cNvSpPr>
            <a:spLocks noGrp="1"/>
          </p:cNvSpPr>
          <p:nvPr>
            <p:ph type="title"/>
          </p:nvPr>
        </p:nvSpPr>
        <p:spPr>
          <a:xfrm>
            <a:off x="1158864" y="361507"/>
            <a:ext cx="9779183" cy="1594884"/>
          </a:xfrm>
        </p:spPr>
        <p:txBody>
          <a:bodyPr/>
          <a:lstStyle/>
          <a:p>
            <a:r>
              <a:rPr lang="it-IT" dirty="0"/>
              <a:t>Il convegno richiama questioni importanti. Tentiamo una rappresentazione</a:t>
            </a:r>
          </a:p>
        </p:txBody>
      </p:sp>
      <p:sp>
        <p:nvSpPr>
          <p:cNvPr id="3" name="Segnaposto contenuto 2">
            <a:extLst>
              <a:ext uri="{FF2B5EF4-FFF2-40B4-BE49-F238E27FC236}">
                <a16:creationId xmlns:a16="http://schemas.microsoft.com/office/drawing/2014/main" id="{4EC6B257-B07D-8334-1FA9-262360C6E0AE}"/>
              </a:ext>
            </a:extLst>
          </p:cNvPr>
          <p:cNvSpPr>
            <a:spLocks noGrp="1"/>
          </p:cNvSpPr>
          <p:nvPr>
            <p:ph idx="1"/>
          </p:nvPr>
        </p:nvSpPr>
        <p:spPr>
          <a:xfrm>
            <a:off x="1158865" y="1956391"/>
            <a:ext cx="9779182" cy="3934046"/>
          </a:xfrm>
        </p:spPr>
        <p:txBody>
          <a:bodyPr>
            <a:normAutofit fontScale="92500" lnSpcReduction="10000"/>
          </a:bodyPr>
          <a:lstStyle/>
          <a:p>
            <a:r>
              <a:rPr lang="it-IT" dirty="0"/>
              <a:t>Il titolo del convegno richiama tre forze centrali che plasmano il nostro tempo: </a:t>
            </a:r>
          </a:p>
          <a:p>
            <a:pPr marL="457200" indent="-457200">
              <a:buFont typeface="Arial" panose="020B0604020202020204" pitchFamily="34" charset="0"/>
              <a:buChar char="•"/>
            </a:pPr>
            <a:r>
              <a:rPr lang="it-IT" dirty="0"/>
              <a:t>Il </a:t>
            </a:r>
            <a:r>
              <a:rPr lang="it-IT" b="1" dirty="0"/>
              <a:t>capitalismo finanziario</a:t>
            </a:r>
            <a:r>
              <a:rPr lang="it-IT" dirty="0"/>
              <a:t>, inteso come l’egemonia della finanza globale sull’economia reale e sulle politiche pubbliche; </a:t>
            </a:r>
          </a:p>
          <a:p>
            <a:pPr marL="457200" indent="-457200">
              <a:buFont typeface="Arial" panose="020B0604020202020204" pitchFamily="34" charset="0"/>
              <a:buChar char="•"/>
            </a:pPr>
            <a:r>
              <a:rPr lang="it-IT" dirty="0"/>
              <a:t>L’</a:t>
            </a:r>
            <a:r>
              <a:rPr lang="it-IT" b="1" dirty="0"/>
              <a:t>oligarchia tecnologica</a:t>
            </a:r>
            <a:r>
              <a:rPr lang="it-IT" dirty="0"/>
              <a:t>, ovvero il potere concentrato nelle mani di poche grandi piattaforme digitali che influenzano informazione, consumi e comportamenti; </a:t>
            </a:r>
          </a:p>
          <a:p>
            <a:pPr marL="457200" indent="-457200">
              <a:buFont typeface="Arial" panose="020B0604020202020204" pitchFamily="34" charset="0"/>
              <a:buChar char="•"/>
            </a:pPr>
            <a:r>
              <a:rPr lang="it-IT" dirty="0"/>
              <a:t>La </a:t>
            </a:r>
            <a:r>
              <a:rPr lang="it-IT" b="1" dirty="0"/>
              <a:t>democrazia</a:t>
            </a:r>
            <a:r>
              <a:rPr lang="it-IT" dirty="0"/>
              <a:t>, messa sotto pressione da questi poteri sovranazionali che spesso agiscono al di fuori di ogni controllo democratico. </a:t>
            </a:r>
          </a:p>
        </p:txBody>
      </p:sp>
    </p:spTree>
    <p:extLst>
      <p:ext uri="{BB962C8B-B14F-4D97-AF65-F5344CB8AC3E}">
        <p14:creationId xmlns:p14="http://schemas.microsoft.com/office/powerpoint/2010/main" val="2639568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7E155C-4B76-F300-9506-BF28A0D89D33}"/>
              </a:ext>
            </a:extLst>
          </p:cNvPr>
          <p:cNvSpPr>
            <a:spLocks noGrp="1"/>
          </p:cNvSpPr>
          <p:nvPr>
            <p:ph type="title"/>
          </p:nvPr>
        </p:nvSpPr>
        <p:spPr>
          <a:xfrm>
            <a:off x="1167492" y="136527"/>
            <a:ext cx="9601200" cy="1092198"/>
          </a:xfrm>
        </p:spPr>
        <p:txBody>
          <a:bodyPr/>
          <a:lstStyle/>
          <a:p>
            <a:r>
              <a:rPr lang="it-IT" sz="4000" b="1" dirty="0"/>
              <a:t>Rapporto PIL mondiale e attività finanziarie</a:t>
            </a:r>
            <a:endParaRPr lang="it-IT" sz="4000" dirty="0"/>
          </a:p>
        </p:txBody>
      </p:sp>
      <p:sp>
        <p:nvSpPr>
          <p:cNvPr id="3" name="Segnaposto contenuto 2">
            <a:extLst>
              <a:ext uri="{FF2B5EF4-FFF2-40B4-BE49-F238E27FC236}">
                <a16:creationId xmlns:a16="http://schemas.microsoft.com/office/drawing/2014/main" id="{DAD0F0E7-0380-4D9B-E6D1-1E2DB89C215A}"/>
              </a:ext>
            </a:extLst>
          </p:cNvPr>
          <p:cNvSpPr>
            <a:spLocks noGrp="1"/>
          </p:cNvSpPr>
          <p:nvPr>
            <p:ph idx="1"/>
          </p:nvPr>
        </p:nvSpPr>
        <p:spPr>
          <a:xfrm>
            <a:off x="1167493" y="1348741"/>
            <a:ext cx="3309257" cy="4008075"/>
          </a:xfrm>
        </p:spPr>
        <p:txBody>
          <a:bodyPr>
            <a:normAutofit fontScale="92500"/>
          </a:bodyPr>
          <a:lstStyle/>
          <a:p>
            <a:r>
              <a:rPr lang="it-IT" sz="2400" kern="100" dirty="0">
                <a:ea typeface="Aptos" panose="020B0004020202020204" pitchFamily="34" charset="0"/>
                <a:cs typeface="Times New Roman" panose="02020603050405020304" pitchFamily="18" charset="0"/>
              </a:rPr>
              <a:t>Il valore dei Derivati OTC e delle attività finanziarie sono incommensurabili e con una crescita esponenziale dopo il 2008:</a:t>
            </a:r>
          </a:p>
          <a:p>
            <a:pPr marL="342900" indent="-342900">
              <a:buFont typeface="Arial" panose="020B0604020202020204" pitchFamily="34" charset="0"/>
              <a:buChar char="•"/>
            </a:pPr>
            <a:r>
              <a:rPr lang="it-IT" sz="2400" kern="100" dirty="0">
                <a:ea typeface="Aptos" panose="020B0004020202020204" pitchFamily="34" charset="0"/>
                <a:cs typeface="Times New Roman" panose="02020603050405020304" pitchFamily="18" charset="0"/>
              </a:rPr>
              <a:t>Attività finanziarie pari 550% del Pil mondiale;</a:t>
            </a:r>
          </a:p>
          <a:p>
            <a:pPr marL="342900" indent="-342900">
              <a:buFont typeface="Arial" panose="020B0604020202020204" pitchFamily="34" charset="0"/>
              <a:buChar char="•"/>
            </a:pPr>
            <a:r>
              <a:rPr lang="it-IT" sz="2400" kern="100" dirty="0">
                <a:ea typeface="Aptos" panose="020B0004020202020204" pitchFamily="34" charset="0"/>
                <a:cs typeface="Times New Roman" panose="02020603050405020304" pitchFamily="18" charset="0"/>
              </a:rPr>
              <a:t>Derivati OTC pari al 750% del Pil mondiale</a:t>
            </a:r>
          </a:p>
          <a:p>
            <a:pPr marL="342900" indent="-342900">
              <a:buFont typeface="Arial" panose="020B0604020202020204" pitchFamily="34" charset="0"/>
              <a:buChar char="•"/>
            </a:pPr>
            <a:endParaRPr lang="it-IT" sz="2000" kern="100" dirty="0">
              <a:ea typeface="Aptos" panose="020B0004020202020204" pitchFamily="34" charset="0"/>
              <a:cs typeface="Times New Roman" panose="02020603050405020304" pitchFamily="18" charset="0"/>
            </a:endParaRPr>
          </a:p>
          <a:p>
            <a:pPr marL="342900" indent="-342900">
              <a:buFont typeface="Arial" panose="020B0604020202020204" pitchFamily="34" charset="0"/>
              <a:buChar char="•"/>
            </a:pPr>
            <a:endParaRPr lang="it-IT" sz="2000" kern="100" dirty="0">
              <a:ea typeface="Aptos" panose="020B0004020202020204" pitchFamily="34" charset="0"/>
              <a:cs typeface="Times New Roman" panose="02020603050405020304" pitchFamily="18" charset="0"/>
            </a:endParaRPr>
          </a:p>
          <a:p>
            <a:endParaRPr lang="it-IT" sz="2000" kern="100" dirty="0">
              <a:ea typeface="Aptos" panose="020B0004020202020204" pitchFamily="34" charset="0"/>
              <a:cs typeface="Times New Roman" panose="02020603050405020304" pitchFamily="18" charset="0"/>
            </a:endParaRPr>
          </a:p>
          <a:p>
            <a:endParaRPr lang="it-IT" dirty="0"/>
          </a:p>
        </p:txBody>
      </p:sp>
      <p:graphicFrame>
        <p:nvGraphicFramePr>
          <p:cNvPr id="5" name="Segnaposto contenuto 4">
            <a:extLst>
              <a:ext uri="{FF2B5EF4-FFF2-40B4-BE49-F238E27FC236}">
                <a16:creationId xmlns:a16="http://schemas.microsoft.com/office/drawing/2014/main" id="{7893024F-3482-8B39-F71E-07575C963B18}"/>
              </a:ext>
            </a:extLst>
          </p:cNvPr>
          <p:cNvGraphicFramePr>
            <a:graphicFrameLocks noGrp="1"/>
          </p:cNvGraphicFramePr>
          <p:nvPr>
            <p:ph idx="10"/>
            <p:extLst>
              <p:ext uri="{D42A27DB-BD31-4B8C-83A1-F6EECF244321}">
                <p14:modId xmlns:p14="http://schemas.microsoft.com/office/powerpoint/2010/main" val="1587675868"/>
              </p:ext>
            </p:extLst>
          </p:nvPr>
        </p:nvGraphicFramePr>
        <p:xfrm>
          <a:off x="4743450" y="1228725"/>
          <a:ext cx="6168117" cy="36810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206284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3238994C-D8B6-3186-5E52-49E4DE078B79}"/>
              </a:ext>
            </a:extLst>
          </p:cNvPr>
          <p:cNvSpPr>
            <a:spLocks noGrp="1"/>
          </p:cNvSpPr>
          <p:nvPr>
            <p:ph type="ctrTitle"/>
          </p:nvPr>
        </p:nvSpPr>
        <p:spPr/>
        <p:txBody>
          <a:bodyPr/>
          <a:lstStyle/>
          <a:p>
            <a:r>
              <a:rPr lang="it-IT" sz="5400" kern="100" dirty="0">
                <a:effectLst/>
                <a:latin typeface="Aptos" panose="020B0004020202020204" pitchFamily="34" charset="0"/>
                <a:ea typeface="Aptos" panose="020B0004020202020204" pitchFamily="34" charset="0"/>
                <a:cs typeface="Times New Roman" panose="02020603050405020304" pitchFamily="18" charset="0"/>
              </a:rPr>
              <a:t>Distribuzione ricchezza e reddito</a:t>
            </a:r>
            <a:endParaRPr lang="it-IT" sz="5400" dirty="0"/>
          </a:p>
        </p:txBody>
      </p:sp>
    </p:spTree>
    <p:extLst>
      <p:ext uri="{BB962C8B-B14F-4D97-AF65-F5344CB8AC3E}">
        <p14:creationId xmlns:p14="http://schemas.microsoft.com/office/powerpoint/2010/main" val="3597426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5EB5EB-4B66-8B7A-DA96-5A7F7BAB80E4}"/>
              </a:ext>
            </a:extLst>
          </p:cNvPr>
          <p:cNvSpPr>
            <a:spLocks noGrp="1"/>
          </p:cNvSpPr>
          <p:nvPr>
            <p:ph type="title"/>
          </p:nvPr>
        </p:nvSpPr>
        <p:spPr>
          <a:xfrm>
            <a:off x="1167492" y="638175"/>
            <a:ext cx="9601200" cy="685800"/>
          </a:xfrm>
        </p:spPr>
        <p:txBody>
          <a:bodyPr/>
          <a:lstStyle/>
          <a:p>
            <a:r>
              <a:rPr lang="it-IT" dirty="0"/>
              <a:t>Distribuzione del reddito</a:t>
            </a:r>
          </a:p>
        </p:txBody>
      </p:sp>
      <p:sp>
        <p:nvSpPr>
          <p:cNvPr id="3" name="Segnaposto contenuto 2">
            <a:extLst>
              <a:ext uri="{FF2B5EF4-FFF2-40B4-BE49-F238E27FC236}">
                <a16:creationId xmlns:a16="http://schemas.microsoft.com/office/drawing/2014/main" id="{B43723BE-EF98-1B71-3A95-F8622F33D49B}"/>
              </a:ext>
            </a:extLst>
          </p:cNvPr>
          <p:cNvSpPr>
            <a:spLocks noGrp="1"/>
          </p:cNvSpPr>
          <p:nvPr>
            <p:ph idx="1"/>
          </p:nvPr>
        </p:nvSpPr>
        <p:spPr>
          <a:xfrm>
            <a:off x="1167493" y="1323975"/>
            <a:ext cx="4166507" cy="4686300"/>
          </a:xfrm>
        </p:spPr>
        <p:txBody>
          <a:bodyPr>
            <a:normAutofit lnSpcReduction="10000"/>
          </a:bodyPr>
          <a:lstStyle/>
          <a:p>
            <a:r>
              <a:rPr lang="it-IT" kern="100" dirty="0">
                <a:effectLst/>
                <a:ea typeface="Aptos" panose="020B0004020202020204" pitchFamily="34" charset="0"/>
                <a:cs typeface="Times New Roman" panose="02020603050405020304" pitchFamily="18" charset="0"/>
              </a:rPr>
              <a:t>La distribuzione del reddito osservata attraverso l’indice GINI:</a:t>
            </a:r>
          </a:p>
          <a:p>
            <a:r>
              <a:rPr lang="it-IT" kern="100" dirty="0">
                <a:effectLst/>
                <a:ea typeface="Aptos" panose="020B0004020202020204" pitchFamily="34" charset="0"/>
                <a:cs typeface="Times New Roman" panose="02020603050405020304" pitchFamily="18" charset="0"/>
              </a:rPr>
              <a:t>l’indice Gini del 1929 e quello del 2024 sono quasi coincidenti, favoriti da regimi fiscali privilegiati, dalla riduzione del prelievo tributario per determinate fasce di reddito e, soprattutto, dalla minore capacità dei sindacati di negoziare aumenti salariali</a:t>
            </a:r>
          </a:p>
          <a:p>
            <a:r>
              <a:rPr lang="it-IT" kern="100" dirty="0">
                <a:effectLst/>
                <a:ea typeface="Aptos" panose="020B0004020202020204" pitchFamily="34" charset="0"/>
                <a:cs typeface="Times New Roman" panose="02020603050405020304" pitchFamily="18" charset="0"/>
              </a:rPr>
              <a:t>Negli Stati Uniti, l’indice Gini del reddito è passato da poco più di 0,4 nel 1980 a 0,6 nel 2023, un valore prossimo ai livelli del 1929. </a:t>
            </a:r>
          </a:p>
          <a:p>
            <a:r>
              <a:rPr lang="it-IT" kern="100" dirty="0">
                <a:effectLst/>
                <a:ea typeface="Aptos" panose="020B0004020202020204" pitchFamily="34" charset="0"/>
                <a:cs typeface="Times New Roman" panose="02020603050405020304" pitchFamily="18" charset="0"/>
              </a:rPr>
              <a:t>Questa tendenza, seppure con valori meno accentuati, è riscontrabile anche in Germania, Cina e Italia.</a:t>
            </a:r>
          </a:p>
          <a:p>
            <a:endParaRPr lang="it-IT" dirty="0"/>
          </a:p>
        </p:txBody>
      </p:sp>
      <p:pic>
        <p:nvPicPr>
          <p:cNvPr id="5" name="Segnaposto contenuto 4" descr="Immagine che contiene testo, linea, diagramma, schermata&#10;&#10;Il contenuto generato dall'IA potrebbe non essere corretto.">
            <a:extLst>
              <a:ext uri="{FF2B5EF4-FFF2-40B4-BE49-F238E27FC236}">
                <a16:creationId xmlns:a16="http://schemas.microsoft.com/office/drawing/2014/main" id="{E56A6976-6347-9148-51D7-8F44FDE5FF97}"/>
              </a:ext>
            </a:extLst>
          </p:cNvPr>
          <p:cNvPicPr>
            <a:picLocks noGrp="1" noChangeAspect="1"/>
          </p:cNvPicPr>
          <p:nvPr>
            <p:ph idx="10"/>
          </p:nvPr>
        </p:nvPicPr>
        <p:blipFill>
          <a:blip r:embed="rId2" cstate="print">
            <a:extLst>
              <a:ext uri="{28A0092B-C50C-407E-A947-70E740481C1C}">
                <a14:useLocalDpi xmlns:a14="http://schemas.microsoft.com/office/drawing/2010/main" val="0"/>
              </a:ext>
            </a:extLst>
          </a:blip>
          <a:srcRect/>
          <a:stretch>
            <a:fillRect/>
          </a:stretch>
        </p:blipFill>
        <p:spPr bwMode="auto">
          <a:xfrm>
            <a:off x="5334000" y="1732073"/>
            <a:ext cx="5955484" cy="3870104"/>
          </a:xfrm>
          <a:prstGeom prst="rect">
            <a:avLst/>
          </a:prstGeom>
          <a:noFill/>
          <a:ln>
            <a:noFill/>
          </a:ln>
        </p:spPr>
      </p:pic>
    </p:spTree>
    <p:extLst>
      <p:ext uri="{BB962C8B-B14F-4D97-AF65-F5344CB8AC3E}">
        <p14:creationId xmlns:p14="http://schemas.microsoft.com/office/powerpoint/2010/main" val="2034040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B10BB4-4C63-DE98-27D7-38449E10A981}"/>
              </a:ext>
            </a:extLst>
          </p:cNvPr>
          <p:cNvSpPr>
            <a:spLocks noGrp="1"/>
          </p:cNvSpPr>
          <p:nvPr>
            <p:ph type="title"/>
          </p:nvPr>
        </p:nvSpPr>
        <p:spPr>
          <a:xfrm>
            <a:off x="1167492" y="476249"/>
            <a:ext cx="9601200" cy="723901"/>
          </a:xfrm>
        </p:spPr>
        <p:txBody>
          <a:bodyPr/>
          <a:lstStyle/>
          <a:p>
            <a:r>
              <a:rPr lang="it-IT" dirty="0"/>
              <a:t>Distribuzione della ricchezza</a:t>
            </a:r>
          </a:p>
        </p:txBody>
      </p:sp>
      <p:sp>
        <p:nvSpPr>
          <p:cNvPr id="3" name="Segnaposto contenuto 2">
            <a:extLst>
              <a:ext uri="{FF2B5EF4-FFF2-40B4-BE49-F238E27FC236}">
                <a16:creationId xmlns:a16="http://schemas.microsoft.com/office/drawing/2014/main" id="{417390D4-0CDF-18AC-6740-F3F37F24A2A5}"/>
              </a:ext>
            </a:extLst>
          </p:cNvPr>
          <p:cNvSpPr>
            <a:spLocks noGrp="1"/>
          </p:cNvSpPr>
          <p:nvPr>
            <p:ph idx="1"/>
          </p:nvPr>
        </p:nvSpPr>
        <p:spPr>
          <a:xfrm>
            <a:off x="552451" y="1200149"/>
            <a:ext cx="4743450" cy="5181601"/>
          </a:xfrm>
        </p:spPr>
        <p:txBody>
          <a:bodyPr>
            <a:normAutofit fontScale="92500" lnSpcReduction="10000"/>
          </a:bodyPr>
          <a:lstStyle/>
          <a:p>
            <a:r>
              <a:rPr lang="it-IT" kern="100" dirty="0">
                <a:effectLst/>
                <a:ea typeface="Aptos" panose="020B0004020202020204" pitchFamily="34" charset="0"/>
                <a:cs typeface="Times New Roman" panose="02020603050405020304" pitchFamily="18" charset="0"/>
              </a:rPr>
              <a:t>La concentrazione della ricchezza mostra un’ulteriore polarizzazione. </a:t>
            </a:r>
          </a:p>
          <a:p>
            <a:r>
              <a:rPr lang="it-IT" kern="100" dirty="0">
                <a:effectLst/>
                <a:ea typeface="Aptos" panose="020B0004020202020204" pitchFamily="34" charset="0"/>
                <a:cs typeface="Times New Roman" panose="02020603050405020304" pitchFamily="18" charset="0"/>
              </a:rPr>
              <a:t>Attualmente, 2.769 miliardari detengono complessivamente oltre 15.000 miliardi di dollari. </a:t>
            </a:r>
          </a:p>
          <a:p>
            <a:r>
              <a:rPr lang="it-IT" kern="100" dirty="0">
                <a:effectLst/>
                <a:ea typeface="Aptos" panose="020B0004020202020204" pitchFamily="34" charset="0"/>
                <a:cs typeface="Times New Roman" panose="02020603050405020304" pitchFamily="18" charset="0"/>
              </a:rPr>
              <a:t>Elon Musk, da solo, possiede un patrimonio di 330 miliardi di dollari, a fronte di una media di 5 miliardi per individuo nella categoria dei super-ricchi (</a:t>
            </a:r>
            <a:r>
              <a:rPr lang="it-IT" i="1" kern="100" dirty="0">
                <a:effectLst/>
                <a:ea typeface="Aptos" panose="020B0004020202020204" pitchFamily="34" charset="0"/>
                <a:cs typeface="Times New Roman" panose="02020603050405020304" pitchFamily="18" charset="0"/>
              </a:rPr>
              <a:t>Rapporto Oxfam 2025</a:t>
            </a:r>
            <a:r>
              <a:rPr lang="it-IT" kern="100" dirty="0">
                <a:effectLst/>
                <a:ea typeface="Aptos" panose="020B0004020202020204" pitchFamily="34" charset="0"/>
                <a:cs typeface="Times New Roman" panose="02020603050405020304" pitchFamily="18" charset="0"/>
              </a:rPr>
              <a:t>). </a:t>
            </a:r>
          </a:p>
          <a:p>
            <a:r>
              <a:rPr lang="it-IT" kern="100" dirty="0">
                <a:effectLst/>
                <a:ea typeface="Aptos" panose="020B0004020202020204" pitchFamily="34" charset="0"/>
                <a:cs typeface="Times New Roman" panose="02020603050405020304" pitchFamily="18" charset="0"/>
              </a:rPr>
              <a:t>Secondo i dati OCSE, l’1% più ricco degli Stati Uniti controlla il 40,5% della ricchezza nazionale, una percentuale significativamente superiore rispetto agli altri Paesi dell’organizzazione. </a:t>
            </a:r>
          </a:p>
          <a:p>
            <a:r>
              <a:rPr lang="it-IT" kern="100" dirty="0">
                <a:effectLst/>
                <a:ea typeface="Aptos" panose="020B0004020202020204" pitchFamily="34" charset="0"/>
                <a:cs typeface="Times New Roman" panose="02020603050405020304" pitchFamily="18" charset="0"/>
              </a:rPr>
              <a:t>In nessun’altra economia avanzata, infatti, l’1% più abbiente detiene più del 27% del patrimonio complessivo nazionale. </a:t>
            </a:r>
          </a:p>
          <a:p>
            <a:endParaRPr lang="it-IT" dirty="0"/>
          </a:p>
        </p:txBody>
      </p:sp>
      <p:pic>
        <p:nvPicPr>
          <p:cNvPr id="5" name="Segnaposto contenuto 4" descr="Immagine che contiene testo, diagramma, linea, Diagramma&#10;&#10;Descrizione generata automaticamente">
            <a:extLst>
              <a:ext uri="{FF2B5EF4-FFF2-40B4-BE49-F238E27FC236}">
                <a16:creationId xmlns:a16="http://schemas.microsoft.com/office/drawing/2014/main" id="{FA5DA86C-F2F0-EF8C-A43F-33455DBB3C51}"/>
              </a:ext>
            </a:extLst>
          </p:cNvPr>
          <p:cNvPicPr>
            <a:picLocks noGrp="1" noChangeAspect="1"/>
          </p:cNvPicPr>
          <p:nvPr>
            <p:ph idx="10"/>
          </p:nvPr>
        </p:nvPicPr>
        <p:blipFill>
          <a:blip r:embed="rId2" cstate="print">
            <a:extLst>
              <a:ext uri="{28A0092B-C50C-407E-A947-70E740481C1C}">
                <a14:useLocalDpi xmlns:a14="http://schemas.microsoft.com/office/drawing/2010/main" val="0"/>
              </a:ext>
            </a:extLst>
          </a:blip>
          <a:srcRect/>
          <a:stretch>
            <a:fillRect/>
          </a:stretch>
        </p:blipFill>
        <p:spPr bwMode="auto">
          <a:xfrm>
            <a:off x="5295901" y="1428750"/>
            <a:ext cx="6481335" cy="4495800"/>
          </a:xfrm>
          <a:prstGeom prst="rect">
            <a:avLst/>
          </a:prstGeom>
          <a:noFill/>
          <a:ln>
            <a:noFill/>
          </a:ln>
        </p:spPr>
      </p:pic>
    </p:spTree>
    <p:extLst>
      <p:ext uri="{BB962C8B-B14F-4D97-AF65-F5344CB8AC3E}">
        <p14:creationId xmlns:p14="http://schemas.microsoft.com/office/powerpoint/2010/main" val="1100851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B39E5265-E068-C148-E6AA-CD91A898E66A}"/>
              </a:ext>
            </a:extLst>
          </p:cNvPr>
          <p:cNvSpPr>
            <a:spLocks noGrp="1"/>
          </p:cNvSpPr>
          <p:nvPr>
            <p:ph type="ctrTitle"/>
          </p:nvPr>
        </p:nvSpPr>
        <p:spPr/>
        <p:txBody>
          <a:bodyPr/>
          <a:lstStyle/>
          <a:p>
            <a:r>
              <a:rPr lang="it-IT" sz="5400" kern="100" dirty="0">
                <a:effectLst/>
                <a:latin typeface="Aptos" panose="020B0004020202020204" pitchFamily="34" charset="0"/>
                <a:ea typeface="Aptos" panose="020B0004020202020204" pitchFamily="34" charset="0"/>
                <a:cs typeface="Times New Roman" panose="02020603050405020304" pitchFamily="18" charset="0"/>
              </a:rPr>
              <a:t>Dazi e rischi economici</a:t>
            </a:r>
            <a:endParaRPr lang="it-IT" sz="5400" dirty="0"/>
          </a:p>
        </p:txBody>
      </p:sp>
    </p:spTree>
    <p:extLst>
      <p:ext uri="{BB962C8B-B14F-4D97-AF65-F5344CB8AC3E}">
        <p14:creationId xmlns:p14="http://schemas.microsoft.com/office/powerpoint/2010/main" val="3907103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28221C-C723-9543-6165-4EB8CC086BEC}"/>
              </a:ext>
            </a:extLst>
          </p:cNvPr>
          <p:cNvSpPr>
            <a:spLocks noGrp="1"/>
          </p:cNvSpPr>
          <p:nvPr>
            <p:ph type="title"/>
          </p:nvPr>
        </p:nvSpPr>
        <p:spPr>
          <a:xfrm>
            <a:off x="5721178" y="136527"/>
            <a:ext cx="5047513" cy="1454148"/>
          </a:xfrm>
        </p:spPr>
        <p:txBody>
          <a:bodyPr/>
          <a:lstStyle/>
          <a:p>
            <a:r>
              <a:rPr lang="it-IT" dirty="0"/>
              <a:t>Dazi e politica economica</a:t>
            </a:r>
          </a:p>
        </p:txBody>
      </p:sp>
      <p:sp>
        <p:nvSpPr>
          <p:cNvPr id="5" name="Segnaposto contenuto 4">
            <a:extLst>
              <a:ext uri="{FF2B5EF4-FFF2-40B4-BE49-F238E27FC236}">
                <a16:creationId xmlns:a16="http://schemas.microsoft.com/office/drawing/2014/main" id="{20F26E9C-F470-69FB-C885-107DEEC47AE0}"/>
              </a:ext>
            </a:extLst>
          </p:cNvPr>
          <p:cNvSpPr>
            <a:spLocks noGrp="1"/>
          </p:cNvSpPr>
          <p:nvPr>
            <p:ph idx="1"/>
          </p:nvPr>
        </p:nvSpPr>
        <p:spPr>
          <a:xfrm>
            <a:off x="581024" y="444842"/>
            <a:ext cx="5042576" cy="6184557"/>
          </a:xfrm>
        </p:spPr>
        <p:txBody>
          <a:bodyPr>
            <a:noAutofit/>
          </a:bodyPr>
          <a:lstStyle/>
          <a:p>
            <a:pPr marL="285750" indent="-285750">
              <a:lnSpc>
                <a:spcPct val="100000"/>
              </a:lnSpc>
              <a:spcBef>
                <a:spcPts val="0"/>
              </a:spcBef>
              <a:buFont typeface="Arial" panose="020B0604020202020204" pitchFamily="34" charset="0"/>
              <a:buChar char="•"/>
            </a:pPr>
            <a:r>
              <a:rPr lang="it-IT" dirty="0">
                <a:effectLst/>
                <a:ea typeface="Aptos" panose="020B0004020202020204" pitchFamily="34" charset="0"/>
              </a:rPr>
              <a:t>L’indebolimento economico degli Stati Uniti tra il 1995 e il 2023 trova ulteriore conferma nell’andamento della bilancia commerciale. </a:t>
            </a:r>
          </a:p>
          <a:p>
            <a:pPr marL="285750" indent="-285750">
              <a:lnSpc>
                <a:spcPct val="100000"/>
              </a:lnSpc>
              <a:spcBef>
                <a:spcPts val="0"/>
              </a:spcBef>
              <a:buFont typeface="Arial" panose="020B0604020202020204" pitchFamily="34" charset="0"/>
              <a:buChar char="•"/>
            </a:pPr>
            <a:r>
              <a:rPr lang="it-IT" dirty="0">
                <a:effectLst/>
                <a:ea typeface="Aptos" panose="020B0004020202020204" pitchFamily="34" charset="0"/>
              </a:rPr>
              <a:t>Sebbene il dollaro sia la principale valuta di riferimento mondiale, questo primato è sempre più messo in discussione dall’emergere di nuovi attori economici. </a:t>
            </a:r>
          </a:p>
          <a:p>
            <a:pPr marL="285750" indent="-285750">
              <a:lnSpc>
                <a:spcPct val="100000"/>
              </a:lnSpc>
              <a:spcBef>
                <a:spcPts val="0"/>
              </a:spcBef>
              <a:buFont typeface="Arial" panose="020B0604020202020204" pitchFamily="34" charset="0"/>
              <a:buChar char="•"/>
            </a:pPr>
            <a:r>
              <a:rPr lang="it-IT" dirty="0">
                <a:effectLst/>
                <a:ea typeface="Aptos" panose="020B0004020202020204" pitchFamily="34" charset="0"/>
              </a:rPr>
              <a:t>Negli ultimi decenni, gli Stati Uniti hanno rappresentato il principale mercato di sbocco per le esportazioni dei Paesi emergenti ed europei. </a:t>
            </a:r>
          </a:p>
          <a:p>
            <a:pPr marL="285750" indent="-285750">
              <a:lnSpc>
                <a:spcPct val="100000"/>
              </a:lnSpc>
              <a:spcBef>
                <a:spcPts val="0"/>
              </a:spcBef>
              <a:buFont typeface="Arial" panose="020B0604020202020204" pitchFamily="34" charset="0"/>
              <a:buChar char="•"/>
            </a:pPr>
            <a:r>
              <a:rPr lang="it-IT" dirty="0">
                <a:effectLst/>
                <a:ea typeface="Aptos" panose="020B0004020202020204" pitchFamily="34" charset="0"/>
              </a:rPr>
              <a:t>Tuttavia, il persistente deficit commerciale nei confronti di tutte le principali aree economiche ha finito per indebolire il ruolo internazionale del dollaro e, più in generale, la solidità dell’economia statunitense, generando tensioni e squilibri socioeconomici interni difficili da gestire. </a:t>
            </a:r>
          </a:p>
        </p:txBody>
      </p:sp>
      <p:pic>
        <p:nvPicPr>
          <p:cNvPr id="8" name="Segnaposto contenuto 7">
            <a:extLst>
              <a:ext uri="{FF2B5EF4-FFF2-40B4-BE49-F238E27FC236}">
                <a16:creationId xmlns:a16="http://schemas.microsoft.com/office/drawing/2014/main" id="{7D9ED266-A0CE-5DA1-A056-44DB17BAEFE0}"/>
              </a:ext>
            </a:extLst>
          </p:cNvPr>
          <p:cNvPicPr>
            <a:picLocks noGrp="1" noChangeAspect="1"/>
          </p:cNvPicPr>
          <p:nvPr>
            <p:ph idx="10"/>
          </p:nvPr>
        </p:nvPicPr>
        <p:blipFill>
          <a:blip r:embed="rId2">
            <a:extLst>
              <a:ext uri="{28A0092B-C50C-407E-A947-70E740481C1C}">
                <a14:useLocalDpi xmlns:a14="http://schemas.microsoft.com/office/drawing/2010/main" val="0"/>
              </a:ext>
            </a:extLst>
          </a:blip>
          <a:srcRect/>
          <a:stretch>
            <a:fillRect/>
          </a:stretch>
        </p:blipFill>
        <p:spPr bwMode="auto">
          <a:xfrm>
            <a:off x="5623600" y="1853515"/>
            <a:ext cx="6363701" cy="3595816"/>
          </a:xfrm>
          <a:prstGeom prst="rect">
            <a:avLst/>
          </a:prstGeom>
          <a:noFill/>
          <a:ln>
            <a:noFill/>
          </a:ln>
        </p:spPr>
      </p:pic>
    </p:spTree>
    <p:extLst>
      <p:ext uri="{BB962C8B-B14F-4D97-AF65-F5344CB8AC3E}">
        <p14:creationId xmlns:p14="http://schemas.microsoft.com/office/powerpoint/2010/main" val="1415504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A2BBFE99-1491-E15D-192B-560761D7B933}"/>
              </a:ext>
            </a:extLst>
          </p:cNvPr>
          <p:cNvSpPr>
            <a:spLocks noGrp="1"/>
          </p:cNvSpPr>
          <p:nvPr>
            <p:ph type="ctrTitle"/>
          </p:nvPr>
        </p:nvSpPr>
        <p:spPr/>
        <p:txBody>
          <a:bodyPr/>
          <a:lstStyle/>
          <a:p>
            <a:r>
              <a:rPr lang="it-IT" sz="5400" kern="100" dirty="0">
                <a:effectLst/>
                <a:latin typeface="Aptos" panose="020B0004020202020204" pitchFamily="34" charset="0"/>
                <a:ea typeface="Aptos" panose="020B0004020202020204" pitchFamily="34" charset="0"/>
                <a:cs typeface="Times New Roman" panose="02020603050405020304" pitchFamily="18" charset="0"/>
              </a:rPr>
              <a:t>Moneta e ruolo dollaro</a:t>
            </a:r>
            <a:endParaRPr lang="it-IT" sz="5400" dirty="0"/>
          </a:p>
        </p:txBody>
      </p:sp>
    </p:spTree>
    <p:extLst>
      <p:ext uri="{BB962C8B-B14F-4D97-AF65-F5344CB8AC3E}">
        <p14:creationId xmlns:p14="http://schemas.microsoft.com/office/powerpoint/2010/main" val="3406398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7833B9-B265-66FA-B2AF-3DFB5CEDEB33}"/>
              </a:ext>
            </a:extLst>
          </p:cNvPr>
          <p:cNvSpPr>
            <a:spLocks noGrp="1"/>
          </p:cNvSpPr>
          <p:nvPr>
            <p:ph type="title"/>
          </p:nvPr>
        </p:nvSpPr>
        <p:spPr>
          <a:xfrm>
            <a:off x="1167492" y="428625"/>
            <a:ext cx="9601200" cy="1072559"/>
          </a:xfrm>
        </p:spPr>
        <p:txBody>
          <a:bodyPr/>
          <a:lstStyle/>
          <a:p>
            <a:r>
              <a:rPr lang="it-IT" dirty="0"/>
              <a:t>Il dollaro rimane importante ma indebolito</a:t>
            </a:r>
          </a:p>
        </p:txBody>
      </p:sp>
      <p:sp>
        <p:nvSpPr>
          <p:cNvPr id="3" name="Segnaposto contenuto 2">
            <a:extLst>
              <a:ext uri="{FF2B5EF4-FFF2-40B4-BE49-F238E27FC236}">
                <a16:creationId xmlns:a16="http://schemas.microsoft.com/office/drawing/2014/main" id="{76DED24D-4E0A-AF80-1381-DA867E43CDB7}"/>
              </a:ext>
            </a:extLst>
          </p:cNvPr>
          <p:cNvSpPr>
            <a:spLocks noGrp="1"/>
          </p:cNvSpPr>
          <p:nvPr>
            <p:ph idx="1"/>
          </p:nvPr>
        </p:nvSpPr>
        <p:spPr>
          <a:xfrm>
            <a:off x="526913" y="1501183"/>
            <a:ext cx="4931046" cy="4686891"/>
          </a:xfrm>
        </p:spPr>
        <p:txBody>
          <a:bodyPr>
            <a:normAutofit fontScale="85000" lnSpcReduction="10000"/>
          </a:bodyPr>
          <a:lstStyle/>
          <a:p>
            <a:r>
              <a:rPr lang="it-IT" sz="1900" kern="100" dirty="0">
                <a:effectLst/>
                <a:ea typeface="Aptos" panose="020B0004020202020204" pitchFamily="34" charset="0"/>
                <a:cs typeface="Times New Roman" panose="02020603050405020304" pitchFamily="18" charset="0"/>
              </a:rPr>
              <a:t>Il dominio del dollaro consente agli Stati Uniti di sostenere ampi disavanzi delle partite correnti, importando molto più di quanto esportano. </a:t>
            </a:r>
          </a:p>
          <a:p>
            <a:r>
              <a:rPr lang="it-IT" sz="1900" kern="100" dirty="0">
                <a:effectLst/>
                <a:ea typeface="Aptos" panose="020B0004020202020204" pitchFamily="34" charset="0"/>
                <a:cs typeface="Times New Roman" panose="02020603050405020304" pitchFamily="18" charset="0"/>
              </a:rPr>
              <a:t>Questo meccanismo eleva artificialmente il tenore di vita di una vasta parte della popolazione americana. </a:t>
            </a:r>
          </a:p>
          <a:p>
            <a:r>
              <a:rPr lang="it-IT" sz="1900" kern="100" dirty="0">
                <a:effectLst/>
                <a:ea typeface="Aptos" panose="020B0004020202020204" pitchFamily="34" charset="0"/>
                <a:cs typeface="Times New Roman" panose="02020603050405020304" pitchFamily="18" charset="0"/>
              </a:rPr>
              <a:t>Abbassa il costo degli investimenti diretti esteri (IDE) per le aziende statunitensi, favorendone l’espansione globale, e facilita il finanziamento delle operazioni militari USA nel mondo… </a:t>
            </a:r>
          </a:p>
          <a:p>
            <a:r>
              <a:rPr lang="it-IT" sz="1900" dirty="0">
                <a:effectLst/>
                <a:ea typeface="Aptos" panose="020B0004020202020204" pitchFamily="34" charset="0"/>
              </a:rPr>
              <a:t>Il dollaro sta perdendo potere: la quota di riserve valutarie denominate in dollari è passata dal 71% nel 1999 al 59% nel 2021</a:t>
            </a:r>
          </a:p>
          <a:p>
            <a:r>
              <a:rPr lang="it-IT" sz="1900" dirty="0">
                <a:effectLst/>
                <a:ea typeface="Aptos" panose="020B0004020202020204" pitchFamily="34" charset="0"/>
              </a:rPr>
              <a:t>E’ importante sottolineare che, nonostante la rilevanza della Cina nel commercio internazionale, lo yuan ricopre ancora un ruolo marginale come valuta di riserva. </a:t>
            </a:r>
          </a:p>
          <a:p>
            <a:r>
              <a:rPr lang="it-IT" sz="1900" dirty="0">
                <a:effectLst/>
                <a:ea typeface="Aptos" panose="020B0004020202020204" pitchFamily="34" charset="0"/>
              </a:rPr>
              <a:t>In Asia, dove Paesi come il Giappone e la Cina hanno un peso significativo, il dollaro statunitense continua a essere ampiamente utilizzato (circa il 74%).</a:t>
            </a:r>
          </a:p>
          <a:p>
            <a:endParaRPr lang="it-IT" dirty="0"/>
          </a:p>
        </p:txBody>
      </p:sp>
      <p:pic>
        <p:nvPicPr>
          <p:cNvPr id="5" name="Picture 2">
            <a:extLst>
              <a:ext uri="{FF2B5EF4-FFF2-40B4-BE49-F238E27FC236}">
                <a16:creationId xmlns:a16="http://schemas.microsoft.com/office/drawing/2014/main" id="{3C6DF72E-30DA-9CEB-24AF-516B27D49EF4}"/>
              </a:ext>
            </a:extLst>
          </p:cNvPr>
          <p:cNvPicPr>
            <a:picLocks noGrp="1" noChangeAspect="1"/>
          </p:cNvPicPr>
          <p:nvPr>
            <p:ph idx="10"/>
          </p:nvPr>
        </p:nvPicPr>
        <p:blipFill>
          <a:blip r:embed="rId2" cstate="print">
            <a:extLst>
              <a:ext uri="{28A0092B-C50C-407E-A947-70E740481C1C}">
                <a14:useLocalDpi xmlns:a14="http://schemas.microsoft.com/office/drawing/2010/main" val="0"/>
              </a:ext>
            </a:extLst>
          </a:blip>
          <a:srcRect/>
          <a:stretch>
            <a:fillRect/>
          </a:stretch>
        </p:blipFill>
        <p:spPr bwMode="auto">
          <a:xfrm>
            <a:off x="5457959" y="1409405"/>
            <a:ext cx="5604015" cy="4610396"/>
          </a:xfrm>
          <a:prstGeom prst="rect">
            <a:avLst/>
          </a:prstGeom>
          <a:noFill/>
        </p:spPr>
      </p:pic>
    </p:spTree>
    <p:extLst>
      <p:ext uri="{BB962C8B-B14F-4D97-AF65-F5344CB8AC3E}">
        <p14:creationId xmlns:p14="http://schemas.microsoft.com/office/powerpoint/2010/main" val="62701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72959C05-BE91-9E5B-3975-8466BAD67C40}"/>
              </a:ext>
            </a:extLst>
          </p:cNvPr>
          <p:cNvSpPr>
            <a:spLocks noGrp="1"/>
          </p:cNvSpPr>
          <p:nvPr>
            <p:ph type="ctrTitle"/>
          </p:nvPr>
        </p:nvSpPr>
        <p:spPr/>
        <p:txBody>
          <a:bodyPr/>
          <a:lstStyle/>
          <a:p>
            <a:r>
              <a:rPr lang="it-IT" dirty="0"/>
              <a:t>Domande a cui dare una risposta</a:t>
            </a:r>
          </a:p>
        </p:txBody>
      </p:sp>
    </p:spTree>
    <p:extLst>
      <p:ext uri="{BB962C8B-B14F-4D97-AF65-F5344CB8AC3E}">
        <p14:creationId xmlns:p14="http://schemas.microsoft.com/office/powerpoint/2010/main" val="2785244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8EA2DB-98EB-B39E-73CD-C46DB64C272D}"/>
              </a:ext>
            </a:extLst>
          </p:cNvPr>
          <p:cNvSpPr>
            <a:spLocks noGrp="1"/>
          </p:cNvSpPr>
          <p:nvPr>
            <p:ph type="title"/>
          </p:nvPr>
        </p:nvSpPr>
        <p:spPr>
          <a:xfrm>
            <a:off x="1167492" y="136527"/>
            <a:ext cx="9601200" cy="1235074"/>
          </a:xfrm>
        </p:spPr>
        <p:txBody>
          <a:bodyPr/>
          <a:lstStyle/>
          <a:p>
            <a:r>
              <a:rPr lang="it-IT" dirty="0"/>
              <a:t>Alcune considerazioni su politica economica</a:t>
            </a:r>
          </a:p>
        </p:txBody>
      </p:sp>
      <p:sp>
        <p:nvSpPr>
          <p:cNvPr id="3" name="Segnaposto contenuto 2">
            <a:extLst>
              <a:ext uri="{FF2B5EF4-FFF2-40B4-BE49-F238E27FC236}">
                <a16:creationId xmlns:a16="http://schemas.microsoft.com/office/drawing/2014/main" id="{4D3CE115-C669-889E-061B-56343AC1755C}"/>
              </a:ext>
            </a:extLst>
          </p:cNvPr>
          <p:cNvSpPr>
            <a:spLocks noGrp="1"/>
          </p:cNvSpPr>
          <p:nvPr>
            <p:ph idx="1"/>
          </p:nvPr>
        </p:nvSpPr>
        <p:spPr>
          <a:xfrm>
            <a:off x="761998" y="1371601"/>
            <a:ext cx="4229101" cy="4886324"/>
          </a:xfrm>
        </p:spPr>
        <p:txBody>
          <a:bodyPr>
            <a:noAutofit/>
          </a:bodyPr>
          <a:lstStyle/>
          <a:p>
            <a:r>
              <a:rPr lang="it-IT" sz="1800" dirty="0">
                <a:effectLst/>
                <a:ea typeface="Aptos" panose="020B0004020202020204" pitchFamily="34" charset="0"/>
              </a:rPr>
              <a:t>L’ideologia MAGA (</a:t>
            </a:r>
            <a:r>
              <a:rPr lang="it-IT" sz="1800" i="1" dirty="0">
                <a:effectLst/>
                <a:ea typeface="Aptos" panose="020B0004020202020204" pitchFamily="34" charset="0"/>
              </a:rPr>
              <a:t>Make America Great Again</a:t>
            </a:r>
            <a:r>
              <a:rPr lang="it-IT" sz="1800" dirty="0">
                <a:effectLst/>
                <a:ea typeface="Aptos" panose="020B0004020202020204" pitchFamily="34" charset="0"/>
              </a:rPr>
              <a:t>) potrebbe configurarsi come una sorta di schema Ponzi contemporaneo, alimentato dall’immissione sistematica di liquidità e criptovalute per rifinanziare debiti e obbligazioni preesistenti.</a:t>
            </a:r>
          </a:p>
          <a:p>
            <a:r>
              <a:rPr lang="it-IT" sz="1800" kern="100" dirty="0">
                <a:ea typeface="Aptos" panose="020B0004020202020204" pitchFamily="34" charset="0"/>
                <a:cs typeface="Times New Roman" panose="02020603050405020304" pitchFamily="18" charset="0"/>
              </a:rPr>
              <a:t>S</a:t>
            </a:r>
            <a:r>
              <a:rPr lang="it-IT" sz="1800" kern="100" dirty="0">
                <a:effectLst/>
                <a:ea typeface="Aptos" panose="020B0004020202020204" pitchFamily="34" charset="0"/>
                <a:cs typeface="Times New Roman" panose="02020603050405020304" pitchFamily="18" charset="0"/>
              </a:rPr>
              <a:t>ebbene il capitale abbia costruito un codice normativo autonomo (Pistor, 2019), questa autoreferenzialità non lo immunizza da rischi sistemici: bolle speculative o un improvviso </a:t>
            </a:r>
            <a:r>
              <a:rPr lang="it-IT" sz="1800" i="1" kern="100" dirty="0">
                <a:effectLst/>
                <a:ea typeface="Aptos" panose="020B0004020202020204" pitchFamily="34" charset="0"/>
                <a:cs typeface="Times New Roman" panose="02020603050405020304" pitchFamily="18" charset="0"/>
              </a:rPr>
              <a:t>Minsky moment</a:t>
            </a:r>
            <a:r>
              <a:rPr lang="it-IT" sz="1800" i="1" kern="100" dirty="0">
                <a:ea typeface="Aptos" panose="020B0004020202020204" pitchFamily="34" charset="0"/>
                <a:cs typeface="Times New Roman" panose="02020603050405020304" pitchFamily="18" charset="0"/>
              </a:rPr>
              <a:t>.</a:t>
            </a:r>
          </a:p>
          <a:p>
            <a:r>
              <a:rPr lang="it-IT" sz="1800" dirty="0">
                <a:effectLst/>
                <a:ea typeface="Aptos" panose="020B0004020202020204" pitchFamily="34" charset="0"/>
              </a:rPr>
              <a:t>E’ fondamentale affrontare il nodo della governance monetaria globale. </a:t>
            </a:r>
          </a:p>
          <a:p>
            <a:r>
              <a:rPr lang="it-IT" sz="1800" dirty="0">
                <a:effectLst/>
                <a:ea typeface="Aptos" panose="020B0004020202020204" pitchFamily="34" charset="0"/>
              </a:rPr>
              <a:t>Il sistema economico internazionale non può continuare a dipendere da una moneta soggetta alle dinamiche politiche e monetarie statunitensi.</a:t>
            </a:r>
            <a:endParaRPr lang="it-IT" sz="1800" dirty="0"/>
          </a:p>
        </p:txBody>
      </p:sp>
      <p:sp>
        <p:nvSpPr>
          <p:cNvPr id="4" name="Segnaposto contenuto 3">
            <a:extLst>
              <a:ext uri="{FF2B5EF4-FFF2-40B4-BE49-F238E27FC236}">
                <a16:creationId xmlns:a16="http://schemas.microsoft.com/office/drawing/2014/main" id="{90C95645-3A9F-578A-D77C-735EC0008B4C}"/>
              </a:ext>
            </a:extLst>
          </p:cNvPr>
          <p:cNvSpPr>
            <a:spLocks noGrp="1"/>
          </p:cNvSpPr>
          <p:nvPr>
            <p:ph idx="10"/>
          </p:nvPr>
        </p:nvSpPr>
        <p:spPr>
          <a:xfrm>
            <a:off x="5067302" y="1285875"/>
            <a:ext cx="6362700" cy="4972050"/>
          </a:xfrm>
        </p:spPr>
        <p:txBody>
          <a:bodyPr>
            <a:normAutofit fontScale="92500" lnSpcReduction="20000"/>
          </a:bodyPr>
          <a:lstStyle/>
          <a:p>
            <a:r>
              <a:rPr lang="it-IT" sz="1800" b="1" dirty="0">
                <a:effectLst/>
                <a:ea typeface="Aptos" panose="020B0004020202020204" pitchFamily="34" charset="0"/>
              </a:rPr>
              <a:t>Alcune proposte</a:t>
            </a:r>
          </a:p>
          <a:p>
            <a:pPr marL="285750" indent="-285750">
              <a:buFont typeface="Arial" panose="020B0604020202020204" pitchFamily="34" charset="0"/>
              <a:buChar char="•"/>
            </a:pPr>
            <a:r>
              <a:rPr lang="it-IT" sz="2200" dirty="0">
                <a:effectLst/>
                <a:ea typeface="Aptos" panose="020B0004020202020204" pitchFamily="34" charset="0"/>
              </a:rPr>
              <a:t>Gestire l’equilibrio geopolitico tra Stati Uniti, Cina ed Europa, delineando politiche sociali ed economiche capaci di prevenire squilibri destabilizzanti. In particolare, </a:t>
            </a:r>
          </a:p>
          <a:p>
            <a:pPr marL="285750" indent="-285750">
              <a:buFont typeface="Arial" panose="020B0604020202020204" pitchFamily="34" charset="0"/>
              <a:buChar char="•"/>
            </a:pPr>
            <a:r>
              <a:rPr lang="it-IT" sz="2200" dirty="0">
                <a:effectLst/>
                <a:ea typeface="Aptos" panose="020B0004020202020204" pitchFamily="34" charset="0"/>
              </a:rPr>
              <a:t>Cina ed Europa devono diventare economicamente adulte. Non è più sostenibile una crescita basata unicamente sulle esportazioni. Entrambe devono rafforzare la domanda interna e modernizzare il proprio stato sociale.</a:t>
            </a:r>
            <a:endParaRPr lang="it-IT" sz="2200" dirty="0">
              <a:ea typeface="Aptos" panose="020B0004020202020204" pitchFamily="34" charset="0"/>
            </a:endParaRPr>
          </a:p>
          <a:p>
            <a:pPr marL="285750" indent="-285750">
              <a:buFont typeface="Arial" panose="020B0604020202020204" pitchFamily="34" charset="0"/>
              <a:buChar char="•"/>
            </a:pPr>
            <a:r>
              <a:rPr lang="it-IT" sz="2200" dirty="0">
                <a:effectLst/>
                <a:ea typeface="Aptos" panose="020B0004020202020204" pitchFamily="34" charset="0"/>
              </a:rPr>
              <a:t>Le politiche economiche non possono essere delegate al mercato. Le amministrazioni pubbliche devono assumere un ruolo guida nella transizione ecologica e tecnologica. </a:t>
            </a:r>
          </a:p>
          <a:p>
            <a:pPr marL="285750" indent="-285750">
              <a:buFont typeface="Arial" panose="020B0604020202020204" pitchFamily="34" charset="0"/>
              <a:buChar char="•"/>
            </a:pPr>
            <a:r>
              <a:rPr lang="it-IT" sz="2200" dirty="0">
                <a:effectLst/>
                <a:ea typeface="Aptos" panose="020B0004020202020204" pitchFamily="34" charset="0"/>
              </a:rPr>
              <a:t>Capitale e lavoro devono ridefinire il loro equilibrio. L’attuale squilibrio nei rapporti di forza danneggia sia la dinamica della domanda interna sia la propensione agli investimenti produttivi, ostacolando il necessario riassetto dell’economia industriale. </a:t>
            </a:r>
            <a:endParaRPr lang="it-IT" sz="2200" dirty="0"/>
          </a:p>
        </p:txBody>
      </p:sp>
    </p:spTree>
    <p:extLst>
      <p:ext uri="{BB962C8B-B14F-4D97-AF65-F5344CB8AC3E}">
        <p14:creationId xmlns:p14="http://schemas.microsoft.com/office/powerpoint/2010/main" val="484211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FE8DDD-9035-BAE8-7606-55C1D529A034}"/>
              </a:ext>
            </a:extLst>
          </p:cNvPr>
          <p:cNvSpPr>
            <a:spLocks noGrp="1"/>
          </p:cNvSpPr>
          <p:nvPr>
            <p:ph type="title"/>
          </p:nvPr>
        </p:nvSpPr>
        <p:spPr>
          <a:xfrm>
            <a:off x="1158864" y="102021"/>
            <a:ext cx="9779183" cy="935947"/>
          </a:xfrm>
        </p:spPr>
        <p:txBody>
          <a:bodyPr/>
          <a:lstStyle/>
          <a:p>
            <a:r>
              <a:rPr lang="it-IT" dirty="0"/>
              <a:t>Piano della comunicazione</a:t>
            </a:r>
          </a:p>
        </p:txBody>
      </p:sp>
      <p:sp>
        <p:nvSpPr>
          <p:cNvPr id="3" name="Segnaposto contenuto 2">
            <a:extLst>
              <a:ext uri="{FF2B5EF4-FFF2-40B4-BE49-F238E27FC236}">
                <a16:creationId xmlns:a16="http://schemas.microsoft.com/office/drawing/2014/main" id="{2410961D-2C6E-9534-ACE4-4F943BEF00E8}"/>
              </a:ext>
            </a:extLst>
          </p:cNvPr>
          <p:cNvSpPr>
            <a:spLocks noGrp="1"/>
          </p:cNvSpPr>
          <p:nvPr>
            <p:ph idx="1"/>
          </p:nvPr>
        </p:nvSpPr>
        <p:spPr>
          <a:xfrm>
            <a:off x="1158865" y="1272746"/>
            <a:ext cx="9779182" cy="4769707"/>
          </a:xfrm>
        </p:spPr>
        <p:txBody>
          <a:bodyPr>
            <a:noAutofit/>
          </a:bodyPr>
          <a:lstStyle/>
          <a:p>
            <a:pPr marL="514350" indent="-514350">
              <a:lnSpc>
                <a:spcPct val="107000"/>
              </a:lnSpc>
              <a:spcAft>
                <a:spcPts val="800"/>
              </a:spcAft>
              <a:buFont typeface="+mj-lt"/>
              <a:buAutoNum type="arabicPeriod"/>
            </a:pPr>
            <a:r>
              <a:rPr lang="it-IT" sz="2400" b="1" kern="100" dirty="0">
                <a:effectLst/>
                <a:latin typeface="Aptos" panose="020B0004020202020204" pitchFamily="34" charset="0"/>
                <a:ea typeface="Aptos" panose="020B0004020202020204" pitchFamily="34" charset="0"/>
                <a:cs typeface="Times New Roman" panose="02020603050405020304" pitchFamily="18" charset="0"/>
              </a:rPr>
              <a:t>Vincoli e riflessioni su crisi economiche e finanziarie</a:t>
            </a:r>
          </a:p>
          <a:p>
            <a:pPr marL="514350" indent="-514350">
              <a:lnSpc>
                <a:spcPct val="107000"/>
              </a:lnSpc>
              <a:spcAft>
                <a:spcPts val="800"/>
              </a:spcAft>
              <a:buFont typeface="+mj-lt"/>
              <a:buAutoNum type="arabicPeriod"/>
            </a:pPr>
            <a:r>
              <a:rPr lang="it-IT" sz="2400" b="1" kern="100" dirty="0">
                <a:effectLst/>
                <a:latin typeface="Aptos" panose="020B0004020202020204" pitchFamily="34" charset="0"/>
                <a:ea typeface="Aptos" panose="020B0004020202020204" pitchFamily="34" charset="0"/>
                <a:cs typeface="Times New Roman" panose="02020603050405020304" pitchFamily="18" charset="0"/>
              </a:rPr>
              <a:t>Innovazione tecnologica e storia delle crisi</a:t>
            </a:r>
          </a:p>
          <a:p>
            <a:pPr marL="514350" indent="-514350">
              <a:lnSpc>
                <a:spcPct val="107000"/>
              </a:lnSpc>
              <a:spcAft>
                <a:spcPts val="800"/>
              </a:spcAft>
              <a:buFont typeface="+mj-lt"/>
              <a:buAutoNum type="arabicPeriod"/>
            </a:pPr>
            <a:r>
              <a:rPr lang="it-IT" sz="2400" b="1" kern="100" dirty="0">
                <a:effectLst/>
                <a:latin typeface="Aptos" panose="020B0004020202020204" pitchFamily="34" charset="0"/>
                <a:ea typeface="Aptos" panose="020B0004020202020204" pitchFamily="34" charset="0"/>
                <a:cs typeface="Times New Roman" panose="02020603050405020304" pitchFamily="18" charset="0"/>
              </a:rPr>
              <a:t>Quadro macroeconomico</a:t>
            </a:r>
          </a:p>
          <a:p>
            <a:pPr marL="514350" indent="-514350">
              <a:lnSpc>
                <a:spcPct val="107000"/>
              </a:lnSpc>
              <a:spcAft>
                <a:spcPts val="800"/>
              </a:spcAft>
              <a:buFont typeface="+mj-lt"/>
              <a:buAutoNum type="arabicPeriod"/>
            </a:pPr>
            <a:r>
              <a:rPr lang="it-IT" sz="2400" b="1" kern="100" dirty="0">
                <a:effectLst/>
                <a:latin typeface="Aptos" panose="020B0004020202020204" pitchFamily="34" charset="0"/>
                <a:ea typeface="Aptos" panose="020B0004020202020204" pitchFamily="34" charset="0"/>
                <a:cs typeface="Times New Roman" panose="02020603050405020304" pitchFamily="18" charset="0"/>
              </a:rPr>
              <a:t>Finanza e PIL</a:t>
            </a:r>
          </a:p>
          <a:p>
            <a:pPr marL="514350" indent="-514350">
              <a:lnSpc>
                <a:spcPct val="107000"/>
              </a:lnSpc>
              <a:spcAft>
                <a:spcPts val="800"/>
              </a:spcAft>
              <a:buFont typeface="+mj-lt"/>
              <a:buAutoNum type="arabicPeriod"/>
            </a:pPr>
            <a:r>
              <a:rPr lang="it-IT" sz="2400" b="1" kern="100" dirty="0">
                <a:effectLst/>
                <a:latin typeface="Aptos" panose="020B0004020202020204" pitchFamily="34" charset="0"/>
                <a:ea typeface="Aptos" panose="020B0004020202020204" pitchFamily="34" charset="0"/>
                <a:cs typeface="Times New Roman" panose="02020603050405020304" pitchFamily="18" charset="0"/>
              </a:rPr>
              <a:t>Distribuzione ricchezza e reddito</a:t>
            </a:r>
          </a:p>
          <a:p>
            <a:pPr marL="514350" indent="-514350">
              <a:lnSpc>
                <a:spcPct val="107000"/>
              </a:lnSpc>
              <a:spcAft>
                <a:spcPts val="800"/>
              </a:spcAft>
              <a:buFont typeface="+mj-lt"/>
              <a:buAutoNum type="arabicPeriod"/>
            </a:pPr>
            <a:r>
              <a:rPr lang="it-IT" sz="2400" b="1" kern="100" dirty="0">
                <a:effectLst/>
                <a:latin typeface="Aptos" panose="020B0004020202020204" pitchFamily="34" charset="0"/>
                <a:ea typeface="Aptos" panose="020B0004020202020204" pitchFamily="34" charset="0"/>
                <a:cs typeface="Times New Roman" panose="02020603050405020304" pitchFamily="18" charset="0"/>
              </a:rPr>
              <a:t>Dazi e rischi economici</a:t>
            </a:r>
          </a:p>
          <a:p>
            <a:pPr marL="514350" indent="-514350">
              <a:lnSpc>
                <a:spcPct val="107000"/>
              </a:lnSpc>
              <a:spcAft>
                <a:spcPts val="800"/>
              </a:spcAft>
              <a:buFont typeface="+mj-lt"/>
              <a:buAutoNum type="arabicPeriod"/>
            </a:pPr>
            <a:r>
              <a:rPr lang="it-IT" sz="2400" b="1" kern="100" dirty="0">
                <a:effectLst/>
                <a:latin typeface="Aptos" panose="020B0004020202020204" pitchFamily="34" charset="0"/>
                <a:ea typeface="Aptos" panose="020B0004020202020204" pitchFamily="34" charset="0"/>
                <a:cs typeface="Times New Roman" panose="02020603050405020304" pitchFamily="18" charset="0"/>
              </a:rPr>
              <a:t>Moneta</a:t>
            </a:r>
          </a:p>
          <a:p>
            <a:pPr marL="514350" indent="-514350">
              <a:lnSpc>
                <a:spcPct val="107000"/>
              </a:lnSpc>
              <a:spcAft>
                <a:spcPts val="800"/>
              </a:spcAft>
              <a:buFont typeface="+mj-lt"/>
              <a:buAutoNum type="arabicPeriod"/>
            </a:pPr>
            <a:r>
              <a:rPr lang="it-IT" sz="2400" b="1" kern="100" dirty="0">
                <a:effectLst/>
                <a:latin typeface="Aptos" panose="020B0004020202020204" pitchFamily="34" charset="0"/>
                <a:ea typeface="Aptos" panose="020B0004020202020204" pitchFamily="34" charset="0"/>
                <a:cs typeface="Times New Roman" panose="02020603050405020304" pitchFamily="18" charset="0"/>
              </a:rPr>
              <a:t>Domande a cui dare una risposta</a:t>
            </a:r>
          </a:p>
        </p:txBody>
      </p:sp>
    </p:spTree>
    <p:extLst>
      <p:ext uri="{BB962C8B-B14F-4D97-AF65-F5344CB8AC3E}">
        <p14:creationId xmlns:p14="http://schemas.microsoft.com/office/powerpoint/2010/main" val="642063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81C753FD-96EC-101A-B8A4-5F69A189BEF4}"/>
              </a:ext>
            </a:extLst>
          </p:cNvPr>
          <p:cNvSpPr>
            <a:spLocks noGrp="1"/>
          </p:cNvSpPr>
          <p:nvPr>
            <p:ph type="ctrTitle"/>
          </p:nvPr>
        </p:nvSpPr>
        <p:spPr>
          <a:xfrm>
            <a:off x="1167494" y="252548"/>
            <a:ext cx="6220278" cy="5157652"/>
          </a:xfrm>
        </p:spPr>
        <p:txBody>
          <a:bodyPr rtlCol="0"/>
          <a:lstStyle>
            <a:defPPr>
              <a:defRPr lang="it-IT"/>
            </a:defPPr>
          </a:lstStyle>
          <a:p>
            <a:pPr>
              <a:lnSpc>
                <a:spcPct val="107000"/>
              </a:lnSpc>
              <a:spcAft>
                <a:spcPts val="800"/>
              </a:spcAft>
              <a:tabLst>
                <a:tab pos="457200" algn="l"/>
              </a:tabLst>
            </a:pPr>
            <a:r>
              <a:rPr lang="it-IT" sz="3200" kern="100" dirty="0">
                <a:effectLst/>
                <a:latin typeface="+mn-lt"/>
                <a:ea typeface="Aptos" panose="020B0004020202020204" pitchFamily="34" charset="0"/>
                <a:cs typeface="Times New Roman" panose="02020603050405020304" pitchFamily="18" charset="0"/>
              </a:rPr>
              <a:t>Torna utile, in questo contesto, ricordare le parole di Albert Einstein:</a:t>
            </a:r>
            <a:br>
              <a:rPr lang="it-IT" sz="3200" kern="100" dirty="0">
                <a:effectLst/>
                <a:latin typeface="+mn-lt"/>
                <a:ea typeface="Aptos" panose="020B0004020202020204" pitchFamily="34" charset="0"/>
                <a:cs typeface="Times New Roman" panose="02020603050405020304" pitchFamily="18" charset="0"/>
              </a:rPr>
            </a:br>
            <a:r>
              <a:rPr lang="it-IT" sz="3200" kern="100" dirty="0">
                <a:effectLst/>
                <a:latin typeface="+mn-lt"/>
                <a:ea typeface="Aptos" panose="020B0004020202020204" pitchFamily="34" charset="0"/>
                <a:cs typeface="Times New Roman" panose="02020603050405020304" pitchFamily="18" charset="0"/>
              </a:rPr>
              <a:t> </a:t>
            </a:r>
            <a:r>
              <a:rPr lang="it-IT" sz="3200" i="1" kern="100" dirty="0">
                <a:effectLst/>
                <a:latin typeface="+mn-lt"/>
                <a:ea typeface="Aptos" panose="020B0004020202020204" pitchFamily="34" charset="0"/>
                <a:cs typeface="Times New Roman" panose="02020603050405020304" pitchFamily="18" charset="0"/>
              </a:rPr>
              <a:t>«Non è possibile risolvere un problema utilizzando lo stesso tipo di pensiero che si è usato per crearlo»</a:t>
            </a:r>
            <a:r>
              <a:rPr lang="it-IT" sz="3200" kern="100" dirty="0">
                <a:effectLst/>
                <a:latin typeface="+mn-lt"/>
                <a:ea typeface="Aptos" panose="020B0004020202020204" pitchFamily="34" charset="0"/>
                <a:cs typeface="Times New Roman" panose="02020603050405020304" pitchFamily="18" charset="0"/>
              </a:rPr>
              <a:t>. </a:t>
            </a:r>
            <a:br>
              <a:rPr lang="it-IT" sz="3200" kern="100" dirty="0">
                <a:effectLst/>
                <a:latin typeface="+mn-lt"/>
                <a:ea typeface="Aptos" panose="020B0004020202020204" pitchFamily="34" charset="0"/>
                <a:cs typeface="Times New Roman" panose="02020603050405020304" pitchFamily="18" charset="0"/>
              </a:rPr>
            </a:br>
            <a:br>
              <a:rPr lang="it-IT" sz="2200" kern="100" dirty="0">
                <a:effectLst/>
                <a:latin typeface="+mn-lt"/>
                <a:ea typeface="Aptos" panose="020B0004020202020204" pitchFamily="34" charset="0"/>
                <a:cs typeface="Times New Roman" panose="02020603050405020304" pitchFamily="18" charset="0"/>
              </a:rPr>
            </a:br>
            <a:endParaRPr lang="it-IT" sz="2200" kern="100" dirty="0">
              <a:effectLst/>
              <a:latin typeface="+mn-lt"/>
              <a:ea typeface="Aptos" panose="020B0004020202020204" pitchFamily="34" charset="0"/>
              <a:cs typeface="Times New Roman" panose="02020603050405020304" pitchFamily="18" charset="0"/>
            </a:endParaRPr>
          </a:p>
        </p:txBody>
      </p:sp>
      <p:sp>
        <p:nvSpPr>
          <p:cNvPr id="5" name="Sottotitolo 4">
            <a:extLst>
              <a:ext uri="{FF2B5EF4-FFF2-40B4-BE49-F238E27FC236}">
                <a16:creationId xmlns:a16="http://schemas.microsoft.com/office/drawing/2014/main" id="{67BB04B7-47A4-741B-59E0-F0E6F2126E8F}"/>
              </a:ext>
            </a:extLst>
          </p:cNvPr>
          <p:cNvSpPr>
            <a:spLocks noGrp="1"/>
          </p:cNvSpPr>
          <p:nvPr>
            <p:ph type="subTitle" idx="1"/>
          </p:nvPr>
        </p:nvSpPr>
        <p:spPr>
          <a:xfrm>
            <a:off x="1167493" y="5543550"/>
            <a:ext cx="6220277" cy="561974"/>
          </a:xfrm>
        </p:spPr>
        <p:txBody>
          <a:bodyPr rtlCol="0">
            <a:normAutofit fontScale="85000" lnSpcReduction="20000"/>
          </a:bodyPr>
          <a:lstStyle>
            <a:defPPr>
              <a:defRPr lang="it-IT"/>
            </a:defPPr>
          </a:lstStyle>
          <a:p>
            <a:pPr rtl="0"/>
            <a:r>
              <a:rPr lang="it-IT" sz="2000" dirty="0"/>
              <a:t>Roberto Antonio Romano</a:t>
            </a:r>
          </a:p>
          <a:p>
            <a:pPr rtl="0"/>
            <a:r>
              <a:rPr lang="it-IT" sz="1600" dirty="0">
                <a:hlinkClick r:id="rId3"/>
              </a:rPr>
              <a:t>romano.roberto64@gmail.com</a:t>
            </a:r>
            <a:endParaRPr lang="it-IT" sz="1600" dirty="0"/>
          </a:p>
        </p:txBody>
      </p:sp>
    </p:spTree>
    <p:extLst>
      <p:ext uri="{BB962C8B-B14F-4D97-AF65-F5344CB8AC3E}">
        <p14:creationId xmlns:p14="http://schemas.microsoft.com/office/powerpoint/2010/main" val="1609673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11780124-141B-77FA-129C-5247E766E2BE}"/>
              </a:ext>
            </a:extLst>
          </p:cNvPr>
          <p:cNvSpPr>
            <a:spLocks noGrp="1"/>
          </p:cNvSpPr>
          <p:nvPr>
            <p:ph type="ctrTitle"/>
          </p:nvPr>
        </p:nvSpPr>
        <p:spPr>
          <a:xfrm>
            <a:off x="1167493" y="232912"/>
            <a:ext cx="8458421" cy="3832461"/>
          </a:xfrm>
        </p:spPr>
        <p:txBody>
          <a:bodyPr/>
          <a:lstStyle/>
          <a:p>
            <a:r>
              <a:rPr lang="it-IT" sz="4800" kern="100" dirty="0">
                <a:effectLst/>
                <a:latin typeface="Aptos" panose="020B0004020202020204" pitchFamily="34" charset="0"/>
                <a:ea typeface="Aptos" panose="020B0004020202020204" pitchFamily="34" charset="0"/>
                <a:cs typeface="Times New Roman" panose="02020603050405020304" pitchFamily="18" charset="0"/>
              </a:rPr>
              <a:t>Vincoli e riflessioni su crisi economiche e finanziarie</a:t>
            </a:r>
            <a:endParaRPr lang="it-IT" sz="4800" dirty="0"/>
          </a:p>
        </p:txBody>
      </p:sp>
    </p:spTree>
    <p:extLst>
      <p:ext uri="{BB962C8B-B14F-4D97-AF65-F5344CB8AC3E}">
        <p14:creationId xmlns:p14="http://schemas.microsoft.com/office/powerpoint/2010/main" val="1923891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97DAFD-1FB9-75E3-2123-D3F2983EA3CD}"/>
              </a:ext>
            </a:extLst>
          </p:cNvPr>
          <p:cNvSpPr>
            <a:spLocks noGrp="1"/>
          </p:cNvSpPr>
          <p:nvPr>
            <p:ph type="title"/>
          </p:nvPr>
        </p:nvSpPr>
        <p:spPr>
          <a:xfrm>
            <a:off x="508000" y="542260"/>
            <a:ext cx="5829005" cy="5486400"/>
          </a:xfrm>
        </p:spPr>
        <p:txBody>
          <a:bodyPr/>
          <a:lstStyle/>
          <a:p>
            <a:r>
              <a:rPr lang="it-IT" sz="4800" dirty="0"/>
              <a:t>Domande legittime:</a:t>
            </a:r>
            <a:br>
              <a:rPr lang="it-IT" sz="4800" dirty="0"/>
            </a:br>
            <a:br>
              <a:rPr lang="it-IT" sz="2000" dirty="0"/>
            </a:br>
            <a:r>
              <a:rPr lang="it-IT" sz="2000" dirty="0"/>
              <a:t>1 </a:t>
            </a:r>
            <a:r>
              <a:rPr lang="it-IT" sz="2400" kern="100" dirty="0">
                <a:effectLst/>
                <a:latin typeface="Times New Roman" panose="02020603050405020304" pitchFamily="18" charset="0"/>
                <a:ea typeface="Aptos" panose="020B0004020202020204" pitchFamily="34" charset="0"/>
                <a:cs typeface="Times New Roman" panose="02020603050405020304" pitchFamily="18" charset="0"/>
              </a:rPr>
              <a:t>Possiamo domandarci se l’attuale concentrazione di ricchezza, potere e tecnologia US non sia forse eccessiva persino per la sostenibilità finanziaria e/o economico-industriale? </a:t>
            </a:r>
            <a:br>
              <a:rPr lang="it-IT" sz="2400" kern="100" dirty="0">
                <a:effectLst/>
                <a:latin typeface="Times New Roman" panose="02020603050405020304" pitchFamily="18" charset="0"/>
                <a:ea typeface="Aptos" panose="020B0004020202020204" pitchFamily="34" charset="0"/>
                <a:cs typeface="Times New Roman" panose="02020603050405020304" pitchFamily="18" charset="0"/>
              </a:rPr>
            </a:br>
            <a:br>
              <a:rPr lang="it-IT" sz="2400" kern="100" dirty="0">
                <a:effectLst/>
                <a:latin typeface="Times New Roman" panose="02020603050405020304" pitchFamily="18" charset="0"/>
                <a:ea typeface="Aptos" panose="020B0004020202020204" pitchFamily="34" charset="0"/>
                <a:cs typeface="Times New Roman" panose="02020603050405020304" pitchFamily="18" charset="0"/>
              </a:rPr>
            </a:br>
            <a:r>
              <a:rPr lang="it-IT" sz="2400" kern="100" dirty="0">
                <a:effectLst/>
                <a:latin typeface="Times New Roman" panose="02020603050405020304" pitchFamily="18" charset="0"/>
                <a:ea typeface="Aptos" panose="020B0004020202020204" pitchFamily="34" charset="0"/>
                <a:cs typeface="Times New Roman" panose="02020603050405020304" pitchFamily="18" charset="0"/>
              </a:rPr>
              <a:t>2 Non è che i ricchi siano diventati troppo ricchi? </a:t>
            </a:r>
            <a:br>
              <a:rPr lang="it-IT" sz="2400" kern="100" dirty="0">
                <a:effectLst/>
                <a:latin typeface="Times New Roman" panose="02020603050405020304" pitchFamily="18" charset="0"/>
                <a:ea typeface="Aptos" panose="020B0004020202020204" pitchFamily="34" charset="0"/>
                <a:cs typeface="Times New Roman" panose="02020603050405020304" pitchFamily="18" charset="0"/>
              </a:rPr>
            </a:br>
            <a:br>
              <a:rPr lang="it-IT" sz="2400" kern="100" dirty="0">
                <a:effectLst/>
                <a:latin typeface="Times New Roman" panose="02020603050405020304" pitchFamily="18" charset="0"/>
                <a:ea typeface="Aptos" panose="020B0004020202020204" pitchFamily="34" charset="0"/>
                <a:cs typeface="Times New Roman" panose="02020603050405020304" pitchFamily="18" charset="0"/>
              </a:rPr>
            </a:br>
            <a:r>
              <a:rPr lang="it-IT" sz="2400" kern="100" dirty="0">
                <a:effectLst/>
                <a:latin typeface="Times New Roman" panose="02020603050405020304" pitchFamily="18" charset="0"/>
                <a:ea typeface="Aptos" panose="020B0004020202020204" pitchFamily="34" charset="0"/>
                <a:cs typeface="Times New Roman" panose="02020603050405020304" pitchFamily="18" charset="0"/>
              </a:rPr>
              <a:t>3 L’attuale livello di concentrazione della ricchezza e il rialzo del valore delle azioni e/o obbligazioni non sono forse un campanello d’allarme (</a:t>
            </a:r>
            <a:r>
              <a:rPr lang="it-IT" sz="2400" i="1" kern="100" dirty="0">
                <a:effectLst/>
                <a:latin typeface="Times New Roman" panose="02020603050405020304" pitchFamily="18" charset="0"/>
                <a:ea typeface="Aptos" panose="020B0004020202020204" pitchFamily="34" charset="0"/>
                <a:cs typeface="Times New Roman" panose="02020603050405020304" pitchFamily="18" charset="0"/>
              </a:rPr>
              <a:t>Minsky moment)</a:t>
            </a:r>
            <a:r>
              <a:rPr lang="it-IT" sz="24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it-IT" sz="2400" dirty="0"/>
          </a:p>
        </p:txBody>
      </p:sp>
      <p:pic>
        <p:nvPicPr>
          <p:cNvPr id="1026" name="Picture 2" descr="Domino che cade Foto e Immagini Stock in Bianco e Nero - Alamy">
            <a:extLst>
              <a:ext uri="{FF2B5EF4-FFF2-40B4-BE49-F238E27FC236}">
                <a16:creationId xmlns:a16="http://schemas.microsoft.com/office/drawing/2014/main" id="{E5DFC33E-2C9E-5747-2B42-6E62BBC64012}"/>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25267" r="25267"/>
          <a:stretch>
            <a:fillRect/>
          </a:stretch>
        </p:blipFill>
        <p:spPr bwMode="auto">
          <a:xfrm>
            <a:off x="6709144" y="691931"/>
            <a:ext cx="4974856" cy="4997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541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16379929-22E8-15B5-EE41-E7FC5180082B}"/>
              </a:ext>
            </a:extLst>
          </p:cNvPr>
          <p:cNvSpPr>
            <a:spLocks noGrp="1"/>
          </p:cNvSpPr>
          <p:nvPr>
            <p:ph type="title"/>
          </p:nvPr>
        </p:nvSpPr>
        <p:spPr>
          <a:xfrm>
            <a:off x="1158864" y="393405"/>
            <a:ext cx="9779183" cy="1453031"/>
          </a:xfrm>
        </p:spPr>
        <p:txBody>
          <a:bodyPr/>
          <a:lstStyle/>
          <a:p>
            <a:r>
              <a:rPr lang="it-IT" sz="4400" kern="100" dirty="0">
                <a:effectLst/>
                <a:latin typeface="Times New Roman" panose="02020603050405020304" pitchFamily="18" charset="0"/>
                <a:ea typeface="Aptos" panose="020B0004020202020204" pitchFamily="34" charset="0"/>
                <a:cs typeface="Times New Roman" panose="02020603050405020304" pitchFamily="18" charset="0"/>
              </a:rPr>
              <a:t>John Kenneth Galbraith </a:t>
            </a:r>
            <a:r>
              <a:rPr lang="it-IT" sz="4400" kern="100" dirty="0" err="1">
                <a:effectLst/>
                <a:latin typeface="Times New Roman" panose="02020603050405020304" pitchFamily="18" charset="0"/>
                <a:ea typeface="Aptos" panose="020B0004020202020204" pitchFamily="34" charset="0"/>
                <a:cs typeface="Times New Roman" panose="02020603050405020304" pitchFamily="18" charset="0"/>
              </a:rPr>
              <a:t>perspective</a:t>
            </a:r>
            <a:r>
              <a:rPr lang="it-IT" sz="4400" kern="100" dirty="0">
                <a:effectLst/>
                <a:latin typeface="Times New Roman" panose="02020603050405020304" pitchFamily="18" charset="0"/>
                <a:ea typeface="Aptos" panose="020B0004020202020204" pitchFamily="34" charset="0"/>
                <a:cs typeface="Times New Roman" panose="02020603050405020304" pitchFamily="18" charset="0"/>
              </a:rPr>
              <a:t> (1954)</a:t>
            </a:r>
            <a:endParaRPr lang="it-IT" dirty="0"/>
          </a:p>
        </p:txBody>
      </p:sp>
      <p:sp>
        <p:nvSpPr>
          <p:cNvPr id="5" name="Segnaposto contenuto 4">
            <a:extLst>
              <a:ext uri="{FF2B5EF4-FFF2-40B4-BE49-F238E27FC236}">
                <a16:creationId xmlns:a16="http://schemas.microsoft.com/office/drawing/2014/main" id="{2DB8A4B9-EDD3-687C-10C3-66A80ADA9A3A}"/>
              </a:ext>
            </a:extLst>
          </p:cNvPr>
          <p:cNvSpPr>
            <a:spLocks noGrp="1"/>
          </p:cNvSpPr>
          <p:nvPr>
            <p:ph idx="1"/>
          </p:nvPr>
        </p:nvSpPr>
        <p:spPr>
          <a:xfrm>
            <a:off x="1158865" y="2017467"/>
            <a:ext cx="9779182" cy="3787910"/>
          </a:xfrm>
        </p:spPr>
        <p:txBody>
          <a:bodyPr>
            <a:normAutofit lnSpcReduction="10000"/>
          </a:bodyPr>
          <a:lstStyle/>
          <a:p>
            <a:pPr marL="285750" indent="-285750">
              <a:buFont typeface="Arial" panose="020B0604020202020204" pitchFamily="34" charset="0"/>
              <a:buChar char="•"/>
            </a:pPr>
            <a:r>
              <a:rPr lang="it-IT" sz="2400" kern="100" dirty="0">
                <a:effectLst/>
                <a:latin typeface="+mj-lt"/>
                <a:ea typeface="Aptos" panose="020B0004020202020204" pitchFamily="34" charset="0"/>
                <a:cs typeface="Times New Roman" panose="02020603050405020304" pitchFamily="18" charset="0"/>
              </a:rPr>
              <a:t>“Si comincia con un aumento dei prezzi, sia che si tratti di azioni, beni immobili, opere d’arte o qualsiasi altra cosa. Questo aumento attrae attenzione e compratori, con la conseguenza che i prezzi aumentano ulteriormente. Le aspettative si autoalimentano, giustificate dallo stesso aumento dei prezzi (…), i prezzi salgono ancora di più, poi, per ragioni di cui si può discutere fino alla fine dei giorni, tutto finisce. Il crollo è molto più repentino del rialzo" (p. VI). </a:t>
            </a:r>
          </a:p>
          <a:p>
            <a:pPr marL="285750" indent="-285750">
              <a:buFont typeface="Arial" panose="020B0604020202020204" pitchFamily="34" charset="0"/>
              <a:buChar char="•"/>
            </a:pPr>
            <a:r>
              <a:rPr lang="it-IT" sz="2400" kern="100" dirty="0">
                <a:effectLst/>
                <a:latin typeface="+mj-lt"/>
                <a:ea typeface="Aptos" panose="020B0004020202020204" pitchFamily="34" charset="0"/>
                <a:cs typeface="Times New Roman" panose="02020603050405020304" pitchFamily="18" charset="0"/>
              </a:rPr>
              <a:t>“tutti gli aspetti della proprietà di un bene passano in secondo piano, tranne la prospettiva di un rapido aumento di prezzo (…), ne risulta che l’unico vantaggio dato dal bene che interessi il proprietario in periodo di boom è l’incremento di valore" (pp. 17-18); </a:t>
            </a:r>
          </a:p>
          <a:p>
            <a:r>
              <a:rPr lang="en-GB" sz="1400" kern="100" dirty="0">
                <a:effectLst/>
                <a:latin typeface="Calibri" panose="020F0502020204030204" pitchFamily="34" charset="0"/>
                <a:ea typeface="Aptos" panose="020B0004020202020204" pitchFamily="34" charset="0"/>
                <a:cs typeface="Times New Roman" panose="02020603050405020304" pitchFamily="18" charset="0"/>
              </a:rPr>
              <a:t>Galbraith John Kenneth, 2002-2003-2010, Il Grande </a:t>
            </a:r>
            <a:r>
              <a:rPr lang="en-GB" sz="1400" kern="100" dirty="0" err="1">
                <a:effectLst/>
                <a:latin typeface="Calibri" panose="020F0502020204030204" pitchFamily="34" charset="0"/>
                <a:ea typeface="Aptos" panose="020B0004020202020204" pitchFamily="34" charset="0"/>
                <a:cs typeface="Times New Roman" panose="02020603050405020304" pitchFamily="18" charset="0"/>
              </a:rPr>
              <a:t>Crollo</a:t>
            </a:r>
            <a:r>
              <a:rPr lang="en-GB" sz="1400" kern="100" dirty="0">
                <a:effectLst/>
                <a:latin typeface="Calibri" panose="020F0502020204030204" pitchFamily="34" charset="0"/>
                <a:ea typeface="Aptos" panose="020B0004020202020204" pitchFamily="34" charset="0"/>
                <a:cs typeface="Times New Roman" panose="02020603050405020304" pitchFamily="18" charset="0"/>
              </a:rPr>
              <a:t>, BUR, p. VI, 6,7,18.</a:t>
            </a:r>
            <a:endParaRPr lang="it-IT"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255336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EB1D42AE-8074-8E3B-A3D9-2F03A4C26FB5}"/>
              </a:ext>
            </a:extLst>
          </p:cNvPr>
          <p:cNvSpPr>
            <a:spLocks noGrp="1"/>
          </p:cNvSpPr>
          <p:nvPr>
            <p:ph type="title"/>
          </p:nvPr>
        </p:nvSpPr>
        <p:spPr>
          <a:xfrm>
            <a:off x="1167492" y="257176"/>
            <a:ext cx="9601200" cy="941430"/>
          </a:xfrm>
        </p:spPr>
        <p:txBody>
          <a:bodyPr/>
          <a:lstStyle/>
          <a:p>
            <a:r>
              <a:rPr lang="it-IT" sz="4400" b="1" kern="100" dirty="0">
                <a:effectLst/>
                <a:ea typeface="Times New Roman" panose="02020603050405020304" pitchFamily="18" charset="0"/>
                <a:cs typeface="Times New Roman" panose="02020603050405020304" pitchFamily="18" charset="0"/>
              </a:rPr>
              <a:t>Fasi di una crisi finanziaria </a:t>
            </a:r>
            <a:r>
              <a:rPr lang="it-IT" sz="1400" b="1" kern="100" dirty="0">
                <a:effectLst/>
                <a:ea typeface="Times New Roman" panose="02020603050405020304" pitchFamily="18" charset="0"/>
                <a:cs typeface="Times New Roman" panose="02020603050405020304" pitchFamily="18" charset="0"/>
              </a:rPr>
              <a:t>(</a:t>
            </a:r>
            <a:r>
              <a:rPr lang="it-IT" sz="1400" kern="100" dirty="0">
                <a:effectLst/>
                <a:latin typeface="+mj-lt"/>
                <a:ea typeface="Aptos" panose="020B0004020202020204" pitchFamily="34" charset="0"/>
                <a:cs typeface="Times New Roman" panose="02020603050405020304" pitchFamily="18" charset="0"/>
              </a:rPr>
              <a:t>Minsky era (Flanders M. J., 2015)</a:t>
            </a:r>
            <a:endParaRPr lang="it-IT" sz="1400" dirty="0"/>
          </a:p>
        </p:txBody>
      </p:sp>
      <p:sp>
        <p:nvSpPr>
          <p:cNvPr id="5" name="Segnaposto contenuto 4">
            <a:extLst>
              <a:ext uri="{FF2B5EF4-FFF2-40B4-BE49-F238E27FC236}">
                <a16:creationId xmlns:a16="http://schemas.microsoft.com/office/drawing/2014/main" id="{921787D6-CCDF-C7FB-27B9-A831CE762C49}"/>
              </a:ext>
            </a:extLst>
          </p:cNvPr>
          <p:cNvSpPr>
            <a:spLocks noGrp="1"/>
          </p:cNvSpPr>
          <p:nvPr>
            <p:ph idx="1"/>
          </p:nvPr>
        </p:nvSpPr>
        <p:spPr>
          <a:xfrm>
            <a:off x="297148" y="1198606"/>
            <a:ext cx="6758560" cy="5402219"/>
          </a:xfrm>
        </p:spPr>
        <p:txBody>
          <a:bodyPr>
            <a:normAutofit fontScale="25000" lnSpcReduction="20000"/>
          </a:bodyPr>
          <a:lstStyle/>
          <a:p>
            <a:pPr algn="just">
              <a:lnSpc>
                <a:spcPct val="107000"/>
              </a:lnSpc>
              <a:spcAft>
                <a:spcPts val="800"/>
              </a:spcAft>
              <a:buNone/>
            </a:pPr>
            <a:r>
              <a:rPr lang="it-IT" sz="7200" kern="100" dirty="0">
                <a:effectLst/>
                <a:latin typeface="+mj-lt"/>
                <a:ea typeface="Aptos" panose="020B0004020202020204" pitchFamily="34" charset="0"/>
                <a:cs typeface="Times New Roman" panose="02020603050405020304" pitchFamily="18" charset="0"/>
              </a:rPr>
              <a:t>Sono 5 le fasi che si celano dietro una crisi finanziaria:</a:t>
            </a:r>
          </a:p>
          <a:p>
            <a:pPr marL="342900" lvl="0" indent="-342900" algn="just">
              <a:lnSpc>
                <a:spcPct val="107000"/>
              </a:lnSpc>
              <a:buFont typeface="+mj-lt"/>
              <a:buAutoNum type="arabicPeriod"/>
            </a:pPr>
            <a:r>
              <a:rPr lang="it-IT" sz="7200" kern="100" dirty="0">
                <a:effectLst/>
                <a:latin typeface="+mj-lt"/>
                <a:ea typeface="Aptos" panose="020B0004020202020204" pitchFamily="34" charset="0"/>
                <a:cs typeface="Times New Roman" panose="02020603050405020304" pitchFamily="18" charset="0"/>
              </a:rPr>
              <a:t>Cambiamento del </a:t>
            </a:r>
            <a:r>
              <a:rPr lang="it-IT" sz="7200" b="1" kern="100" dirty="0">
                <a:effectLst/>
                <a:latin typeface="+mj-lt"/>
                <a:ea typeface="Aptos" panose="020B0004020202020204" pitchFamily="34" charset="0"/>
                <a:cs typeface="Times New Roman" panose="02020603050405020304" pitchFamily="18" charset="0"/>
              </a:rPr>
              <a:t>sentimento economico legato ai progressi tecnologici</a:t>
            </a:r>
            <a:r>
              <a:rPr lang="it-IT" sz="7200" kern="100" dirty="0">
                <a:effectLst/>
                <a:latin typeface="+mj-lt"/>
                <a:ea typeface="Aptos" panose="020B0004020202020204" pitchFamily="34" charset="0"/>
                <a:cs typeface="Times New Roman" panose="02020603050405020304" pitchFamily="18" charset="0"/>
              </a:rPr>
              <a:t>;</a:t>
            </a:r>
          </a:p>
          <a:p>
            <a:pPr marL="342900" lvl="0" indent="-342900" algn="just">
              <a:lnSpc>
                <a:spcPct val="107000"/>
              </a:lnSpc>
              <a:buFont typeface="+mj-lt"/>
              <a:buAutoNum type="arabicPeriod"/>
            </a:pPr>
            <a:r>
              <a:rPr lang="it-IT" sz="7200" kern="100" dirty="0">
                <a:effectLst/>
                <a:latin typeface="+mj-lt"/>
                <a:ea typeface="Aptos" panose="020B0004020202020204" pitchFamily="34" charset="0"/>
                <a:cs typeface="Times New Roman" panose="02020603050405020304" pitchFamily="18" charset="0"/>
              </a:rPr>
              <a:t>I prezzi dei </a:t>
            </a:r>
            <a:r>
              <a:rPr lang="it-IT" sz="7200" b="1" kern="100" dirty="0">
                <a:effectLst/>
                <a:latin typeface="+mj-lt"/>
                <a:ea typeface="Aptos" panose="020B0004020202020204" pitchFamily="34" charset="0"/>
                <a:cs typeface="Times New Roman" panose="02020603050405020304" pitchFamily="18" charset="0"/>
              </a:rPr>
              <a:t>titoli iniziano ad aumentare a un ritmo costante e attirano l’attenzione dei media</a:t>
            </a:r>
            <a:r>
              <a:rPr lang="it-IT" sz="7200" kern="100" dirty="0">
                <a:effectLst/>
                <a:latin typeface="+mj-lt"/>
                <a:ea typeface="Aptos" panose="020B0004020202020204" pitchFamily="34" charset="0"/>
                <a:cs typeface="Times New Roman" panose="02020603050405020304" pitchFamily="18" charset="0"/>
              </a:rPr>
              <a:t>. Poiché la domanda continua a crescere, i prezzi continuano a salire e la speculazione diventa un motore importante dell’aumento dei prezzi dei titoli trattati;</a:t>
            </a:r>
          </a:p>
          <a:p>
            <a:pPr marL="342900" lvl="0" indent="-342900" algn="just">
              <a:lnSpc>
                <a:spcPct val="107000"/>
              </a:lnSpc>
              <a:buFont typeface="+mj-lt"/>
              <a:buAutoNum type="arabicPeriod"/>
            </a:pPr>
            <a:r>
              <a:rPr lang="it-IT" sz="7200" b="1" kern="100" dirty="0">
                <a:effectLst/>
                <a:latin typeface="+mj-lt"/>
                <a:ea typeface="Aptos" panose="020B0004020202020204" pitchFamily="34" charset="0"/>
                <a:cs typeface="Times New Roman" panose="02020603050405020304" pitchFamily="18" charset="0"/>
              </a:rPr>
              <a:t>La crescita del prezzo dei titoli diventa euforia</a:t>
            </a:r>
            <a:r>
              <a:rPr lang="it-IT" sz="7200" kern="100" dirty="0">
                <a:effectLst/>
                <a:latin typeface="+mj-lt"/>
                <a:ea typeface="Aptos" panose="020B0004020202020204" pitchFamily="34" charset="0"/>
                <a:cs typeface="Times New Roman" panose="02020603050405020304" pitchFamily="18" charset="0"/>
              </a:rPr>
              <a:t>, ma a questo punto si verificano vendite dettate dal panico e i prezzi scendono a un ritmo molto più rapido rispetto all’aumento iniziale, cancellando gran parte del valore percepito degli asset;</a:t>
            </a:r>
          </a:p>
          <a:p>
            <a:pPr marL="342900" lvl="0" indent="-342900" algn="just">
              <a:lnSpc>
                <a:spcPct val="107000"/>
              </a:lnSpc>
              <a:buFont typeface="+mj-lt"/>
              <a:buAutoNum type="arabicPeriod"/>
            </a:pPr>
            <a:r>
              <a:rPr lang="it-IT" sz="7200" b="1" kern="100" dirty="0">
                <a:effectLst/>
                <a:latin typeface="+mj-lt"/>
                <a:ea typeface="Aptos" panose="020B0004020202020204" pitchFamily="34" charset="0"/>
                <a:cs typeface="Times New Roman" panose="02020603050405020304" pitchFamily="18" charset="0"/>
              </a:rPr>
              <a:t>Quando i prezzi iniziano a scendere, alcuni investitori potrebbero decidere di raccogliere i profitti maturati vendendo le proprie posizioni e, quindi, spingendo i prezzi verso il basso</a:t>
            </a:r>
            <a:r>
              <a:rPr lang="it-IT" sz="7200" kern="100" dirty="0">
                <a:effectLst/>
                <a:latin typeface="+mj-lt"/>
                <a:ea typeface="Aptos" panose="020B0004020202020204" pitchFamily="34" charset="0"/>
                <a:cs typeface="Times New Roman" panose="02020603050405020304" pitchFamily="18" charset="0"/>
              </a:rPr>
              <a:t>;</a:t>
            </a:r>
          </a:p>
          <a:p>
            <a:pPr marL="342900" lvl="0" indent="-342900" algn="just">
              <a:lnSpc>
                <a:spcPct val="107000"/>
              </a:lnSpc>
              <a:spcAft>
                <a:spcPts val="800"/>
              </a:spcAft>
              <a:buFont typeface="+mj-lt"/>
              <a:buAutoNum type="arabicPeriod"/>
            </a:pPr>
            <a:r>
              <a:rPr lang="it-IT" sz="7200" b="1" kern="100" dirty="0">
                <a:effectLst/>
                <a:latin typeface="+mj-lt"/>
                <a:ea typeface="Aptos" panose="020B0004020202020204" pitchFamily="34" charset="0"/>
                <a:cs typeface="Times New Roman" panose="02020603050405020304" pitchFamily="18" charset="0"/>
              </a:rPr>
              <a:t>Il panico e la paura si diffondono; </a:t>
            </a:r>
            <a:r>
              <a:rPr lang="it-IT" sz="7200" kern="100" dirty="0">
                <a:effectLst/>
                <a:latin typeface="+mj-lt"/>
                <a:ea typeface="Aptos" panose="020B0004020202020204" pitchFamily="34" charset="0"/>
                <a:cs typeface="Times New Roman" panose="02020603050405020304" pitchFamily="18" charset="0"/>
              </a:rPr>
              <a:t>durante questa fase prevale la riduzione dei prezzi dei titoli fino al ripristino della calma.</a:t>
            </a:r>
          </a:p>
          <a:p>
            <a:endParaRPr lang="it-IT" dirty="0"/>
          </a:p>
        </p:txBody>
      </p:sp>
      <p:sp>
        <p:nvSpPr>
          <p:cNvPr id="6" name="Segnaposto contenuto 5">
            <a:extLst>
              <a:ext uri="{FF2B5EF4-FFF2-40B4-BE49-F238E27FC236}">
                <a16:creationId xmlns:a16="http://schemas.microsoft.com/office/drawing/2014/main" id="{08848592-45D6-5601-0187-7A35ED0B8CD5}"/>
              </a:ext>
            </a:extLst>
          </p:cNvPr>
          <p:cNvSpPr>
            <a:spLocks noGrp="1"/>
          </p:cNvSpPr>
          <p:nvPr>
            <p:ph idx="10"/>
          </p:nvPr>
        </p:nvSpPr>
        <p:spPr/>
        <p:txBody>
          <a:bodyPr>
            <a:normAutofit/>
          </a:bodyPr>
          <a:lstStyle/>
          <a:p>
            <a:pPr algn="just">
              <a:lnSpc>
                <a:spcPct val="107000"/>
              </a:lnSpc>
              <a:spcAft>
                <a:spcPts val="800"/>
              </a:spcAft>
              <a:buNone/>
            </a:pPr>
            <a:endParaRPr lang="it-IT" sz="1800" kern="100" dirty="0">
              <a:effectLst/>
              <a:latin typeface="Calibri" panose="020F0502020204030204" pitchFamily="34" charset="0"/>
              <a:ea typeface="Aptos" panose="020B0004020202020204" pitchFamily="34" charset="0"/>
              <a:cs typeface="Times New Roman" panose="02020603050405020304" pitchFamily="18" charset="0"/>
            </a:endParaRPr>
          </a:p>
          <a:p>
            <a:endParaRPr lang="it-IT" dirty="0"/>
          </a:p>
        </p:txBody>
      </p:sp>
      <p:pic>
        <p:nvPicPr>
          <p:cNvPr id="8" name="Immagine 7">
            <a:extLst>
              <a:ext uri="{FF2B5EF4-FFF2-40B4-BE49-F238E27FC236}">
                <a16:creationId xmlns:a16="http://schemas.microsoft.com/office/drawing/2014/main" id="{77BCF651-F6D6-08EE-82B3-7286DD2B4B2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97359" y="1932499"/>
            <a:ext cx="4597493" cy="3424317"/>
          </a:xfrm>
          <a:prstGeom prst="rect">
            <a:avLst/>
          </a:prstGeom>
          <a:noFill/>
        </p:spPr>
      </p:pic>
    </p:spTree>
    <p:extLst>
      <p:ext uri="{BB962C8B-B14F-4D97-AF65-F5344CB8AC3E}">
        <p14:creationId xmlns:p14="http://schemas.microsoft.com/office/powerpoint/2010/main" val="4279154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B4390F-CCEE-12ED-CEBD-55B40C174971}"/>
              </a:ext>
            </a:extLst>
          </p:cNvPr>
          <p:cNvSpPr>
            <a:spLocks noGrp="1"/>
          </p:cNvSpPr>
          <p:nvPr>
            <p:ph type="title"/>
          </p:nvPr>
        </p:nvSpPr>
        <p:spPr>
          <a:xfrm>
            <a:off x="1167492" y="209551"/>
            <a:ext cx="9601200" cy="766634"/>
          </a:xfrm>
        </p:spPr>
        <p:txBody>
          <a:bodyPr/>
          <a:lstStyle/>
          <a:p>
            <a:r>
              <a:rPr lang="it-IT" dirty="0"/>
              <a:t>C’è una misura del rischio? </a:t>
            </a:r>
          </a:p>
        </p:txBody>
      </p:sp>
      <p:sp>
        <p:nvSpPr>
          <p:cNvPr id="3" name="Segnaposto contenuto 2">
            <a:extLst>
              <a:ext uri="{FF2B5EF4-FFF2-40B4-BE49-F238E27FC236}">
                <a16:creationId xmlns:a16="http://schemas.microsoft.com/office/drawing/2014/main" id="{C8B26ED2-50F3-EDF6-890D-D3657D3275AE}"/>
              </a:ext>
            </a:extLst>
          </p:cNvPr>
          <p:cNvSpPr>
            <a:spLocks noGrp="1"/>
          </p:cNvSpPr>
          <p:nvPr>
            <p:ph idx="1"/>
          </p:nvPr>
        </p:nvSpPr>
        <p:spPr>
          <a:xfrm>
            <a:off x="742950" y="1409699"/>
            <a:ext cx="4219575" cy="4810125"/>
          </a:xfrm>
        </p:spPr>
        <p:txBody>
          <a:bodyPr>
            <a:normAutofit/>
          </a:bodyPr>
          <a:lstStyle/>
          <a:p>
            <a:pPr>
              <a:lnSpc>
                <a:spcPct val="100000"/>
              </a:lnSpc>
              <a:spcBef>
                <a:spcPts val="0"/>
              </a:spcBef>
            </a:pPr>
            <a:r>
              <a:rPr lang="it-IT" b="1" dirty="0">
                <a:effectLst/>
                <a:ea typeface="Aptos" panose="020B0004020202020204" pitchFamily="34" charset="0"/>
              </a:rPr>
              <a:t>Discrepanza tra il valore dei titoli quotati e l’utile delle società:</a:t>
            </a:r>
          </a:p>
          <a:p>
            <a:pPr marL="285750" indent="-285750">
              <a:lnSpc>
                <a:spcPct val="100000"/>
              </a:lnSpc>
              <a:spcBef>
                <a:spcPts val="0"/>
              </a:spcBef>
              <a:buFont typeface="Arial" panose="020B0604020202020204" pitchFamily="34" charset="0"/>
              <a:buChar char="•"/>
            </a:pPr>
            <a:r>
              <a:rPr lang="it-IT" dirty="0">
                <a:effectLst/>
                <a:ea typeface="Aptos" panose="020B0004020202020204" pitchFamily="34" charset="0"/>
              </a:rPr>
              <a:t>Rapporto tra il prezzo delle azioni (stock) e gli utili per azione (P/E, rapporto prezzo-utile). </a:t>
            </a:r>
          </a:p>
          <a:p>
            <a:pPr algn="just">
              <a:lnSpc>
                <a:spcPct val="100000"/>
              </a:lnSpc>
              <a:spcBef>
                <a:spcPts val="0"/>
              </a:spcBef>
              <a:spcAft>
                <a:spcPts val="800"/>
              </a:spcAft>
              <a:buNone/>
            </a:pPr>
            <a:r>
              <a:rPr lang="it-IT" b="1" kern="100" dirty="0">
                <a:effectLst/>
                <a:ea typeface="Aptos" panose="020B0004020202020204" pitchFamily="34" charset="0"/>
                <a:cs typeface="Times New Roman" panose="02020603050405020304" pitchFamily="18" charset="0"/>
              </a:rPr>
              <a:t>Il valore del P/E varia a seconda del settore:</a:t>
            </a:r>
          </a:p>
          <a:p>
            <a:pPr marL="285750" indent="-285750" algn="just">
              <a:lnSpc>
                <a:spcPct val="100000"/>
              </a:lnSpc>
              <a:spcBef>
                <a:spcPts val="0"/>
              </a:spcBef>
              <a:spcAft>
                <a:spcPts val="800"/>
              </a:spcAft>
              <a:buFont typeface="Arial" panose="020B0604020202020204" pitchFamily="34" charset="0"/>
              <a:buChar char="•"/>
            </a:pPr>
            <a:r>
              <a:rPr lang="it-IT" kern="100" dirty="0">
                <a:solidFill>
                  <a:srgbClr val="FF0000"/>
                </a:solidFill>
                <a:effectLst/>
                <a:ea typeface="Aptos" panose="020B0004020202020204" pitchFamily="34" charset="0"/>
                <a:cs typeface="Times New Roman" panose="02020603050405020304" pitchFamily="18" charset="0"/>
              </a:rPr>
              <a:t>Le aziende tecnologiche possono avere un P/E compreso tra 30 e 50;</a:t>
            </a:r>
            <a:endParaRPr lang="it-IT" kern="100" dirty="0">
              <a:solidFill>
                <a:srgbClr val="FF0000"/>
              </a:solidFill>
              <a:ea typeface="Aptos" panose="020B0004020202020204" pitchFamily="34" charset="0"/>
              <a:cs typeface="Times New Roman" panose="02020603050405020304" pitchFamily="18" charset="0"/>
            </a:endParaRPr>
          </a:p>
          <a:p>
            <a:pPr marL="285750" indent="-285750" algn="just">
              <a:lnSpc>
                <a:spcPct val="100000"/>
              </a:lnSpc>
              <a:spcBef>
                <a:spcPts val="0"/>
              </a:spcBef>
              <a:spcAft>
                <a:spcPts val="800"/>
              </a:spcAft>
              <a:buFont typeface="Arial" panose="020B0604020202020204" pitchFamily="34" charset="0"/>
              <a:buChar char="•"/>
            </a:pPr>
            <a:r>
              <a:rPr lang="it-IT" kern="100" dirty="0">
                <a:solidFill>
                  <a:srgbClr val="FF0000"/>
                </a:solidFill>
                <a:effectLst/>
                <a:ea typeface="Aptos" panose="020B0004020202020204" pitchFamily="34" charset="0"/>
                <a:cs typeface="Times New Roman" panose="02020603050405020304" pitchFamily="18" charset="0"/>
              </a:rPr>
              <a:t>I settori più maturi si attestano tra 10 e 20;</a:t>
            </a:r>
          </a:p>
          <a:p>
            <a:pPr marL="285750" indent="-285750" algn="just">
              <a:lnSpc>
                <a:spcPct val="100000"/>
              </a:lnSpc>
              <a:spcBef>
                <a:spcPts val="0"/>
              </a:spcBef>
              <a:spcAft>
                <a:spcPts val="800"/>
              </a:spcAft>
              <a:buFont typeface="Arial" panose="020B0604020202020204" pitchFamily="34" charset="0"/>
              <a:buChar char="•"/>
            </a:pPr>
            <a:r>
              <a:rPr lang="it-IT" kern="100" dirty="0">
                <a:solidFill>
                  <a:srgbClr val="FF0000"/>
                </a:solidFill>
                <a:effectLst/>
                <a:ea typeface="Aptos" panose="020B0004020202020204" pitchFamily="34" charset="0"/>
                <a:cs typeface="Times New Roman" panose="02020603050405020304" pitchFamily="18" charset="0"/>
              </a:rPr>
              <a:t>Il mercato azionario generale oscilla tra 15 e 20.</a:t>
            </a:r>
          </a:p>
        </p:txBody>
      </p:sp>
      <p:sp>
        <p:nvSpPr>
          <p:cNvPr id="4" name="Segnaposto contenuto 3">
            <a:extLst>
              <a:ext uri="{FF2B5EF4-FFF2-40B4-BE49-F238E27FC236}">
                <a16:creationId xmlns:a16="http://schemas.microsoft.com/office/drawing/2014/main" id="{A25FDC50-64F5-C901-0CCD-FEA65459E958}"/>
              </a:ext>
            </a:extLst>
          </p:cNvPr>
          <p:cNvSpPr>
            <a:spLocks noGrp="1"/>
          </p:cNvSpPr>
          <p:nvPr>
            <p:ph idx="10"/>
          </p:nvPr>
        </p:nvSpPr>
        <p:spPr>
          <a:xfrm>
            <a:off x="4962525" y="1099750"/>
            <a:ext cx="6776394" cy="5004488"/>
          </a:xfrm>
        </p:spPr>
        <p:txBody>
          <a:bodyPr>
            <a:normAutofit fontScale="92500" lnSpcReduction="20000"/>
          </a:bodyPr>
          <a:lstStyle/>
          <a:p>
            <a:r>
              <a:rPr lang="it-IT" sz="2600" kern="100" dirty="0">
                <a:effectLst/>
                <a:ea typeface="Aptos" panose="020B0004020202020204" pitchFamily="34" charset="0"/>
                <a:cs typeface="Times New Roman" panose="02020603050405020304" pitchFamily="18" charset="0"/>
              </a:rPr>
              <a:t>Se il P/E subisce forti oscillazioni in un breve periodo e gli utili aziendali diventano sempre più incerti?</a:t>
            </a:r>
          </a:p>
          <a:p>
            <a:r>
              <a:rPr lang="it-IT" sz="2600" kern="100" dirty="0">
                <a:effectLst/>
                <a:ea typeface="Aptos" panose="020B0004020202020204" pitchFamily="34" charset="0"/>
                <a:cs typeface="Times New Roman" panose="02020603050405020304" pitchFamily="18" charset="0"/>
              </a:rPr>
              <a:t>Le grandi aziende tecnologiche statunitensi registrano un P/E pari e superiore a 50, cioè il mercato sta valutando l’azienda in modo molto elevato rispetto ai suoi utili attuali;</a:t>
            </a:r>
          </a:p>
          <a:p>
            <a:r>
              <a:rPr lang="it-IT" sz="2600" kern="100" dirty="0">
                <a:effectLst/>
                <a:ea typeface="Aptos" panose="020B0004020202020204" pitchFamily="34" charset="0"/>
                <a:cs typeface="Times New Roman" panose="02020603050405020304" pitchFamily="18" charset="0"/>
              </a:rPr>
              <a:t>il tempo di recupero dell’investimento per l’investitore medio potrebbe risultare eccessivamente lungo spingendolo a liquidare le proprie partecipazioni;</a:t>
            </a:r>
          </a:p>
          <a:p>
            <a:r>
              <a:rPr lang="it-IT" sz="2600" kern="100" dirty="0">
                <a:effectLst/>
                <a:ea typeface="Aptos" panose="020B0004020202020204" pitchFamily="34" charset="0"/>
                <a:cs typeface="Times New Roman" panose="02020603050405020304" pitchFamily="18" charset="0"/>
              </a:rPr>
              <a:t>Se questa vendita diventa di massa, l’effetto domino può rendere il processo irreversibile. </a:t>
            </a:r>
          </a:p>
          <a:p>
            <a:r>
              <a:rPr lang="it-IT" sz="2600" kern="100" dirty="0">
                <a:effectLst/>
                <a:ea typeface="Aptos" panose="020B0004020202020204" pitchFamily="34" charset="0"/>
                <a:cs typeface="Times New Roman" panose="02020603050405020304" pitchFamily="18" charset="0"/>
              </a:rPr>
              <a:t>È proprio questa dinamica finanziaria, basata su aspettative e proiezioni future, a creare squilibri che l’economia reale non sempre riesce a sostenere, innescando così crisi ricorrenti</a:t>
            </a:r>
            <a:r>
              <a:rPr lang="it-IT" kern="100" dirty="0">
                <a:effectLst/>
                <a:ea typeface="Aptos" panose="020B0004020202020204" pitchFamily="34" charset="0"/>
                <a:cs typeface="Times New Roman" panose="02020603050405020304" pitchFamily="18" charset="0"/>
              </a:rPr>
              <a:t>.</a:t>
            </a:r>
          </a:p>
          <a:p>
            <a:endParaRPr lang="it-IT" dirty="0"/>
          </a:p>
        </p:txBody>
      </p:sp>
    </p:spTree>
    <p:extLst>
      <p:ext uri="{BB962C8B-B14F-4D97-AF65-F5344CB8AC3E}">
        <p14:creationId xmlns:p14="http://schemas.microsoft.com/office/powerpoint/2010/main" val="200542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6C6F8D-3FB5-73D0-8437-3CE7343777DF}"/>
              </a:ext>
            </a:extLst>
          </p:cNvPr>
          <p:cNvSpPr>
            <a:spLocks noGrp="1"/>
          </p:cNvSpPr>
          <p:nvPr>
            <p:ph type="title"/>
          </p:nvPr>
        </p:nvSpPr>
        <p:spPr>
          <a:xfrm>
            <a:off x="1167492" y="247650"/>
            <a:ext cx="9601200" cy="828675"/>
          </a:xfrm>
        </p:spPr>
        <p:txBody>
          <a:bodyPr/>
          <a:lstStyle/>
          <a:p>
            <a:r>
              <a:rPr lang="it-IT" dirty="0"/>
              <a:t>Quanto vale il P/E nel 2000, 2007 e 2024</a:t>
            </a:r>
          </a:p>
        </p:txBody>
      </p:sp>
      <p:sp>
        <p:nvSpPr>
          <p:cNvPr id="3" name="Segnaposto contenuto 2">
            <a:extLst>
              <a:ext uri="{FF2B5EF4-FFF2-40B4-BE49-F238E27FC236}">
                <a16:creationId xmlns:a16="http://schemas.microsoft.com/office/drawing/2014/main" id="{02715D5E-CB2D-B3A4-BA20-F2AA82D88134}"/>
              </a:ext>
            </a:extLst>
          </p:cNvPr>
          <p:cNvSpPr>
            <a:spLocks noGrp="1"/>
          </p:cNvSpPr>
          <p:nvPr>
            <p:ph idx="1"/>
          </p:nvPr>
        </p:nvSpPr>
        <p:spPr>
          <a:xfrm>
            <a:off x="638175" y="1400175"/>
            <a:ext cx="4391025" cy="4438650"/>
          </a:xfrm>
        </p:spPr>
        <p:txBody>
          <a:bodyPr>
            <a:normAutofit lnSpcReduction="10000"/>
          </a:bodyPr>
          <a:lstStyle/>
          <a:p>
            <a:pPr>
              <a:lnSpc>
                <a:spcPct val="107000"/>
              </a:lnSpc>
              <a:spcAft>
                <a:spcPts val="800"/>
              </a:spcAft>
              <a:buNone/>
            </a:pPr>
            <a:r>
              <a:rPr lang="it-IT" kern="100" dirty="0">
                <a:effectLst/>
                <a:latin typeface="Aptos" panose="020B0004020202020204" pitchFamily="34" charset="0"/>
                <a:ea typeface="Aptos" panose="020B0004020202020204" pitchFamily="34" charset="0"/>
                <a:cs typeface="Times New Roman" panose="02020603050405020304" pitchFamily="18" charset="0"/>
              </a:rPr>
              <a:t>Nel </a:t>
            </a:r>
            <a:r>
              <a:rPr lang="it-IT" b="1" kern="100" dirty="0">
                <a:effectLst/>
                <a:latin typeface="Aptos" panose="020B0004020202020204" pitchFamily="34" charset="0"/>
                <a:ea typeface="Aptos" panose="020B0004020202020204" pitchFamily="34" charset="0"/>
                <a:cs typeface="Times New Roman" panose="02020603050405020304" pitchFamily="18" charset="0"/>
              </a:rPr>
              <a:t>2000</a:t>
            </a:r>
            <a:r>
              <a:rPr lang="it-IT" kern="100" dirty="0">
                <a:effectLst/>
                <a:latin typeface="Aptos" panose="020B0004020202020204" pitchFamily="34" charset="0"/>
                <a:ea typeface="Aptos" panose="020B0004020202020204" pitchFamily="34" charset="0"/>
                <a:cs typeface="Times New Roman" panose="02020603050405020304" pitchFamily="18" charset="0"/>
              </a:rPr>
              <a:t>, il P/E è salito a </a:t>
            </a:r>
            <a:r>
              <a:rPr lang="it-IT" b="1" kern="100" dirty="0">
                <a:effectLst/>
                <a:latin typeface="Aptos" panose="020B0004020202020204" pitchFamily="34" charset="0"/>
                <a:ea typeface="Aptos" panose="020B0004020202020204" pitchFamily="34" charset="0"/>
                <a:cs typeface="Times New Roman" panose="02020603050405020304" pitchFamily="18" charset="0"/>
              </a:rPr>
              <a:t>livelli eccezionali (~44–45)</a:t>
            </a:r>
            <a:r>
              <a:rPr lang="it-IT" kern="100" dirty="0">
                <a:effectLst/>
                <a:latin typeface="Aptos" panose="020B0004020202020204" pitchFamily="34" charset="0"/>
                <a:ea typeface="Aptos" panose="020B0004020202020204" pitchFamily="34" charset="0"/>
                <a:cs typeface="Times New Roman" panose="02020603050405020304" pitchFamily="18" charset="0"/>
              </a:rPr>
              <a:t>, riflettendo un'euforia del mercato per le aziende tech, spesso senza utili reali.</a:t>
            </a:r>
          </a:p>
          <a:p>
            <a:pPr>
              <a:lnSpc>
                <a:spcPct val="107000"/>
              </a:lnSpc>
              <a:spcAft>
                <a:spcPts val="800"/>
              </a:spcAft>
              <a:buNone/>
            </a:pPr>
            <a:r>
              <a:rPr lang="it-IT" kern="100" dirty="0">
                <a:effectLst/>
                <a:latin typeface="Aptos" panose="020B0004020202020204" pitchFamily="34" charset="0"/>
                <a:ea typeface="Aptos" panose="020B0004020202020204" pitchFamily="34" charset="0"/>
                <a:cs typeface="Times New Roman" panose="02020603050405020304" pitchFamily="18" charset="0"/>
              </a:rPr>
              <a:t>Nel </a:t>
            </a:r>
            <a:r>
              <a:rPr lang="it-IT" b="1" kern="100" dirty="0">
                <a:effectLst/>
                <a:latin typeface="Aptos" panose="020B0004020202020204" pitchFamily="34" charset="0"/>
                <a:ea typeface="Aptos" panose="020B0004020202020204" pitchFamily="34" charset="0"/>
                <a:cs typeface="Times New Roman" panose="02020603050405020304" pitchFamily="18" charset="0"/>
              </a:rPr>
              <a:t>2007</a:t>
            </a:r>
            <a:r>
              <a:rPr lang="it-IT" kern="100" dirty="0">
                <a:effectLst/>
                <a:latin typeface="Aptos" panose="020B0004020202020204" pitchFamily="34" charset="0"/>
                <a:ea typeface="Aptos" panose="020B0004020202020204" pitchFamily="34" charset="0"/>
                <a:cs typeface="Times New Roman" panose="02020603050405020304" pitchFamily="18" charset="0"/>
              </a:rPr>
              <a:t>, il mercato era più “razionale” rispetto al 2000, anche se poi è stato colpito dalla crisi dei mutui subprime.</a:t>
            </a:r>
          </a:p>
          <a:p>
            <a:pPr>
              <a:lnSpc>
                <a:spcPct val="107000"/>
              </a:lnSpc>
              <a:spcAft>
                <a:spcPts val="800"/>
              </a:spcAft>
            </a:pPr>
            <a:r>
              <a:rPr lang="it-IT" kern="100" dirty="0">
                <a:effectLst/>
                <a:latin typeface="Aptos" panose="020B0004020202020204" pitchFamily="34" charset="0"/>
                <a:ea typeface="Aptos" panose="020B0004020202020204" pitchFamily="34" charset="0"/>
                <a:cs typeface="Times New Roman" panose="02020603050405020304" pitchFamily="18" charset="0"/>
              </a:rPr>
              <a:t>Nel </a:t>
            </a:r>
            <a:r>
              <a:rPr lang="it-IT" b="1" kern="100" dirty="0">
                <a:effectLst/>
                <a:latin typeface="Aptos" panose="020B0004020202020204" pitchFamily="34" charset="0"/>
                <a:ea typeface="Aptos" panose="020B0004020202020204" pitchFamily="34" charset="0"/>
                <a:cs typeface="Times New Roman" panose="02020603050405020304" pitchFamily="18" charset="0"/>
              </a:rPr>
              <a:t>2024</a:t>
            </a:r>
            <a:r>
              <a:rPr lang="it-IT" kern="100" dirty="0">
                <a:effectLst/>
                <a:latin typeface="Aptos" panose="020B0004020202020204" pitchFamily="34" charset="0"/>
                <a:ea typeface="Aptos" panose="020B0004020202020204" pitchFamily="34" charset="0"/>
                <a:cs typeface="Times New Roman" panose="02020603050405020304" pitchFamily="18" charset="0"/>
              </a:rPr>
              <a:t>, il P/E è alto ma giustificato in parte da tassi d'interesse bassi negli anni precedenti e dalla forte crescita di big tech e AI.</a:t>
            </a:r>
          </a:p>
          <a:p>
            <a:endParaRPr lang="it-IT" dirty="0"/>
          </a:p>
        </p:txBody>
      </p:sp>
      <p:graphicFrame>
        <p:nvGraphicFramePr>
          <p:cNvPr id="6" name="Segnaposto contenuto 5">
            <a:extLst>
              <a:ext uri="{FF2B5EF4-FFF2-40B4-BE49-F238E27FC236}">
                <a16:creationId xmlns:a16="http://schemas.microsoft.com/office/drawing/2014/main" id="{22B652D0-C9C9-44FD-C5AC-663EB39254EA}"/>
              </a:ext>
            </a:extLst>
          </p:cNvPr>
          <p:cNvGraphicFramePr>
            <a:graphicFrameLocks noGrp="1"/>
          </p:cNvGraphicFramePr>
          <p:nvPr>
            <p:ph idx="10"/>
            <p:extLst>
              <p:ext uri="{D42A27DB-BD31-4B8C-83A1-F6EECF244321}">
                <p14:modId xmlns:p14="http://schemas.microsoft.com/office/powerpoint/2010/main" val="3529604789"/>
              </p:ext>
            </p:extLst>
          </p:nvPr>
        </p:nvGraphicFramePr>
        <p:xfrm>
          <a:off x="5029200" y="1590674"/>
          <a:ext cx="6324602" cy="4056364"/>
        </p:xfrm>
        <a:graphic>
          <a:graphicData uri="http://schemas.openxmlformats.org/drawingml/2006/table">
            <a:tbl>
              <a:tblPr>
                <a:tableStyleId>{69012ECD-51FC-41F1-AA8D-1B2483CD663E}</a:tableStyleId>
              </a:tblPr>
              <a:tblGrid>
                <a:gridCol w="677636">
                  <a:extLst>
                    <a:ext uri="{9D8B030D-6E8A-4147-A177-3AD203B41FA5}">
                      <a16:colId xmlns:a16="http://schemas.microsoft.com/office/drawing/2014/main" val="757297618"/>
                    </a:ext>
                  </a:extLst>
                </a:gridCol>
                <a:gridCol w="2823483">
                  <a:extLst>
                    <a:ext uri="{9D8B030D-6E8A-4147-A177-3AD203B41FA5}">
                      <a16:colId xmlns:a16="http://schemas.microsoft.com/office/drawing/2014/main" val="158185456"/>
                    </a:ext>
                  </a:extLst>
                </a:gridCol>
                <a:gridCol w="2823483">
                  <a:extLst>
                    <a:ext uri="{9D8B030D-6E8A-4147-A177-3AD203B41FA5}">
                      <a16:colId xmlns:a16="http://schemas.microsoft.com/office/drawing/2014/main" val="978746145"/>
                    </a:ext>
                  </a:extLst>
                </a:gridCol>
              </a:tblGrid>
              <a:tr h="563384">
                <a:tc gridSpan="3">
                  <a:txBody>
                    <a:bodyPr/>
                    <a:lstStyle/>
                    <a:p>
                      <a:pPr algn="ctr" fontAlgn="b"/>
                      <a:r>
                        <a:rPr lang="it-IT" sz="1800" b="1" u="none" strike="noStrike" dirty="0">
                          <a:effectLst/>
                        </a:rPr>
                        <a:t>Rapporto P/E S&amp;P 500 Stati Uniti</a:t>
                      </a:r>
                      <a:endParaRPr lang="it-IT" sz="1800" b="1" i="0" u="none" strike="noStrike" dirty="0">
                        <a:solidFill>
                          <a:srgbClr val="000000"/>
                        </a:solidFill>
                        <a:effectLst/>
                        <a:latin typeface="Calibri" panose="020F0502020204030204" pitchFamily="34" charset="0"/>
                      </a:endParaRP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62603291"/>
                  </a:ext>
                </a:extLst>
              </a:tr>
              <a:tr h="901415">
                <a:tc>
                  <a:txBody>
                    <a:bodyPr/>
                    <a:lstStyle/>
                    <a:p>
                      <a:pPr algn="ctr" fontAlgn="ctr"/>
                      <a:r>
                        <a:rPr lang="it-IT" sz="1800" b="1" u="none" strike="noStrike" dirty="0">
                          <a:effectLst/>
                        </a:rPr>
                        <a:t>Anno</a:t>
                      </a:r>
                      <a:endParaRPr lang="it-IT" sz="1800" b="1"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it-IT" sz="1800" b="1" u="none" strike="noStrike" dirty="0">
                          <a:effectLst/>
                        </a:rPr>
                        <a:t>P/E medio stimato (S&amp;P 500)</a:t>
                      </a:r>
                      <a:endParaRPr lang="it-IT" sz="1800" b="1"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it-IT" sz="1800" b="1" u="none" strike="noStrike" dirty="0">
                          <a:effectLst/>
                        </a:rPr>
                        <a:t>Note</a:t>
                      </a:r>
                      <a:endParaRPr lang="it-IT" sz="1800" b="1"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5403453"/>
                  </a:ext>
                </a:extLst>
              </a:tr>
              <a:tr h="863855">
                <a:tc>
                  <a:txBody>
                    <a:bodyPr/>
                    <a:lstStyle/>
                    <a:p>
                      <a:pPr algn="r" fontAlgn="ctr"/>
                      <a:r>
                        <a:rPr lang="it-IT" sz="1800" u="none" strike="noStrike">
                          <a:effectLst/>
                        </a:rPr>
                        <a:t>2000</a:t>
                      </a:r>
                      <a:endParaRPr lang="it-IT" sz="1800" b="1"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it-IT" sz="1800" u="none" strike="noStrike" dirty="0">
                          <a:effectLst/>
                        </a:rPr>
                        <a:t>~44–45</a:t>
                      </a:r>
                      <a:endParaRPr lang="it-IT"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it-IT" sz="1800" u="none" strike="noStrike" dirty="0">
                          <a:effectLst/>
                        </a:rPr>
                        <a:t>Massimo storico legato alla bolla dot-com</a:t>
                      </a:r>
                      <a:endParaRPr lang="it-IT"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1115503"/>
                  </a:ext>
                </a:extLst>
              </a:tr>
              <a:tr h="863855">
                <a:tc>
                  <a:txBody>
                    <a:bodyPr/>
                    <a:lstStyle/>
                    <a:p>
                      <a:pPr algn="r" fontAlgn="ctr"/>
                      <a:r>
                        <a:rPr lang="it-IT" sz="1800" u="none" strike="noStrike">
                          <a:effectLst/>
                        </a:rPr>
                        <a:t>2007</a:t>
                      </a:r>
                      <a:endParaRPr lang="it-IT" sz="1800" b="1"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it-IT" sz="1800" u="none" strike="noStrike" dirty="0">
                          <a:effectLst/>
                        </a:rPr>
                        <a:t>~17–18</a:t>
                      </a:r>
                      <a:endParaRPr lang="it-IT"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it-IT" sz="1800" u="none" strike="noStrike" dirty="0">
                          <a:effectLst/>
                        </a:rPr>
                        <a:t>Prima della crisi finanziaria globale</a:t>
                      </a:r>
                      <a:endParaRPr lang="it-IT"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384606"/>
                  </a:ext>
                </a:extLst>
              </a:tr>
              <a:tr h="863855">
                <a:tc>
                  <a:txBody>
                    <a:bodyPr/>
                    <a:lstStyle/>
                    <a:p>
                      <a:pPr algn="r" fontAlgn="ctr"/>
                      <a:r>
                        <a:rPr lang="it-IT" sz="1800" u="none" strike="noStrike">
                          <a:effectLst/>
                        </a:rPr>
                        <a:t>2024</a:t>
                      </a:r>
                      <a:endParaRPr lang="it-IT" sz="1800" b="1"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it-IT" sz="1800" u="none" strike="noStrike" dirty="0">
                          <a:effectLst/>
                        </a:rPr>
                        <a:t>~22–23</a:t>
                      </a:r>
                      <a:endParaRPr lang="it-IT"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it-IT" sz="1800" u="none" strike="noStrike" dirty="0">
                          <a:effectLst/>
                        </a:rPr>
                        <a:t>Valori alti, ma inferiori al 2000</a:t>
                      </a:r>
                      <a:endParaRPr lang="it-IT" sz="18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8527345"/>
                  </a:ext>
                </a:extLst>
              </a:tr>
            </a:tbl>
          </a:graphicData>
        </a:graphic>
      </p:graphicFrame>
    </p:spTree>
    <p:extLst>
      <p:ext uri="{BB962C8B-B14F-4D97-AF65-F5344CB8AC3E}">
        <p14:creationId xmlns:p14="http://schemas.microsoft.com/office/powerpoint/2010/main" val="3396755220"/>
      </p:ext>
    </p:extLst>
  </p:cSld>
  <p:clrMapOvr>
    <a:masterClrMapping/>
  </p:clrMapOvr>
</p:sld>
</file>

<file path=ppt/theme/theme1.xml><?xml version="1.0" encoding="utf-8"?>
<a:theme xmlns:a="http://schemas.openxmlformats.org/drawingml/2006/main" name="Personalizzata">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3135356_TF45331398_Win32" id="{116537B0-5921-4835-BA42-AA82ECD574B7}" vid="{7D28A4BB-AA9C-42F9-90F7-4958B4CC410F}"/>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5A8381C-73EB-48EA-B45F-7B7C8C7DF409}">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{C8D68AB3-9BFE-426F-B06C-6AC438EA7FC0}tf45331398_win32</Template>
  <TotalTime>592</TotalTime>
  <Words>2534</Words>
  <Application>Microsoft Macintosh PowerPoint</Application>
  <PresentationFormat>Widescreen</PresentationFormat>
  <Paragraphs>183</Paragraphs>
  <Slides>30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Aptos</vt:lpstr>
      <vt:lpstr>Aptos Narrow</vt:lpstr>
      <vt:lpstr>Arial</vt:lpstr>
      <vt:lpstr>Calibri</vt:lpstr>
      <vt:lpstr>Symbol</vt:lpstr>
      <vt:lpstr>Tenorite</vt:lpstr>
      <vt:lpstr>Times New Roman</vt:lpstr>
      <vt:lpstr>Personalizzata</vt:lpstr>
      <vt:lpstr>Capitalismo finanziario, oligarchia tecnologica e democrazia,  tratto da  Roberto Romano, 2025, Siamo alle soglie di una grande crisi?, Menabò     Roberto Romano (economista ESTA’) 16 maggio 2025 Spazio Hub, piazza Garibaldi</vt:lpstr>
      <vt:lpstr>Il convegno richiama questioni importanti. Tentiamo una rappresentazione</vt:lpstr>
      <vt:lpstr>Piano della comunicazione</vt:lpstr>
      <vt:lpstr>Vincoli e riflessioni su crisi economiche e finanziarie</vt:lpstr>
      <vt:lpstr>Domande legittime:  1 Possiamo domandarci se l’attuale concentrazione di ricchezza, potere e tecnologia US non sia forse eccessiva persino per la sostenibilità finanziaria e/o economico-industriale?   2 Non è che i ricchi siano diventati troppo ricchi?   3 L’attuale livello di concentrazione della ricchezza e il rialzo del valore delle azioni e/o obbligazioni non sono forse un campanello d’allarme (Minsky moment)?</vt:lpstr>
      <vt:lpstr>John Kenneth Galbraith perspective (1954)</vt:lpstr>
      <vt:lpstr>Fasi di una crisi finanziaria (Minsky era (Flanders M. J., 2015)</vt:lpstr>
      <vt:lpstr>C’è una misura del rischio? </vt:lpstr>
      <vt:lpstr>Quanto vale il P/E nel 2000, 2007 e 2024</vt:lpstr>
      <vt:lpstr>Innovazione tecnologica e storia delle crisi</vt:lpstr>
      <vt:lpstr>L’Intelligenza Artificiale è una rivoluzione economica e tecnologica?</vt:lpstr>
      <vt:lpstr>Differenze e affinità tra crisi subprime (2008) e Dot.com (2001)</vt:lpstr>
      <vt:lpstr>Effetti della concentrazione del potere, della conoscenza e ricchezza</vt:lpstr>
      <vt:lpstr>Quadro macroeconomico</vt:lpstr>
      <vt:lpstr>Breve rappresentazione della nuova geografia economica 1</vt:lpstr>
      <vt:lpstr>Breve rappresentazione della nuova geografia economica 2</vt:lpstr>
      <vt:lpstr>Sintesi breve di US, Europa a 20 e Cina</vt:lpstr>
      <vt:lpstr>Finanza e PIL</vt:lpstr>
      <vt:lpstr>Pil mondiale, capitalizzazione, attivi finanziari, derivati OTC in miliardi di dollari US borse mondiali in mld di dollari US</vt:lpstr>
      <vt:lpstr>Rapporto PIL mondiale e attività finanziarie</vt:lpstr>
      <vt:lpstr>Distribuzione ricchezza e reddito</vt:lpstr>
      <vt:lpstr>Distribuzione del reddito</vt:lpstr>
      <vt:lpstr>Distribuzione della ricchezza</vt:lpstr>
      <vt:lpstr>Dazi e rischi economici</vt:lpstr>
      <vt:lpstr>Dazi e politica economica</vt:lpstr>
      <vt:lpstr>Moneta e ruolo dollaro</vt:lpstr>
      <vt:lpstr>Il dollaro rimane importante ma indebolito</vt:lpstr>
      <vt:lpstr>Domande a cui dare una risposta</vt:lpstr>
      <vt:lpstr>Alcune considerazioni su politica economica</vt:lpstr>
      <vt:lpstr>Torna utile, in questo contesto, ricordare le parole di Albert Einstein:  «Non è possibile risolvere un problema utilizzando lo stesso tipo di pensiero che si è usato per crearlo».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referee anonimo</dc:creator>
  <cp:lastModifiedBy>Mauro Servienti</cp:lastModifiedBy>
  <cp:revision>2</cp:revision>
  <dcterms:created xsi:type="dcterms:W3CDTF">2025-05-08T08:19:03Z</dcterms:created>
  <dcterms:modified xsi:type="dcterms:W3CDTF">2025-05-19T14:12:19Z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