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0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3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37" r:id="rId2"/>
    <p:sldId id="515" r:id="rId3"/>
    <p:sldId id="328" r:id="rId4"/>
    <p:sldId id="538" r:id="rId5"/>
    <p:sldId id="541" r:id="rId6"/>
    <p:sldId id="539" r:id="rId7"/>
    <p:sldId id="542" r:id="rId8"/>
    <p:sldId id="521" r:id="rId9"/>
    <p:sldId id="532" r:id="rId10"/>
  </p:sldIdLst>
  <p:sldSz cx="12192000" cy="6858000"/>
  <p:notesSz cx="6797675" cy="9926638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0505"/>
    <a:srgbClr val="CD2605"/>
    <a:srgbClr val="A02814"/>
    <a:srgbClr val="3E1716"/>
    <a:srgbClr val="7F2F2D"/>
    <a:srgbClr val="C22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ile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Stile scuro 1 - Color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87" autoAdjust="0"/>
  </p:normalViewPr>
  <p:slideViewPr>
    <p:cSldViewPr>
      <p:cViewPr varScale="1">
        <p:scale>
          <a:sx n="109" d="100"/>
          <a:sy n="109" d="100"/>
        </p:scale>
        <p:origin x="108" y="19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658" y="-96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lerii\Documents\Tabelle%20dati%20internazionali_aprile_2024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rii\AppData\Local\Microsoft\Windows\INetCache\Content.Outlook\2JNXG2ZB\Aggiornamento%20slide%207-8%20giugno%202024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lerii\Documents\Tabellexslide_confartigianato_26_09_22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ssimilianoValerii\Documents\Articoli\Articolo%20Limes%20Figur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ssimilianoValerii\Documents\Paper\Figure%20Lo%20stato%20dell'Union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lerii\Documents\Tabelle%20dati%20internazionali_aprile_2024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lerii\Documents\Tabelle%20dati%20internazionali_aprile_2024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lerii\Documents\Tabelle%20dati%20internazionali_aprile_2024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ssimilianoValerii\Documents\Tabelle%20territori%20Unione%20europea%2027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ssimilianoValerii\Documents\Tabelle%20territori%20Unione%20europea%2027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ssimilianoValerii\Documents\Tabelle%20territori%20Unione%20europea%2027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ssimilianoValerii\Documents\Tabelle%20territori%20Unione%20europea%2027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lerii\AppData\Local\Microsoft\Windows\INetCache\Content.Outlook\2JNXG2ZB\Aggiornamento%20slide%207-8%20giugno%202024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'5 IMF'!$A$10</c:f>
              <c:strCache>
                <c:ptCount val="1"/>
                <c:pt idx="0">
                  <c:v>Economie avanzate</c:v>
                </c:pt>
              </c:strCache>
            </c:strRef>
          </c:tx>
          <c:spPr>
            <a:ln w="44450">
              <a:solidFill>
                <a:schemeClr val="tx1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2.2714073309142369E-2"/>
                  <c:y val="-4.4089324899961257E-2"/>
                </c:manualLayout>
              </c:layout>
              <c:numFmt formatCode="#,##0.0" sourceLinked="0"/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/>
                  </a:pPr>
                  <a:endParaRPr lang="it-IT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06B-4D43-9B45-F6666FEB3005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06B-4D43-9B45-F6666FEB3005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06B-4D43-9B45-F6666FEB3005}"/>
                </c:ext>
              </c:extLst>
            </c:dLbl>
            <c:dLbl>
              <c:idx val="3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06B-4D43-9B45-F6666FEB3005}"/>
                </c:ext>
              </c:extLst>
            </c:dLbl>
            <c:dLbl>
              <c:idx val="34"/>
              <c:layout>
                <c:manualLayout>
                  <c:x val="-8.5197708856957956E-3"/>
                  <c:y val="5.42713308377435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06B-4D43-9B45-F6666FEB3005}"/>
                </c:ext>
              </c:extLst>
            </c:dLbl>
            <c:spPr>
              <a:solidFill>
                <a:schemeClr val="bg1"/>
              </a:solidFill>
            </c:sp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'5 IMF'!$B$9:$AJ$9</c:f>
              <c:numCache>
                <c:formatCode>General</c:formatCode>
                <c:ptCount val="35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  <c:pt idx="29">
                  <c:v>2018</c:v>
                </c:pt>
                <c:pt idx="30">
                  <c:v>2019</c:v>
                </c:pt>
                <c:pt idx="31">
                  <c:v>2020</c:v>
                </c:pt>
                <c:pt idx="32">
                  <c:v>2021</c:v>
                </c:pt>
                <c:pt idx="33">
                  <c:v>2022</c:v>
                </c:pt>
                <c:pt idx="34">
                  <c:v>2023</c:v>
                </c:pt>
              </c:numCache>
            </c:numRef>
          </c:cat>
          <c:val>
            <c:numRef>
              <c:f>'5 IMF'!$B$10:$AJ$10</c:f>
              <c:numCache>
                <c:formatCode>0.0</c:formatCode>
                <c:ptCount val="35"/>
                <c:pt idx="0">
                  <c:v>63.366</c:v>
                </c:pt>
                <c:pt idx="1">
                  <c:v>62.746000000000002</c:v>
                </c:pt>
                <c:pt idx="2">
                  <c:v>62.182000000000002</c:v>
                </c:pt>
                <c:pt idx="3">
                  <c:v>57.46</c:v>
                </c:pt>
                <c:pt idx="4">
                  <c:v>57.232999999999997</c:v>
                </c:pt>
                <c:pt idx="5">
                  <c:v>57.439</c:v>
                </c:pt>
                <c:pt idx="6">
                  <c:v>57.454999999999998</c:v>
                </c:pt>
                <c:pt idx="7">
                  <c:v>56.999000000000002</c:v>
                </c:pt>
                <c:pt idx="8">
                  <c:v>56.697000000000003</c:v>
                </c:pt>
                <c:pt idx="9">
                  <c:v>56.677</c:v>
                </c:pt>
                <c:pt idx="10">
                  <c:v>56.72</c:v>
                </c:pt>
                <c:pt idx="11">
                  <c:v>56.354999999999997</c:v>
                </c:pt>
                <c:pt idx="12">
                  <c:v>55.893000000000001</c:v>
                </c:pt>
                <c:pt idx="13">
                  <c:v>55.250999999999998</c:v>
                </c:pt>
                <c:pt idx="14">
                  <c:v>54.168999999999997</c:v>
                </c:pt>
                <c:pt idx="15">
                  <c:v>53.128999999999998</c:v>
                </c:pt>
                <c:pt idx="16">
                  <c:v>52.173000000000002</c:v>
                </c:pt>
                <c:pt idx="17">
                  <c:v>51.073</c:v>
                </c:pt>
                <c:pt idx="18">
                  <c:v>49.825000000000003</c:v>
                </c:pt>
                <c:pt idx="19">
                  <c:v>48.558</c:v>
                </c:pt>
                <c:pt idx="20">
                  <c:v>47.110999999999997</c:v>
                </c:pt>
                <c:pt idx="21">
                  <c:v>46.155000000000001</c:v>
                </c:pt>
                <c:pt idx="22">
                  <c:v>45.183</c:v>
                </c:pt>
                <c:pt idx="23">
                  <c:v>44.213999999999999</c:v>
                </c:pt>
                <c:pt idx="24">
                  <c:v>43.871000000000002</c:v>
                </c:pt>
                <c:pt idx="25">
                  <c:v>43.673999999999999</c:v>
                </c:pt>
                <c:pt idx="26">
                  <c:v>44.207000000000001</c:v>
                </c:pt>
                <c:pt idx="27">
                  <c:v>44.182000000000002</c:v>
                </c:pt>
                <c:pt idx="28">
                  <c:v>43.875</c:v>
                </c:pt>
                <c:pt idx="29">
                  <c:v>43.326999999999998</c:v>
                </c:pt>
                <c:pt idx="30">
                  <c:v>42.915999999999997</c:v>
                </c:pt>
                <c:pt idx="31">
                  <c:v>42.39</c:v>
                </c:pt>
                <c:pt idx="32">
                  <c:v>42.103999999999999</c:v>
                </c:pt>
                <c:pt idx="33">
                  <c:v>41.792999999999999</c:v>
                </c:pt>
                <c:pt idx="34">
                  <c:v>41.18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06B-4D43-9B45-F6666FEB3005}"/>
            </c:ext>
          </c:extLst>
        </c:ser>
        <c:ser>
          <c:idx val="2"/>
          <c:order val="1"/>
          <c:tx>
            <c:strRef>
              <c:f>'5 IMF'!$A$11</c:f>
              <c:strCache>
                <c:ptCount val="1"/>
                <c:pt idx="0">
                  <c:v>Mercati emergenti e paesi in via di sviluppo</c:v>
                </c:pt>
              </c:strCache>
            </c:strRef>
          </c:tx>
          <c:spPr>
            <a:ln w="44450">
              <a:solidFill>
                <a:srgbClr val="FF0000"/>
              </a:solidFill>
            </a:ln>
          </c:spPr>
          <c:marker>
            <c:symbol val="none"/>
          </c:marker>
          <c:dPt>
            <c:idx val="31"/>
            <c:bubble3D val="0"/>
            <c:extLst>
              <c:ext xmlns:c16="http://schemas.microsoft.com/office/drawing/2014/chart" uri="{C3380CC4-5D6E-409C-BE32-E72D297353CC}">
                <c16:uniqueId val="{00000006-006B-4D43-9B45-F6666FEB3005}"/>
              </c:ext>
            </c:extLst>
          </c:dPt>
          <c:dLbls>
            <c:dLbl>
              <c:idx val="0"/>
              <c:layout>
                <c:manualLayout>
                  <c:x val="-1.2999440643690031E-2"/>
                  <c:y val="4.40893248999612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06B-4D43-9B45-F6666FEB3005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06B-4D43-9B45-F6666FEB3005}"/>
                </c:ext>
              </c:extLst>
            </c:dLbl>
            <c:dLbl>
              <c:idx val="3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06B-4D43-9B45-F6666FEB3005}"/>
                </c:ext>
              </c:extLst>
            </c:dLbl>
            <c:dLbl>
              <c:idx val="34"/>
              <c:layout>
                <c:manualLayout>
                  <c:x val="-1.0942544962013001E-2"/>
                  <c:y val="-4.69853563386544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06B-4D43-9B45-F6666FEB3005}"/>
                </c:ext>
              </c:extLst>
            </c:dLbl>
            <c:spPr>
              <a:solidFill>
                <a:schemeClr val="bg1"/>
              </a:solidFill>
            </c:spPr>
            <c:dLblPos val="b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'5 IMF'!$B$9:$AJ$9</c:f>
              <c:numCache>
                <c:formatCode>General</c:formatCode>
                <c:ptCount val="35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  <c:pt idx="29">
                  <c:v>2018</c:v>
                </c:pt>
                <c:pt idx="30">
                  <c:v>2019</c:v>
                </c:pt>
                <c:pt idx="31">
                  <c:v>2020</c:v>
                </c:pt>
                <c:pt idx="32">
                  <c:v>2021</c:v>
                </c:pt>
                <c:pt idx="33">
                  <c:v>2022</c:v>
                </c:pt>
                <c:pt idx="34">
                  <c:v>2023</c:v>
                </c:pt>
              </c:numCache>
            </c:numRef>
          </c:cat>
          <c:val>
            <c:numRef>
              <c:f>'5 IMF'!$B$11:$AJ$11</c:f>
              <c:numCache>
                <c:formatCode>0.0</c:formatCode>
                <c:ptCount val="35"/>
                <c:pt idx="0">
                  <c:v>36.634</c:v>
                </c:pt>
                <c:pt idx="1">
                  <c:v>37.253999999999998</c:v>
                </c:pt>
                <c:pt idx="2">
                  <c:v>37.817999999999998</c:v>
                </c:pt>
                <c:pt idx="3">
                  <c:v>42.54</c:v>
                </c:pt>
                <c:pt idx="4">
                  <c:v>42.767000000000003</c:v>
                </c:pt>
                <c:pt idx="5">
                  <c:v>42.561</c:v>
                </c:pt>
                <c:pt idx="6">
                  <c:v>42.545000000000002</c:v>
                </c:pt>
                <c:pt idx="7">
                  <c:v>43.000999999999998</c:v>
                </c:pt>
                <c:pt idx="8">
                  <c:v>43.302999999999997</c:v>
                </c:pt>
                <c:pt idx="9">
                  <c:v>43.323</c:v>
                </c:pt>
                <c:pt idx="10">
                  <c:v>43.28</c:v>
                </c:pt>
                <c:pt idx="11">
                  <c:v>43.645000000000003</c:v>
                </c:pt>
                <c:pt idx="12">
                  <c:v>44.106999999999999</c:v>
                </c:pt>
                <c:pt idx="13">
                  <c:v>44.749000000000002</c:v>
                </c:pt>
                <c:pt idx="14">
                  <c:v>45.831000000000003</c:v>
                </c:pt>
                <c:pt idx="15">
                  <c:v>46.871000000000002</c:v>
                </c:pt>
                <c:pt idx="16">
                  <c:v>47.826999999999998</c:v>
                </c:pt>
                <c:pt idx="17">
                  <c:v>48.927</c:v>
                </c:pt>
                <c:pt idx="18">
                  <c:v>50.174999999999997</c:v>
                </c:pt>
                <c:pt idx="19">
                  <c:v>51.442</c:v>
                </c:pt>
                <c:pt idx="20">
                  <c:v>52.889000000000003</c:v>
                </c:pt>
                <c:pt idx="21">
                  <c:v>53.844999999999999</c:v>
                </c:pt>
                <c:pt idx="22">
                  <c:v>54.817</c:v>
                </c:pt>
                <c:pt idx="23">
                  <c:v>55.786000000000001</c:v>
                </c:pt>
                <c:pt idx="24">
                  <c:v>56.128999999999998</c:v>
                </c:pt>
                <c:pt idx="25">
                  <c:v>56.326000000000001</c:v>
                </c:pt>
                <c:pt idx="26">
                  <c:v>55.792999999999999</c:v>
                </c:pt>
                <c:pt idx="27">
                  <c:v>55.817999999999998</c:v>
                </c:pt>
                <c:pt idx="28">
                  <c:v>56.125</c:v>
                </c:pt>
                <c:pt idx="29">
                  <c:v>56.673000000000002</c:v>
                </c:pt>
                <c:pt idx="30">
                  <c:v>57.084000000000003</c:v>
                </c:pt>
                <c:pt idx="31">
                  <c:v>57.61</c:v>
                </c:pt>
                <c:pt idx="32">
                  <c:v>57.896000000000001</c:v>
                </c:pt>
                <c:pt idx="33">
                  <c:v>58.207000000000001</c:v>
                </c:pt>
                <c:pt idx="34">
                  <c:v>58.82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006B-4D43-9B45-F6666FEB30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179072"/>
        <c:axId val="110180608"/>
      </c:lineChart>
      <c:catAx>
        <c:axId val="110179072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50000"/>
                  <a:lumOff val="5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it-IT"/>
          </a:p>
        </c:txPr>
        <c:crossAx val="110180608"/>
        <c:crosses val="autoZero"/>
        <c:auto val="1"/>
        <c:lblAlgn val="ctr"/>
        <c:lblOffset val="100"/>
        <c:tickLblSkip val="1"/>
        <c:noMultiLvlLbl val="0"/>
      </c:catAx>
      <c:valAx>
        <c:axId val="110180608"/>
        <c:scaling>
          <c:orientation val="minMax"/>
          <c:min val="20"/>
        </c:scaling>
        <c:delete val="0"/>
        <c:axPos val="l"/>
        <c:numFmt formatCode="0" sourceLinked="0"/>
        <c:majorTickMark val="out"/>
        <c:minorTickMark val="none"/>
        <c:tickLblPos val="nextTo"/>
        <c:crossAx val="110179072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 b="1"/>
      </a:pPr>
      <a:endParaRPr lang="it-IT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06540448735656"/>
          <c:y val="3.8886943175648926E-2"/>
          <c:w val="0.78441583666835024"/>
          <c:h val="0.94278031787725769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ED-457D-9133-EA06DA522FB9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ED-457D-9133-EA06DA522FB9}"/>
              </c:ext>
            </c:extLst>
          </c:dPt>
          <c:dPt>
            <c:idx val="6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5ED-457D-9133-EA06DA522FB9}"/>
              </c:ext>
            </c:extLst>
          </c:dPt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'8_occupazione'!$A$4:$A$31</c:f>
              <c:strCache>
                <c:ptCount val="28"/>
                <c:pt idx="0">
                  <c:v>Italia</c:v>
                </c:pt>
                <c:pt idx="1">
                  <c:v>Grecia</c:v>
                </c:pt>
                <c:pt idx="2">
                  <c:v>Romania</c:v>
                </c:pt>
                <c:pt idx="3">
                  <c:v>Spagna</c:v>
                </c:pt>
                <c:pt idx="4">
                  <c:v>Croazia</c:v>
                </c:pt>
                <c:pt idx="5">
                  <c:v>Belgio</c:v>
                </c:pt>
                <c:pt idx="6">
                  <c:v>Ue 27</c:v>
                </c:pt>
                <c:pt idx="7">
                  <c:v>Francia</c:v>
                </c:pt>
                <c:pt idx="8">
                  <c:v>Lussemburgo</c:v>
                </c:pt>
                <c:pt idx="9">
                  <c:v>Polonia</c:v>
                </c:pt>
                <c:pt idx="10">
                  <c:v>Bulgaria</c:v>
                </c:pt>
                <c:pt idx="11">
                  <c:v>Cechia</c:v>
                </c:pt>
                <c:pt idx="12">
                  <c:v>Slovacchia</c:v>
                </c:pt>
                <c:pt idx="13">
                  <c:v>Slovenia</c:v>
                </c:pt>
                <c:pt idx="14">
                  <c:v>Irlanda</c:v>
                </c:pt>
                <c:pt idx="15">
                  <c:v>Cipro</c:v>
                </c:pt>
                <c:pt idx="16">
                  <c:v>Lettonia</c:v>
                </c:pt>
                <c:pt idx="17">
                  <c:v>Austria</c:v>
                </c:pt>
                <c:pt idx="18">
                  <c:v>Portogallo</c:v>
                </c:pt>
                <c:pt idx="19">
                  <c:v>Ungheria</c:v>
                </c:pt>
                <c:pt idx="20">
                  <c:v>Malta</c:v>
                </c:pt>
                <c:pt idx="21">
                  <c:v>Lituania</c:v>
                </c:pt>
                <c:pt idx="22">
                  <c:v>Germania</c:v>
                </c:pt>
                <c:pt idx="23">
                  <c:v>Finlandia</c:v>
                </c:pt>
                <c:pt idx="24">
                  <c:v>Danimarca</c:v>
                </c:pt>
                <c:pt idx="25">
                  <c:v>Estonia</c:v>
                </c:pt>
                <c:pt idx="26">
                  <c:v>Svezia</c:v>
                </c:pt>
                <c:pt idx="27">
                  <c:v>Paesi Bassi</c:v>
                </c:pt>
              </c:strCache>
            </c:strRef>
          </c:cat>
          <c:val>
            <c:numRef>
              <c:f>'8_occupazione'!$B$4:$B$31</c:f>
              <c:numCache>
                <c:formatCode>0.0</c:formatCode>
                <c:ptCount val="28"/>
                <c:pt idx="0">
                  <c:v>52.5</c:v>
                </c:pt>
                <c:pt idx="1">
                  <c:v>52.8</c:v>
                </c:pt>
                <c:pt idx="2">
                  <c:v>54.3</c:v>
                </c:pt>
                <c:pt idx="3">
                  <c:v>60.7</c:v>
                </c:pt>
                <c:pt idx="4">
                  <c:v>62.1</c:v>
                </c:pt>
                <c:pt idx="5">
                  <c:v>63.3</c:v>
                </c:pt>
                <c:pt idx="6" formatCode="General">
                  <c:v>65.7</c:v>
                </c:pt>
                <c:pt idx="7">
                  <c:v>66</c:v>
                </c:pt>
                <c:pt idx="8">
                  <c:v>66.8</c:v>
                </c:pt>
                <c:pt idx="9">
                  <c:v>66.900000000000006</c:v>
                </c:pt>
                <c:pt idx="10">
                  <c:v>67.400000000000006</c:v>
                </c:pt>
                <c:pt idx="11">
                  <c:v>68.2</c:v>
                </c:pt>
                <c:pt idx="12">
                  <c:v>68.400000000000006</c:v>
                </c:pt>
                <c:pt idx="13">
                  <c:v>69.400000000000006</c:v>
                </c:pt>
                <c:pt idx="14">
                  <c:v>69.900000000000006</c:v>
                </c:pt>
                <c:pt idx="15">
                  <c:v>70.2</c:v>
                </c:pt>
                <c:pt idx="16">
                  <c:v>70.2</c:v>
                </c:pt>
                <c:pt idx="17">
                  <c:v>70.3</c:v>
                </c:pt>
                <c:pt idx="18">
                  <c:v>70.3</c:v>
                </c:pt>
                <c:pt idx="19">
                  <c:v>70.5</c:v>
                </c:pt>
                <c:pt idx="20">
                  <c:v>70.7</c:v>
                </c:pt>
                <c:pt idx="21">
                  <c:v>72.599999999999994</c:v>
                </c:pt>
                <c:pt idx="22">
                  <c:v>73.599999999999994</c:v>
                </c:pt>
                <c:pt idx="23">
                  <c:v>74.099999999999994</c:v>
                </c:pt>
                <c:pt idx="24">
                  <c:v>74.2</c:v>
                </c:pt>
                <c:pt idx="25">
                  <c:v>75.400000000000006</c:v>
                </c:pt>
                <c:pt idx="26">
                  <c:v>75.599999999999994</c:v>
                </c:pt>
                <c:pt idx="27">
                  <c:v>78.900000000000006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5ED-457D-9133-EA06DA522F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37709056"/>
        <c:axId val="137710592"/>
      </c:barChart>
      <c:catAx>
        <c:axId val="1377090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low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710592"/>
        <c:crosses val="autoZero"/>
        <c:auto val="1"/>
        <c:lblAlgn val="l"/>
        <c:lblOffset val="100"/>
        <c:noMultiLvlLbl val="0"/>
      </c:catAx>
      <c:valAx>
        <c:axId val="137710592"/>
        <c:scaling>
          <c:orientation val="minMax"/>
          <c:max val="100"/>
          <c:min val="0"/>
        </c:scaling>
        <c:delete val="1"/>
        <c:axPos val="b"/>
        <c:numFmt formatCode="0.0" sourceLinked="1"/>
        <c:majorTickMark val="out"/>
        <c:minorTickMark val="none"/>
        <c:tickLblPos val="nextTo"/>
        <c:crossAx val="137709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6350" cap="flat" cmpd="sng" algn="ctr">
      <a:noFill/>
      <a:prstDash val="solid"/>
      <a:round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037761287033366"/>
          <c:y val="3.8886943175648926E-2"/>
          <c:w val="0.63404109033769707"/>
          <c:h val="0.90619027777777783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solidFill>
                <a:srgbClr val="FF0000"/>
              </a:solidFill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2DF3-44A0-9A7C-3FF99AFD1212}"/>
              </c:ext>
            </c:extLst>
          </c:dPt>
          <c:dPt>
            <c:idx val="8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2DF3-44A0-9A7C-3FF99AFD1212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'[Tabellexslide_confartigianato_26_09_22.xlsx]T4'!$A$4:$A$31</c:f>
              <c:strCache>
                <c:ptCount val="28"/>
                <c:pt idx="0">
                  <c:v>Grecia</c:v>
                </c:pt>
                <c:pt idx="1">
                  <c:v>Italia</c:v>
                </c:pt>
                <c:pt idx="2">
                  <c:v>Finlandia</c:v>
                </c:pt>
                <c:pt idx="3">
                  <c:v>Portogallo</c:v>
                </c:pt>
                <c:pt idx="4">
                  <c:v>Croazia</c:v>
                </c:pt>
                <c:pt idx="5">
                  <c:v>Lettonia</c:v>
                </c:pt>
                <c:pt idx="6">
                  <c:v>Spagna</c:v>
                </c:pt>
                <c:pt idx="7">
                  <c:v>Francia</c:v>
                </c:pt>
                <c:pt idx="8">
                  <c:v>Ue 27</c:v>
                </c:pt>
                <c:pt idx="9">
                  <c:v>Danimarca</c:v>
                </c:pt>
                <c:pt idx="10">
                  <c:v>Paesi Bassi</c:v>
                </c:pt>
                <c:pt idx="11">
                  <c:v>Austria</c:v>
                </c:pt>
                <c:pt idx="12">
                  <c:v>Estonia</c:v>
                </c:pt>
                <c:pt idx="13">
                  <c:v>Germania</c:v>
                </c:pt>
                <c:pt idx="14">
                  <c:v>Belgio</c:v>
                </c:pt>
                <c:pt idx="15">
                  <c:v>Slovenia</c:v>
                </c:pt>
                <c:pt idx="16">
                  <c:v>Cipro</c:v>
                </c:pt>
                <c:pt idx="17">
                  <c:v>Svezia</c:v>
                </c:pt>
                <c:pt idx="18">
                  <c:v>Lussemburgo</c:v>
                </c:pt>
                <c:pt idx="19">
                  <c:v>Ungheria</c:v>
                </c:pt>
                <c:pt idx="20">
                  <c:v>Lituania</c:v>
                </c:pt>
                <c:pt idx="21">
                  <c:v>Cechia</c:v>
                </c:pt>
                <c:pt idx="22">
                  <c:v>Bulgaria</c:v>
                </c:pt>
                <c:pt idx="23">
                  <c:v>Slovacchia</c:v>
                </c:pt>
                <c:pt idx="24">
                  <c:v>Romania</c:v>
                </c:pt>
                <c:pt idx="25">
                  <c:v>Polonia</c:v>
                </c:pt>
                <c:pt idx="26">
                  <c:v>Irlanda</c:v>
                </c:pt>
                <c:pt idx="27">
                  <c:v>Malta</c:v>
                </c:pt>
              </c:strCache>
            </c:strRef>
          </c:cat>
          <c:val>
            <c:numRef>
              <c:f>'[Tabellexslide_confartigianato_26_09_22.xlsx]T4'!$B$4:$B$31</c:f>
              <c:numCache>
                <c:formatCode>0.0</c:formatCode>
                <c:ptCount val="28"/>
                <c:pt idx="0">
                  <c:v>-23.393182898050497</c:v>
                </c:pt>
                <c:pt idx="1">
                  <c:v>-3.6896053344647273</c:v>
                </c:pt>
                <c:pt idx="2">
                  <c:v>4.2300324129978844</c:v>
                </c:pt>
                <c:pt idx="3">
                  <c:v>5.7151718855826195</c:v>
                </c:pt>
                <c:pt idx="4">
                  <c:v>5.723075154995243</c:v>
                </c:pt>
                <c:pt idx="5">
                  <c:v>5.9089414230101518</c:v>
                </c:pt>
                <c:pt idx="6">
                  <c:v>7.5479112644535951</c:v>
                </c:pt>
                <c:pt idx="7">
                  <c:v>12.090655787194052</c:v>
                </c:pt>
                <c:pt idx="8">
                  <c:v>12.563451364514295</c:v>
                </c:pt>
                <c:pt idx="9">
                  <c:v>12.91219885429804</c:v>
                </c:pt>
                <c:pt idx="10">
                  <c:v>13.632107101696276</c:v>
                </c:pt>
                <c:pt idx="11">
                  <c:v>13.701246359306049</c:v>
                </c:pt>
                <c:pt idx="12">
                  <c:v>14.904226727402861</c:v>
                </c:pt>
                <c:pt idx="13">
                  <c:v>15.530629118391303</c:v>
                </c:pt>
                <c:pt idx="14">
                  <c:v>15.572324057931503</c:v>
                </c:pt>
                <c:pt idx="15">
                  <c:v>15.715454260515907</c:v>
                </c:pt>
                <c:pt idx="16">
                  <c:v>19.440642127072561</c:v>
                </c:pt>
                <c:pt idx="17">
                  <c:v>22.295343742400021</c:v>
                </c:pt>
                <c:pt idx="18">
                  <c:v>22.632202295522855</c:v>
                </c:pt>
                <c:pt idx="19">
                  <c:v>23.885837128284962</c:v>
                </c:pt>
                <c:pt idx="20">
                  <c:v>24.39556157837286</c:v>
                </c:pt>
                <c:pt idx="21">
                  <c:v>25.085796146426269</c:v>
                </c:pt>
                <c:pt idx="22">
                  <c:v>25.946439898605707</c:v>
                </c:pt>
                <c:pt idx="23">
                  <c:v>34.234060909585565</c:v>
                </c:pt>
                <c:pt idx="24">
                  <c:v>39.724860689859824</c:v>
                </c:pt>
                <c:pt idx="25">
                  <c:v>53.413660856163148</c:v>
                </c:pt>
                <c:pt idx="26">
                  <c:v>61.593195750628041</c:v>
                </c:pt>
                <c:pt idx="27">
                  <c:v>81.845368241384662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F3-44A0-9A7C-3FF99AFD12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3049344"/>
        <c:axId val="153051136"/>
      </c:barChart>
      <c:catAx>
        <c:axId val="15304934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153051136"/>
        <c:crosses val="autoZero"/>
        <c:auto val="1"/>
        <c:lblAlgn val="l"/>
        <c:lblOffset val="100"/>
        <c:noMultiLvlLbl val="0"/>
      </c:catAx>
      <c:valAx>
        <c:axId val="153051136"/>
        <c:scaling>
          <c:orientation val="minMax"/>
        </c:scaling>
        <c:delete val="1"/>
        <c:axPos val="b"/>
        <c:numFmt formatCode="0.0" sourceLinked="1"/>
        <c:majorTickMark val="out"/>
        <c:minorTickMark val="none"/>
        <c:tickLblPos val="nextTo"/>
        <c:crossAx val="153049344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 b="1">
          <a:solidFill>
            <a:schemeClr val="tx1"/>
          </a:solidFill>
          <a:latin typeface="+mj-lt"/>
        </a:defRPr>
      </a:pPr>
      <a:endParaRPr lang="it-IT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978429256722831E-2"/>
          <c:y val="0.22333978188071318"/>
          <c:w val="0.87041015395463639"/>
          <c:h val="0.62307901167526469"/>
        </c:manualLayout>
      </c:layout>
      <c:lineChart>
        <c:grouping val="standard"/>
        <c:varyColors val="0"/>
        <c:ser>
          <c:idx val="1"/>
          <c:order val="0"/>
          <c:tx>
            <c:strRef>
              <c:f>'[Articolo Limes Figure.xlsx]Astensione'!$B$8</c:f>
              <c:strCache>
                <c:ptCount val="1"/>
                <c:pt idx="0">
                  <c:v>Elezioni politiche (Camera)</c:v>
                </c:pt>
              </c:strCache>
            </c:strRef>
          </c:tx>
          <c:spPr>
            <a:ln w="444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12"/>
            <c:spPr>
              <a:solidFill>
                <a:srgbClr val="FF0000"/>
              </a:solidFill>
              <a:ln w="25400">
                <a:solidFill>
                  <a:schemeClr val="tx1"/>
                </a:solidFill>
              </a:ln>
              <a:effectLst/>
            </c:spPr>
          </c:marker>
          <c:dPt>
            <c:idx val="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33D9-47CC-8F98-5985C92075F0}"/>
              </c:ext>
            </c:extLst>
          </c:dPt>
          <c:dPt>
            <c:idx val="4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33D9-47CC-8F98-5985C92075F0}"/>
              </c:ext>
            </c:extLst>
          </c:dPt>
          <c:dPt>
            <c:idx val="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33D9-47CC-8F98-5985C92075F0}"/>
              </c:ext>
            </c:extLst>
          </c:dPt>
          <c:dPt>
            <c:idx val="1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33D9-47CC-8F98-5985C92075F0}"/>
              </c:ext>
            </c:extLst>
          </c:dPt>
          <c:dPt>
            <c:idx val="1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4-33D9-47CC-8F98-5985C92075F0}"/>
              </c:ext>
            </c:extLst>
          </c:dPt>
          <c:dPt>
            <c:idx val="15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5-33D9-47CC-8F98-5985C92075F0}"/>
              </c:ext>
            </c:extLst>
          </c:dPt>
          <c:dPt>
            <c:idx val="1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6-33D9-47CC-8F98-5985C92075F0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3D9-47CC-8F98-5985C92075F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3D9-47CC-8F98-5985C92075F0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3D9-47CC-8F98-5985C92075F0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3D9-47CC-8F98-5985C92075F0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3D9-47CC-8F98-5985C92075F0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3D9-47CC-8F98-5985C92075F0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3D9-47CC-8F98-5985C92075F0}"/>
                </c:ext>
              </c:extLst>
            </c:dLbl>
            <c:dLbl>
              <c:idx val="18"/>
              <c:layout>
                <c:manualLayout>
                  <c:x val="-8.1411126187245584E-3"/>
                  <c:y val="-3.5919540229885057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3D9-47CC-8F98-5985C92075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'[Articolo Limes Figure.xlsx]Astensione'!$C$7:$U$7</c:f>
              <c:numCache>
                <c:formatCode>General</c:formatCode>
                <c:ptCount val="19"/>
                <c:pt idx="0">
                  <c:v>1979</c:v>
                </c:pt>
                <c:pt idx="1">
                  <c:v>1983</c:v>
                </c:pt>
                <c:pt idx="2">
                  <c:v>1984</c:v>
                </c:pt>
                <c:pt idx="3">
                  <c:v>1987</c:v>
                </c:pt>
                <c:pt idx="4">
                  <c:v>1989</c:v>
                </c:pt>
                <c:pt idx="5">
                  <c:v>1992</c:v>
                </c:pt>
                <c:pt idx="6">
                  <c:v>1994</c:v>
                </c:pt>
                <c:pt idx="7">
                  <c:v>1996</c:v>
                </c:pt>
                <c:pt idx="8">
                  <c:v>1999</c:v>
                </c:pt>
                <c:pt idx="9">
                  <c:v>2001</c:v>
                </c:pt>
                <c:pt idx="10">
                  <c:v>2004</c:v>
                </c:pt>
                <c:pt idx="11">
                  <c:v>2006</c:v>
                </c:pt>
                <c:pt idx="12">
                  <c:v>2008</c:v>
                </c:pt>
                <c:pt idx="13">
                  <c:v>2009</c:v>
                </c:pt>
                <c:pt idx="14">
                  <c:v>2013</c:v>
                </c:pt>
                <c:pt idx="15">
                  <c:v>2014</c:v>
                </c:pt>
                <c:pt idx="16">
                  <c:v>2018</c:v>
                </c:pt>
                <c:pt idx="17">
                  <c:v>2019</c:v>
                </c:pt>
                <c:pt idx="18">
                  <c:v>2022</c:v>
                </c:pt>
              </c:numCache>
            </c:numRef>
          </c:cat>
          <c:val>
            <c:numRef>
              <c:f>'[Articolo Limes Figure.xlsx]Astensione'!$C$8:$U$8</c:f>
              <c:numCache>
                <c:formatCode>0.0</c:formatCode>
                <c:ptCount val="19"/>
                <c:pt idx="0">
                  <c:v>9.4</c:v>
                </c:pt>
                <c:pt idx="1">
                  <c:v>12</c:v>
                </c:pt>
                <c:pt idx="2">
                  <c:v>12</c:v>
                </c:pt>
                <c:pt idx="3">
                  <c:v>11.2</c:v>
                </c:pt>
                <c:pt idx="4">
                  <c:v>11.2</c:v>
                </c:pt>
                <c:pt idx="5">
                  <c:v>12.7</c:v>
                </c:pt>
                <c:pt idx="6">
                  <c:v>13.7</c:v>
                </c:pt>
                <c:pt idx="7">
                  <c:v>17.100000000000001</c:v>
                </c:pt>
                <c:pt idx="8">
                  <c:v>17.100000000000001</c:v>
                </c:pt>
                <c:pt idx="9">
                  <c:v>18.600000000000001</c:v>
                </c:pt>
                <c:pt idx="10">
                  <c:v>18.600000000000001</c:v>
                </c:pt>
                <c:pt idx="11">
                  <c:v>16.399999999999999</c:v>
                </c:pt>
                <c:pt idx="12">
                  <c:v>19.5</c:v>
                </c:pt>
                <c:pt idx="13">
                  <c:v>19.5</c:v>
                </c:pt>
                <c:pt idx="14">
                  <c:v>24.8</c:v>
                </c:pt>
                <c:pt idx="15">
                  <c:v>24.8</c:v>
                </c:pt>
                <c:pt idx="16">
                  <c:v>27.1</c:v>
                </c:pt>
                <c:pt idx="17">
                  <c:v>27.1</c:v>
                </c:pt>
                <c:pt idx="18">
                  <c:v>36.1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3D9-47CC-8F98-5985C92075F0}"/>
            </c:ext>
          </c:extLst>
        </c:ser>
        <c:ser>
          <c:idx val="2"/>
          <c:order val="1"/>
          <c:tx>
            <c:strRef>
              <c:f>'[Articolo Limes Figure.xlsx]Astensione'!$B$9</c:f>
              <c:strCache>
                <c:ptCount val="1"/>
                <c:pt idx="0">
                  <c:v>Elezioni europee</c:v>
                </c:pt>
              </c:strCache>
            </c:strRef>
          </c:tx>
          <c:spPr>
            <a:ln w="444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12"/>
            <c:spPr>
              <a:solidFill>
                <a:schemeClr val="tx1"/>
              </a:solidFill>
              <a:ln w="25400">
                <a:solidFill>
                  <a:srgbClr val="0070C0"/>
                </a:solidFill>
              </a:ln>
              <a:effectLst/>
            </c:spPr>
          </c:marker>
          <c:dPt>
            <c:idx val="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9-33D9-47CC-8F98-5985C92075F0}"/>
              </c:ext>
            </c:extLst>
          </c:dPt>
          <c:dPt>
            <c:idx val="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A-33D9-47CC-8F98-5985C92075F0}"/>
              </c:ext>
            </c:extLst>
          </c:dPt>
          <c:dPt>
            <c:idx val="5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B-33D9-47CC-8F98-5985C92075F0}"/>
              </c:ext>
            </c:extLst>
          </c:dPt>
          <c:dPt>
            <c:idx val="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C-33D9-47CC-8F98-5985C92075F0}"/>
              </c:ext>
            </c:extLst>
          </c:dPt>
          <c:dPt>
            <c:idx val="9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D-33D9-47CC-8F98-5985C92075F0}"/>
              </c:ext>
            </c:extLst>
          </c:dPt>
          <c:dPt>
            <c:idx val="1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E-33D9-47CC-8F98-5985C92075F0}"/>
              </c:ext>
            </c:extLst>
          </c:dPt>
          <c:dPt>
            <c:idx val="1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F-33D9-47CC-8F98-5985C92075F0}"/>
              </c:ext>
            </c:extLst>
          </c:dPt>
          <c:dPt>
            <c:idx val="14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10-33D9-47CC-8F98-5985C92075F0}"/>
              </c:ext>
            </c:extLst>
          </c:dPt>
          <c:dPt>
            <c:idx val="1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11-33D9-47CC-8F98-5985C92075F0}"/>
              </c:ext>
            </c:extLst>
          </c:dPt>
          <c:dPt>
            <c:idx val="18"/>
            <c:marker>
              <c:symbol val="none"/>
            </c:marker>
            <c:bubble3D val="0"/>
            <c:spPr>
              <a:ln w="44450" cap="rnd">
                <a:solidFill>
                  <a:srgbClr val="0070C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33D9-47CC-8F98-5985C92075F0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3D9-47CC-8F98-5985C92075F0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3D9-47CC-8F98-5985C92075F0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3D9-47CC-8F98-5985C92075F0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3D9-47CC-8F98-5985C92075F0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3D9-47CC-8F98-5985C92075F0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3D9-47CC-8F98-5985C92075F0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3D9-47CC-8F98-5985C92075F0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3D9-47CC-8F98-5985C92075F0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3D9-47CC-8F98-5985C92075F0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3D9-47CC-8F98-5985C92075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'[Articolo Limes Figure.xlsx]Astensione'!$C$7:$U$7</c:f>
              <c:numCache>
                <c:formatCode>General</c:formatCode>
                <c:ptCount val="19"/>
                <c:pt idx="0">
                  <c:v>1979</c:v>
                </c:pt>
                <c:pt idx="1">
                  <c:v>1983</c:v>
                </c:pt>
                <c:pt idx="2">
                  <c:v>1984</c:v>
                </c:pt>
                <c:pt idx="3">
                  <c:v>1987</c:v>
                </c:pt>
                <c:pt idx="4">
                  <c:v>1989</c:v>
                </c:pt>
                <c:pt idx="5">
                  <c:v>1992</c:v>
                </c:pt>
                <c:pt idx="6">
                  <c:v>1994</c:v>
                </c:pt>
                <c:pt idx="7">
                  <c:v>1996</c:v>
                </c:pt>
                <c:pt idx="8">
                  <c:v>1999</c:v>
                </c:pt>
                <c:pt idx="9">
                  <c:v>2001</c:v>
                </c:pt>
                <c:pt idx="10">
                  <c:v>2004</c:v>
                </c:pt>
                <c:pt idx="11">
                  <c:v>2006</c:v>
                </c:pt>
                <c:pt idx="12">
                  <c:v>2008</c:v>
                </c:pt>
                <c:pt idx="13">
                  <c:v>2009</c:v>
                </c:pt>
                <c:pt idx="14">
                  <c:v>2013</c:v>
                </c:pt>
                <c:pt idx="15">
                  <c:v>2014</c:v>
                </c:pt>
                <c:pt idx="16">
                  <c:v>2018</c:v>
                </c:pt>
                <c:pt idx="17">
                  <c:v>2019</c:v>
                </c:pt>
                <c:pt idx="18">
                  <c:v>2022</c:v>
                </c:pt>
              </c:numCache>
            </c:numRef>
          </c:cat>
          <c:val>
            <c:numRef>
              <c:f>'[Articolo Limes Figure.xlsx]Astensione'!$C$9:$U$9</c:f>
              <c:numCache>
                <c:formatCode>0.0</c:formatCode>
                <c:ptCount val="19"/>
                <c:pt idx="0">
                  <c:v>14.3</c:v>
                </c:pt>
                <c:pt idx="1">
                  <c:v>14.3</c:v>
                </c:pt>
                <c:pt idx="2">
                  <c:v>17.5</c:v>
                </c:pt>
                <c:pt idx="3">
                  <c:v>17.5</c:v>
                </c:pt>
                <c:pt idx="4">
                  <c:v>18.899999999999999</c:v>
                </c:pt>
                <c:pt idx="5">
                  <c:v>18.899999999999999</c:v>
                </c:pt>
                <c:pt idx="6">
                  <c:v>26.4</c:v>
                </c:pt>
                <c:pt idx="7">
                  <c:v>26.4</c:v>
                </c:pt>
                <c:pt idx="8">
                  <c:v>30.3</c:v>
                </c:pt>
                <c:pt idx="9">
                  <c:v>30.3</c:v>
                </c:pt>
                <c:pt idx="10">
                  <c:v>28.3</c:v>
                </c:pt>
                <c:pt idx="11">
                  <c:v>28.3</c:v>
                </c:pt>
                <c:pt idx="12">
                  <c:v>34.9</c:v>
                </c:pt>
                <c:pt idx="13">
                  <c:v>34.9</c:v>
                </c:pt>
                <c:pt idx="14">
                  <c:v>35</c:v>
                </c:pt>
                <c:pt idx="15">
                  <c:v>42.8</c:v>
                </c:pt>
                <c:pt idx="16">
                  <c:v>42.8</c:v>
                </c:pt>
                <c:pt idx="17">
                  <c:v>45.5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33D9-47CC-8F98-5985C92075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5537007"/>
        <c:axId val="975535567"/>
      </c:lineChart>
      <c:catAx>
        <c:axId val="975537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75535567"/>
        <c:crosses val="autoZero"/>
        <c:auto val="1"/>
        <c:lblAlgn val="ctr"/>
        <c:lblOffset val="100"/>
        <c:noMultiLvlLbl val="0"/>
      </c:catAx>
      <c:valAx>
        <c:axId val="975535567"/>
        <c:scaling>
          <c:orientation val="minMax"/>
        </c:scaling>
        <c:delete val="1"/>
        <c:axPos val="l"/>
        <c:numFmt formatCode="0" sourceLinked="0"/>
        <c:majorTickMark val="none"/>
        <c:minorTickMark val="none"/>
        <c:tickLblPos val="nextTo"/>
        <c:crossAx val="975537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 b="1"/>
      </a:pPr>
      <a:endParaRPr lang="it-I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'Altri dati'!$B$39</c:f>
              <c:strCache>
                <c:ptCount val="1"/>
                <c:pt idx="0">
                  <c:v>Parlamento europeo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wdUpDiag">
                <a:fgClr>
                  <a:srgbClr val="0070C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B6A-4C90-83A8-20A4E02A9EE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'Altri dati'!$A$40:$A$44</c:f>
              <c:strCache>
                <c:ptCount val="5"/>
                <c:pt idx="0">
                  <c:v>Germania</c:v>
                </c:pt>
                <c:pt idx="1">
                  <c:v>Ue 27</c:v>
                </c:pt>
                <c:pt idx="2">
                  <c:v>Italia</c:v>
                </c:pt>
                <c:pt idx="3">
                  <c:v>Francia</c:v>
                </c:pt>
                <c:pt idx="4">
                  <c:v>Spagna</c:v>
                </c:pt>
              </c:strCache>
            </c:strRef>
          </c:cat>
          <c:val>
            <c:numRef>
              <c:f>'Altri dati'!$B$40:$B$44</c:f>
              <c:numCache>
                <c:formatCode>General</c:formatCode>
                <c:ptCount val="5"/>
                <c:pt idx="0">
                  <c:v>50</c:v>
                </c:pt>
                <c:pt idx="1">
                  <c:v>49</c:v>
                </c:pt>
                <c:pt idx="2">
                  <c:v>49</c:v>
                </c:pt>
                <c:pt idx="3">
                  <c:v>40</c:v>
                </c:pt>
                <c:pt idx="4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6A-4C90-83A8-20A4E02A9EEA}"/>
            </c:ext>
          </c:extLst>
        </c:ser>
        <c:ser>
          <c:idx val="1"/>
          <c:order val="1"/>
          <c:tx>
            <c:strRef>
              <c:f>'Altri dati'!$C$39</c:f>
              <c:strCache>
                <c:ptCount val="1"/>
                <c:pt idx="0">
                  <c:v>Commissione europea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wdUpDiag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B6A-4C90-83A8-20A4E02A9EE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'Altri dati'!$A$40:$A$44</c:f>
              <c:strCache>
                <c:ptCount val="5"/>
                <c:pt idx="0">
                  <c:v>Germania</c:v>
                </c:pt>
                <c:pt idx="1">
                  <c:v>Ue 27</c:v>
                </c:pt>
                <c:pt idx="2">
                  <c:v>Italia</c:v>
                </c:pt>
                <c:pt idx="3">
                  <c:v>Francia</c:v>
                </c:pt>
                <c:pt idx="4">
                  <c:v>Spagna</c:v>
                </c:pt>
              </c:strCache>
            </c:strRef>
          </c:cat>
          <c:val>
            <c:numRef>
              <c:f>'Altri dati'!$C$40:$C$44</c:f>
              <c:numCache>
                <c:formatCode>General</c:formatCode>
                <c:ptCount val="5"/>
                <c:pt idx="0">
                  <c:v>46</c:v>
                </c:pt>
                <c:pt idx="1">
                  <c:v>46</c:v>
                </c:pt>
                <c:pt idx="2">
                  <c:v>46</c:v>
                </c:pt>
                <c:pt idx="3">
                  <c:v>35</c:v>
                </c:pt>
                <c:pt idx="4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B6A-4C90-83A8-20A4E02A9E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0"/>
        <c:axId val="175530432"/>
        <c:axId val="1392652880"/>
      </c:barChart>
      <c:catAx>
        <c:axId val="17553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92652880"/>
        <c:crosses val="autoZero"/>
        <c:auto val="1"/>
        <c:lblAlgn val="ctr"/>
        <c:lblOffset val="100"/>
        <c:noMultiLvlLbl val="0"/>
      </c:catAx>
      <c:valAx>
        <c:axId val="1392652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553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'4, 6, 7_IMF'!$A$23</c:f>
              <c:strCache>
                <c:ptCount val="1"/>
                <c:pt idx="0">
                  <c:v>Stati Uniti</c:v>
                </c:pt>
              </c:strCache>
            </c:strRef>
          </c:tx>
          <c:spPr>
            <a:ln w="44450">
              <a:solidFill>
                <a:schemeClr val="tx1"/>
              </a:solidFill>
            </a:ln>
          </c:spPr>
          <c:marker>
            <c:symbol val="none"/>
          </c:marker>
          <c:dLbls>
            <c:dLbl>
              <c:idx val="29"/>
              <c:layout>
                <c:manualLayout>
                  <c:x val="-3.1572556162720096E-2"/>
                  <c:y val="0.12386156648451731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Stati Uniti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5F5-4BE1-9443-FD8269656374}"/>
                </c:ext>
              </c:extLst>
            </c:dLbl>
            <c:spPr>
              <a:solidFill>
                <a:schemeClr val="bg1"/>
              </a:solidFill>
            </c:spPr>
            <c:txPr>
              <a:bodyPr/>
              <a:lstStyle/>
              <a:p>
                <a:pPr>
                  <a:defRPr sz="1000" b="1"/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'4, 6, 7_IMF'!$B$17:$AJ$17</c:f>
              <c:numCache>
                <c:formatCode>General</c:formatCode>
                <c:ptCount val="35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  <c:pt idx="29">
                  <c:v>2018</c:v>
                </c:pt>
                <c:pt idx="30">
                  <c:v>2019</c:v>
                </c:pt>
                <c:pt idx="31">
                  <c:v>2020</c:v>
                </c:pt>
                <c:pt idx="32">
                  <c:v>2021</c:v>
                </c:pt>
                <c:pt idx="33">
                  <c:v>2022</c:v>
                </c:pt>
                <c:pt idx="34">
                  <c:v>2023</c:v>
                </c:pt>
              </c:numCache>
            </c:numRef>
          </c:cat>
          <c:val>
            <c:numRef>
              <c:f>'4, 6, 7_IMF'!$B$23:$AJ$23</c:f>
              <c:numCache>
                <c:formatCode>#,##0</c:formatCode>
                <c:ptCount val="35"/>
                <c:pt idx="0">
                  <c:v>5641.6</c:v>
                </c:pt>
                <c:pt idx="1">
                  <c:v>5963.125</c:v>
                </c:pt>
                <c:pt idx="2">
                  <c:v>6158.125</c:v>
                </c:pt>
                <c:pt idx="3">
                  <c:v>6520.3249999999998</c:v>
                </c:pt>
                <c:pt idx="4">
                  <c:v>6858.55</c:v>
                </c:pt>
                <c:pt idx="5">
                  <c:v>7287.25</c:v>
                </c:pt>
                <c:pt idx="6">
                  <c:v>7639.75</c:v>
                </c:pt>
                <c:pt idx="7">
                  <c:v>8073.125</c:v>
                </c:pt>
                <c:pt idx="8">
                  <c:v>8577.5499999999993</c:v>
                </c:pt>
                <c:pt idx="9">
                  <c:v>9062.8250000000007</c:v>
                </c:pt>
                <c:pt idx="10">
                  <c:v>9631.1749999999993</c:v>
                </c:pt>
                <c:pt idx="11">
                  <c:v>10250.950000000001</c:v>
                </c:pt>
                <c:pt idx="12">
                  <c:v>10581.924999999999</c:v>
                </c:pt>
                <c:pt idx="13">
                  <c:v>10929.1</c:v>
                </c:pt>
                <c:pt idx="14">
                  <c:v>11456.45</c:v>
                </c:pt>
                <c:pt idx="15">
                  <c:v>12217.174999999999</c:v>
                </c:pt>
                <c:pt idx="16">
                  <c:v>13039.2</c:v>
                </c:pt>
                <c:pt idx="17">
                  <c:v>13815.6</c:v>
                </c:pt>
                <c:pt idx="18">
                  <c:v>14474.25</c:v>
                </c:pt>
                <c:pt idx="19">
                  <c:v>14769.85</c:v>
                </c:pt>
                <c:pt idx="20">
                  <c:v>14478.05</c:v>
                </c:pt>
                <c:pt idx="21">
                  <c:v>15048.975</c:v>
                </c:pt>
                <c:pt idx="22">
                  <c:v>15599.725</c:v>
                </c:pt>
                <c:pt idx="23">
                  <c:v>16253.95</c:v>
                </c:pt>
                <c:pt idx="24">
                  <c:v>16880.674999999999</c:v>
                </c:pt>
                <c:pt idx="25">
                  <c:v>17608.125</c:v>
                </c:pt>
                <c:pt idx="26">
                  <c:v>18295</c:v>
                </c:pt>
                <c:pt idx="27">
                  <c:v>18804.900000000001</c:v>
                </c:pt>
                <c:pt idx="28">
                  <c:v>19612.099999999999</c:v>
                </c:pt>
                <c:pt idx="29">
                  <c:v>20656.525000000001</c:v>
                </c:pt>
                <c:pt idx="30">
                  <c:v>21521.4</c:v>
                </c:pt>
                <c:pt idx="31">
                  <c:v>21322.924999999999</c:v>
                </c:pt>
                <c:pt idx="32">
                  <c:v>23594.05</c:v>
                </c:pt>
                <c:pt idx="33">
                  <c:v>25744.1</c:v>
                </c:pt>
                <c:pt idx="34">
                  <c:v>27357.825000000001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F5-4BE1-9443-FD8269656374}"/>
            </c:ext>
          </c:extLst>
        </c:ser>
        <c:ser>
          <c:idx val="2"/>
          <c:order val="1"/>
          <c:tx>
            <c:strRef>
              <c:f>'4, 6, 7_IMF'!$A$24</c:f>
              <c:strCache>
                <c:ptCount val="1"/>
                <c:pt idx="0">
                  <c:v>Cina</c:v>
                </c:pt>
              </c:strCache>
            </c:strRef>
          </c:tx>
          <c:spPr>
            <a:ln w="44450">
              <a:solidFill>
                <a:srgbClr val="FF0000"/>
              </a:solidFill>
            </a:ln>
          </c:spPr>
          <c:marker>
            <c:symbol val="none"/>
          </c:marker>
          <c:dPt>
            <c:idx val="32"/>
            <c:bubble3D val="0"/>
            <c:extLst>
              <c:ext xmlns:c16="http://schemas.microsoft.com/office/drawing/2014/chart" uri="{C3380CC4-5D6E-409C-BE32-E72D297353CC}">
                <c16:uniqueId val="{00000002-C5F5-4BE1-9443-FD8269656374}"/>
              </c:ext>
            </c:extLst>
          </c:dPt>
          <c:dLbls>
            <c:dLbl>
              <c:idx val="29"/>
              <c:layout>
                <c:manualLayout>
                  <c:x val="-4.6073456790123458E-2"/>
                  <c:y val="-0.24011527777777777"/>
                </c:manualLayout>
              </c:layout>
              <c:tx>
                <c:rich>
                  <a:bodyPr/>
                  <a:lstStyle/>
                  <a:p>
                    <a:pPr>
                      <a:defRPr sz="1000" b="1"/>
                    </a:pPr>
                    <a:r>
                      <a:rPr lang="en-US" sz="1000" b="1"/>
                      <a:t>Cina</a:t>
                    </a:r>
                  </a:p>
                </c:rich>
              </c:tx>
              <c:spPr>
                <a:solidFill>
                  <a:schemeClr val="bg1"/>
                </a:solidFill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C5F5-4BE1-9443-FD82696563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/>
                </a:pPr>
                <a:endParaRPr lang="it-IT"/>
              </a:p>
            </c:txPr>
            <c:dLblPos val="l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'4, 6, 7_IMF'!$B$17:$AJ$17</c:f>
              <c:numCache>
                <c:formatCode>General</c:formatCode>
                <c:ptCount val="35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  <c:pt idx="29">
                  <c:v>2018</c:v>
                </c:pt>
                <c:pt idx="30">
                  <c:v>2019</c:v>
                </c:pt>
                <c:pt idx="31">
                  <c:v>2020</c:v>
                </c:pt>
                <c:pt idx="32">
                  <c:v>2021</c:v>
                </c:pt>
                <c:pt idx="33">
                  <c:v>2022</c:v>
                </c:pt>
                <c:pt idx="34">
                  <c:v>2023</c:v>
                </c:pt>
              </c:numCache>
            </c:numRef>
          </c:cat>
          <c:val>
            <c:numRef>
              <c:f>'4, 6, 7_IMF'!$B$24:$AJ$24</c:f>
              <c:numCache>
                <c:formatCode>#,##0</c:formatCode>
                <c:ptCount val="35"/>
                <c:pt idx="0">
                  <c:v>1028.337</c:v>
                </c:pt>
                <c:pt idx="1">
                  <c:v>1108.3009999999999</c:v>
                </c:pt>
                <c:pt idx="2">
                  <c:v>1248.8589999999999</c:v>
                </c:pt>
                <c:pt idx="3">
                  <c:v>1459.6890000000001</c:v>
                </c:pt>
                <c:pt idx="4">
                  <c:v>1701.683</c:v>
                </c:pt>
                <c:pt idx="5">
                  <c:v>1964.46</c:v>
                </c:pt>
                <c:pt idx="6">
                  <c:v>2225.6410000000001</c:v>
                </c:pt>
                <c:pt idx="7">
                  <c:v>2491.239</c:v>
                </c:pt>
                <c:pt idx="8">
                  <c:v>2768.5430000000001</c:v>
                </c:pt>
                <c:pt idx="9">
                  <c:v>3019.6039999999998</c:v>
                </c:pt>
                <c:pt idx="10">
                  <c:v>3297.5320000000002</c:v>
                </c:pt>
                <c:pt idx="11">
                  <c:v>3657.9259999999999</c:v>
                </c:pt>
                <c:pt idx="12">
                  <c:v>4051.4430000000002</c:v>
                </c:pt>
                <c:pt idx="13">
                  <c:v>4489.4110000000001</c:v>
                </c:pt>
                <c:pt idx="14">
                  <c:v>5036.8270000000002</c:v>
                </c:pt>
                <c:pt idx="15">
                  <c:v>5695.402</c:v>
                </c:pt>
                <c:pt idx="16">
                  <c:v>6543.0119999999997</c:v>
                </c:pt>
                <c:pt idx="17">
                  <c:v>7602.0559999999996</c:v>
                </c:pt>
                <c:pt idx="18">
                  <c:v>8920.41</c:v>
                </c:pt>
                <c:pt idx="19">
                  <c:v>9964.4110000000001</c:v>
                </c:pt>
                <c:pt idx="20">
                  <c:v>10972.868</c:v>
                </c:pt>
                <c:pt idx="21">
                  <c:v>12284.703</c:v>
                </c:pt>
                <c:pt idx="22">
                  <c:v>13735.671</c:v>
                </c:pt>
                <c:pt idx="23">
                  <c:v>15137.455</c:v>
                </c:pt>
                <c:pt idx="24">
                  <c:v>16277.355</c:v>
                </c:pt>
                <c:pt idx="25">
                  <c:v>17200.686000000002</c:v>
                </c:pt>
                <c:pt idx="26">
                  <c:v>17880.337</c:v>
                </c:pt>
                <c:pt idx="27">
                  <c:v>18701.703000000001</c:v>
                </c:pt>
                <c:pt idx="28">
                  <c:v>19814.058000000001</c:v>
                </c:pt>
                <c:pt idx="29">
                  <c:v>21636.218000000001</c:v>
                </c:pt>
                <c:pt idx="30">
                  <c:v>23308.573</c:v>
                </c:pt>
                <c:pt idx="31">
                  <c:v>24145.859</c:v>
                </c:pt>
                <c:pt idx="32">
                  <c:v>27386.733</c:v>
                </c:pt>
                <c:pt idx="33">
                  <c:v>30191.127</c:v>
                </c:pt>
                <c:pt idx="34">
                  <c:v>32931.360000000001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5F5-4BE1-9443-FD82696563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830528"/>
        <c:axId val="109832064"/>
      </c:lineChart>
      <c:catAx>
        <c:axId val="109830528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50000"/>
                  <a:lumOff val="50000"/>
                </a:schemeClr>
              </a:solidFill>
            </a:ln>
          </c:spPr>
        </c:majorGridlines>
        <c:minorGridlines>
          <c:spPr>
            <a:ln>
              <a:noFill/>
            </a:ln>
          </c:spPr>
        </c:minorGridlines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it-IT"/>
          </a:p>
        </c:txPr>
        <c:crossAx val="109832064"/>
        <c:crosses val="autoZero"/>
        <c:auto val="1"/>
        <c:lblAlgn val="ctr"/>
        <c:lblOffset val="100"/>
        <c:tickLblSkip val="1"/>
        <c:noMultiLvlLbl val="0"/>
      </c:catAx>
      <c:valAx>
        <c:axId val="109832064"/>
        <c:scaling>
          <c:orientation val="minMax"/>
          <c:max val="34000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crossAx val="109830528"/>
        <c:crosses val="autoZero"/>
        <c:crossBetween val="between"/>
        <c:majorUnit val="4000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600"/>
      </a:pPr>
      <a:endParaRPr lang="it-IT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'4, 6, 7_IMF'!$A$22</c:f>
              <c:strCache>
                <c:ptCount val="1"/>
                <c:pt idx="0">
                  <c:v>India</c:v>
                </c:pt>
              </c:strCache>
            </c:strRef>
          </c:tx>
          <c:spPr>
            <a:ln w="44450">
              <a:solidFill>
                <a:srgbClr val="FF0000"/>
              </a:solidFill>
            </a:ln>
          </c:spPr>
          <c:marker>
            <c:symbol val="none"/>
          </c:marker>
          <c:dLbls>
            <c:dLbl>
              <c:idx val="29"/>
              <c:layout>
                <c:manualLayout>
                  <c:x val="-5.7128086419753227E-2"/>
                  <c:y val="-0.17959120370370371"/>
                </c:manualLayout>
              </c:layout>
              <c:tx>
                <c:rich>
                  <a:bodyPr/>
                  <a:lstStyle/>
                  <a:p>
                    <a:pPr>
                      <a:defRPr sz="1000" b="1"/>
                    </a:pPr>
                    <a:r>
                      <a:rPr lang="en-US" sz="1000" b="1"/>
                      <a:t>India</a:t>
                    </a:r>
                  </a:p>
                </c:rich>
              </c:tx>
              <c:spPr>
                <a:solidFill>
                  <a:schemeClr val="bg1"/>
                </a:solidFill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155F-4E39-8C95-974FB9C27A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/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'4, 6, 7_IMF'!$B$17:$AJ$17</c:f>
              <c:numCache>
                <c:formatCode>General</c:formatCode>
                <c:ptCount val="35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  <c:pt idx="29">
                  <c:v>2018</c:v>
                </c:pt>
                <c:pt idx="30">
                  <c:v>2019</c:v>
                </c:pt>
                <c:pt idx="31">
                  <c:v>2020</c:v>
                </c:pt>
                <c:pt idx="32">
                  <c:v>2021</c:v>
                </c:pt>
                <c:pt idx="33">
                  <c:v>2022</c:v>
                </c:pt>
                <c:pt idx="34">
                  <c:v>2023</c:v>
                </c:pt>
              </c:numCache>
            </c:numRef>
          </c:cat>
          <c:val>
            <c:numRef>
              <c:f>'4, 6, 7_IMF'!$B$22:$AJ$22</c:f>
              <c:numCache>
                <c:formatCode>#,##0</c:formatCode>
                <c:ptCount val="35"/>
                <c:pt idx="0">
                  <c:v>957.52300000000002</c:v>
                </c:pt>
                <c:pt idx="1">
                  <c:v>1048.326</c:v>
                </c:pt>
                <c:pt idx="2">
                  <c:v>1095.2370000000001</c:v>
                </c:pt>
                <c:pt idx="3">
                  <c:v>1181.6130000000001</c:v>
                </c:pt>
                <c:pt idx="4">
                  <c:v>1267.0830000000001</c:v>
                </c:pt>
                <c:pt idx="5">
                  <c:v>1380.318</c:v>
                </c:pt>
                <c:pt idx="6">
                  <c:v>1515.9960000000001</c:v>
                </c:pt>
                <c:pt idx="7">
                  <c:v>1660.3009999999999</c:v>
                </c:pt>
                <c:pt idx="8">
                  <c:v>1757.3309999999999</c:v>
                </c:pt>
                <c:pt idx="9">
                  <c:v>1886.9829999999999</c:v>
                </c:pt>
                <c:pt idx="10">
                  <c:v>2082.9630000000002</c:v>
                </c:pt>
                <c:pt idx="11">
                  <c:v>2211.9690000000001</c:v>
                </c:pt>
                <c:pt idx="12">
                  <c:v>2370.8809999999999</c:v>
                </c:pt>
                <c:pt idx="13">
                  <c:v>2499.3110000000001</c:v>
                </c:pt>
                <c:pt idx="14">
                  <c:v>2748.989</c:v>
                </c:pt>
                <c:pt idx="15">
                  <c:v>3046.5619999999999</c:v>
                </c:pt>
                <c:pt idx="16">
                  <c:v>3391.0569999999998</c:v>
                </c:pt>
                <c:pt idx="17">
                  <c:v>3777.4119999999998</c:v>
                </c:pt>
                <c:pt idx="18">
                  <c:v>4176.9719999999998</c:v>
                </c:pt>
                <c:pt idx="19">
                  <c:v>4388.848</c:v>
                </c:pt>
                <c:pt idx="20">
                  <c:v>4763.0929999999998</c:v>
                </c:pt>
                <c:pt idx="21">
                  <c:v>5230.6509999999998</c:v>
                </c:pt>
                <c:pt idx="22">
                  <c:v>5618.3819999999996</c:v>
                </c:pt>
                <c:pt idx="23">
                  <c:v>6153.1530000000002</c:v>
                </c:pt>
                <c:pt idx="24">
                  <c:v>6477.5169999999998</c:v>
                </c:pt>
                <c:pt idx="25">
                  <c:v>6781.0219999999999</c:v>
                </c:pt>
                <c:pt idx="26">
                  <c:v>7159.7960000000003</c:v>
                </c:pt>
                <c:pt idx="27">
                  <c:v>7735.0020000000004</c:v>
                </c:pt>
                <c:pt idx="28">
                  <c:v>8276.9330000000009</c:v>
                </c:pt>
                <c:pt idx="29">
                  <c:v>9012.9570000000003</c:v>
                </c:pt>
                <c:pt idx="30">
                  <c:v>9519.0360000000001</c:v>
                </c:pt>
                <c:pt idx="31">
                  <c:v>9087.4930000000004</c:v>
                </c:pt>
                <c:pt idx="32">
                  <c:v>10425.074000000001</c:v>
                </c:pt>
                <c:pt idx="33">
                  <c:v>11938.764999999999</c:v>
                </c:pt>
                <c:pt idx="34">
                  <c:v>13342.451999999999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5F-4E39-8C95-974FB9C27AEE}"/>
            </c:ext>
          </c:extLst>
        </c:ser>
        <c:ser>
          <c:idx val="2"/>
          <c:order val="1"/>
          <c:tx>
            <c:strRef>
              <c:f>'4, 6, 7_IMF'!$A$21</c:f>
              <c:strCache>
                <c:ptCount val="1"/>
                <c:pt idx="0">
                  <c:v>Germania</c:v>
                </c:pt>
              </c:strCache>
            </c:strRef>
          </c:tx>
          <c:spPr>
            <a:ln w="44450">
              <a:solidFill>
                <a:schemeClr val="tx1"/>
              </a:solidFill>
            </a:ln>
          </c:spPr>
          <c:marker>
            <c:symbol val="none"/>
          </c:marker>
          <c:dPt>
            <c:idx val="32"/>
            <c:bubble3D val="0"/>
            <c:extLst>
              <c:ext xmlns:c16="http://schemas.microsoft.com/office/drawing/2014/chart" uri="{C3380CC4-5D6E-409C-BE32-E72D297353CC}">
                <c16:uniqueId val="{00000002-155F-4E39-8C95-974FB9C27AEE}"/>
              </c:ext>
            </c:extLst>
          </c:dPt>
          <c:dLbls>
            <c:dLbl>
              <c:idx val="29"/>
              <c:layout>
                <c:manualLayout>
                  <c:x val="-2.4286581663630843E-2"/>
                  <c:y val="7.2859744990892539E-2"/>
                </c:manualLayout>
              </c:layout>
              <c:tx>
                <c:rich>
                  <a:bodyPr/>
                  <a:lstStyle/>
                  <a:p>
                    <a:pPr>
                      <a:defRPr sz="1000" b="1"/>
                    </a:pPr>
                    <a:r>
                      <a:rPr lang="en-US" sz="1000" b="1"/>
                      <a:t>Germania</a:t>
                    </a:r>
                  </a:p>
                </c:rich>
              </c:tx>
              <c:spPr>
                <a:solidFill>
                  <a:schemeClr val="bg1"/>
                </a:solidFill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155F-4E39-8C95-974FB9C27A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/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'4, 6, 7_IMF'!$B$17:$AJ$17</c:f>
              <c:numCache>
                <c:formatCode>General</c:formatCode>
                <c:ptCount val="35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  <c:pt idx="29">
                  <c:v>2018</c:v>
                </c:pt>
                <c:pt idx="30">
                  <c:v>2019</c:v>
                </c:pt>
                <c:pt idx="31">
                  <c:v>2020</c:v>
                </c:pt>
                <c:pt idx="32">
                  <c:v>2021</c:v>
                </c:pt>
                <c:pt idx="33">
                  <c:v>2022</c:v>
                </c:pt>
                <c:pt idx="34">
                  <c:v>2023</c:v>
                </c:pt>
              </c:numCache>
            </c:numRef>
          </c:cat>
          <c:val>
            <c:numRef>
              <c:f>'4, 6, 7_IMF'!$B$21:$AJ$21</c:f>
              <c:numCache>
                <c:formatCode>#,##0</c:formatCode>
                <c:ptCount val="35"/>
                <c:pt idx="0">
                  <c:v>1474.5070000000001</c:v>
                </c:pt>
                <c:pt idx="1">
                  <c:v>1617.24</c:v>
                </c:pt>
                <c:pt idx="2">
                  <c:v>1755.729</c:v>
                </c:pt>
                <c:pt idx="3">
                  <c:v>1830.212</c:v>
                </c:pt>
                <c:pt idx="4">
                  <c:v>1855.287</c:v>
                </c:pt>
                <c:pt idx="5">
                  <c:v>1940.365</c:v>
                </c:pt>
                <c:pt idx="6">
                  <c:v>2011.568</c:v>
                </c:pt>
                <c:pt idx="7">
                  <c:v>2065.105</c:v>
                </c:pt>
                <c:pt idx="8">
                  <c:v>2138.223</c:v>
                </c:pt>
                <c:pt idx="9">
                  <c:v>2205.942</c:v>
                </c:pt>
                <c:pt idx="10">
                  <c:v>2279.3679999999999</c:v>
                </c:pt>
                <c:pt idx="11">
                  <c:v>2398.6840000000002</c:v>
                </c:pt>
                <c:pt idx="12">
                  <c:v>2494.069</c:v>
                </c:pt>
                <c:pt idx="13">
                  <c:v>2527.7399999999998</c:v>
                </c:pt>
                <c:pt idx="14">
                  <c:v>2559.5239999999999</c:v>
                </c:pt>
                <c:pt idx="15">
                  <c:v>2659.4650000000001</c:v>
                </c:pt>
                <c:pt idx="16">
                  <c:v>2762.777</c:v>
                </c:pt>
                <c:pt idx="17">
                  <c:v>2956.5859999999998</c:v>
                </c:pt>
                <c:pt idx="18">
                  <c:v>3127.2420000000002</c:v>
                </c:pt>
                <c:pt idx="19">
                  <c:v>3218.0659999999998</c:v>
                </c:pt>
                <c:pt idx="20">
                  <c:v>3053.482</c:v>
                </c:pt>
                <c:pt idx="21">
                  <c:v>3219.9430000000002</c:v>
                </c:pt>
                <c:pt idx="22">
                  <c:v>3415.02</c:v>
                </c:pt>
                <c:pt idx="23">
                  <c:v>3487.2339999999999</c:v>
                </c:pt>
                <c:pt idx="24">
                  <c:v>3628.5590000000002</c:v>
                </c:pt>
                <c:pt idx="25">
                  <c:v>3807.1149999999998</c:v>
                </c:pt>
                <c:pt idx="26">
                  <c:v>3890.125</c:v>
                </c:pt>
                <c:pt idx="27">
                  <c:v>4164.7489999999998</c:v>
                </c:pt>
                <c:pt idx="28">
                  <c:v>4411.7280000000001</c:v>
                </c:pt>
                <c:pt idx="29">
                  <c:v>4557.1859999999997</c:v>
                </c:pt>
                <c:pt idx="30">
                  <c:v>4683.2860000000001</c:v>
                </c:pt>
                <c:pt idx="31">
                  <c:v>4563.4279999999999</c:v>
                </c:pt>
                <c:pt idx="32">
                  <c:v>4923.8940000000002</c:v>
                </c:pt>
                <c:pt idx="33">
                  <c:v>5365.6679999999997</c:v>
                </c:pt>
                <c:pt idx="34">
                  <c:v>5544.29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55F-4E39-8C95-974FB9C27A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883392"/>
        <c:axId val="109884928"/>
      </c:lineChart>
      <c:catAx>
        <c:axId val="109883392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50000"/>
                  <a:lumOff val="50000"/>
                </a:schemeClr>
              </a:solidFill>
            </a:ln>
          </c:spPr>
        </c:majorGridlines>
        <c:minorGridlines>
          <c:spPr>
            <a:ln>
              <a:noFill/>
            </a:ln>
          </c:spPr>
        </c:minorGridlines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it-IT"/>
          </a:p>
        </c:txPr>
        <c:crossAx val="109884928"/>
        <c:crosses val="autoZero"/>
        <c:auto val="1"/>
        <c:lblAlgn val="ctr"/>
        <c:lblOffset val="100"/>
        <c:tickLblSkip val="1"/>
        <c:noMultiLvlLbl val="0"/>
      </c:catAx>
      <c:valAx>
        <c:axId val="109884928"/>
        <c:scaling>
          <c:orientation val="minMax"/>
          <c:max val="14000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crossAx val="109883392"/>
        <c:crosses val="autoZero"/>
        <c:crossBetween val="between"/>
        <c:majorUnit val="2000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600"/>
      </a:pPr>
      <a:endParaRPr lang="it-IT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'4, 6, 7_IMF'!$A$19</c:f>
              <c:strCache>
                <c:ptCount val="1"/>
                <c:pt idx="0">
                  <c:v>Italia</c:v>
                </c:pt>
              </c:strCache>
            </c:strRef>
          </c:tx>
          <c:spPr>
            <a:ln w="44450">
              <a:solidFill>
                <a:schemeClr val="tx1"/>
              </a:solidFill>
            </a:ln>
          </c:spPr>
          <c:marker>
            <c:symbol val="none"/>
          </c:marker>
          <c:dPt>
            <c:idx val="32"/>
            <c:bubble3D val="0"/>
            <c:extLst>
              <c:ext xmlns:c16="http://schemas.microsoft.com/office/drawing/2014/chart" uri="{C3380CC4-5D6E-409C-BE32-E72D297353CC}">
                <c16:uniqueId val="{00000000-D4B3-4181-8A2B-65D1C2BD29F9}"/>
              </c:ext>
            </c:extLst>
          </c:dPt>
          <c:dLbls>
            <c:dLbl>
              <c:idx val="19"/>
              <c:layout>
                <c:manualLayout>
                  <c:x val="0.21986111111111112"/>
                  <c:y val="5.7135648148148151E-2"/>
                </c:manualLayout>
              </c:layout>
              <c:tx>
                <c:rich>
                  <a:bodyPr/>
                  <a:lstStyle/>
                  <a:p>
                    <a:pPr>
                      <a:defRPr sz="1000" b="1"/>
                    </a:pPr>
                    <a:r>
                      <a:rPr lang="en-US" sz="1000" b="1"/>
                      <a:t>Italia</a:t>
                    </a:r>
                  </a:p>
                </c:rich>
              </c:tx>
              <c:spPr>
                <a:solidFill>
                  <a:schemeClr val="bg1"/>
                </a:solidFill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D4B3-4181-8A2B-65D1C2BD29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/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'4, 6, 7_IMF'!$B$17:$AJ$17</c:f>
              <c:numCache>
                <c:formatCode>General</c:formatCode>
                <c:ptCount val="35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  <c:pt idx="29">
                  <c:v>2018</c:v>
                </c:pt>
                <c:pt idx="30">
                  <c:v>2019</c:v>
                </c:pt>
                <c:pt idx="31">
                  <c:v>2020</c:v>
                </c:pt>
                <c:pt idx="32">
                  <c:v>2021</c:v>
                </c:pt>
                <c:pt idx="33">
                  <c:v>2022</c:v>
                </c:pt>
                <c:pt idx="34">
                  <c:v>2023</c:v>
                </c:pt>
              </c:numCache>
            </c:numRef>
          </c:cat>
          <c:val>
            <c:numRef>
              <c:f>'4, 6, 7_IMF'!$B$19:$AJ$19</c:f>
              <c:numCache>
                <c:formatCode>#,##0</c:formatCode>
                <c:ptCount val="35"/>
                <c:pt idx="0">
                  <c:v>1086.027</c:v>
                </c:pt>
                <c:pt idx="1">
                  <c:v>1149.796</c:v>
                </c:pt>
                <c:pt idx="2">
                  <c:v>1205.7429999999999</c:v>
                </c:pt>
                <c:pt idx="3">
                  <c:v>1243.51</c:v>
                </c:pt>
                <c:pt idx="4">
                  <c:v>1262.126</c:v>
                </c:pt>
                <c:pt idx="5">
                  <c:v>1316.806</c:v>
                </c:pt>
                <c:pt idx="6">
                  <c:v>1383.2249999999999</c:v>
                </c:pt>
                <c:pt idx="7">
                  <c:v>1425.405</c:v>
                </c:pt>
                <c:pt idx="8">
                  <c:v>1476.5239999999999</c:v>
                </c:pt>
                <c:pt idx="9">
                  <c:v>1520.155</c:v>
                </c:pt>
                <c:pt idx="10">
                  <c:v>1566.7249999999999</c:v>
                </c:pt>
                <c:pt idx="11">
                  <c:v>1662.8879999999999</c:v>
                </c:pt>
                <c:pt idx="12">
                  <c:v>1733.511</c:v>
                </c:pt>
                <c:pt idx="13">
                  <c:v>1764.92</c:v>
                </c:pt>
                <c:pt idx="14">
                  <c:v>1802.2570000000001</c:v>
                </c:pt>
                <c:pt idx="15">
                  <c:v>1877.0630000000001</c:v>
                </c:pt>
                <c:pt idx="16">
                  <c:v>1951.7560000000001</c:v>
                </c:pt>
                <c:pt idx="17">
                  <c:v>2047.972</c:v>
                </c:pt>
                <c:pt idx="18">
                  <c:v>2134.7350000000001</c:v>
                </c:pt>
                <c:pt idx="19">
                  <c:v>2154.9250000000002</c:v>
                </c:pt>
                <c:pt idx="20">
                  <c:v>2053.7130000000002</c:v>
                </c:pt>
                <c:pt idx="21">
                  <c:v>2114.2860000000001</c:v>
                </c:pt>
                <c:pt idx="22">
                  <c:v>2173.172</c:v>
                </c:pt>
                <c:pt idx="23">
                  <c:v>2172.384</c:v>
                </c:pt>
                <c:pt idx="24">
                  <c:v>2187.375</c:v>
                </c:pt>
                <c:pt idx="25">
                  <c:v>2200.2570000000001</c:v>
                </c:pt>
                <c:pt idx="26">
                  <c:v>2241.5239999999999</c:v>
                </c:pt>
                <c:pt idx="27">
                  <c:v>2420.4279999999999</c:v>
                </c:pt>
                <c:pt idx="28">
                  <c:v>2529.502</c:v>
                </c:pt>
                <c:pt idx="29">
                  <c:v>2611.4</c:v>
                </c:pt>
                <c:pt idx="30">
                  <c:v>2668.0650000000001</c:v>
                </c:pt>
                <c:pt idx="31">
                  <c:v>2460.6990000000001</c:v>
                </c:pt>
                <c:pt idx="32">
                  <c:v>2787.39</c:v>
                </c:pt>
                <c:pt idx="33">
                  <c:v>3102.5740000000001</c:v>
                </c:pt>
                <c:pt idx="34">
                  <c:v>3245.2730000000001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B3-4181-8A2B-65D1C2BD29F9}"/>
            </c:ext>
          </c:extLst>
        </c:ser>
        <c:ser>
          <c:idx val="1"/>
          <c:order val="1"/>
          <c:tx>
            <c:strRef>
              <c:f>'4, 6, 7_IMF'!$A$20</c:f>
              <c:strCache>
                <c:ptCount val="1"/>
                <c:pt idx="0">
                  <c:v>Indonesia</c:v>
                </c:pt>
              </c:strCache>
            </c:strRef>
          </c:tx>
          <c:spPr>
            <a:ln w="44450">
              <a:solidFill>
                <a:srgbClr val="FF0000"/>
              </a:solidFill>
            </a:ln>
          </c:spPr>
          <c:marker>
            <c:symbol val="none"/>
          </c:marker>
          <c:dLbls>
            <c:dLbl>
              <c:idx val="29"/>
              <c:layout>
                <c:manualLayout>
                  <c:x val="-0.12678148148148149"/>
                  <c:y val="-0.16361249999999999"/>
                </c:manualLayout>
              </c:layout>
              <c:tx>
                <c:rich>
                  <a:bodyPr/>
                  <a:lstStyle/>
                  <a:p>
                    <a:pPr>
                      <a:defRPr sz="1000" b="1"/>
                    </a:pPr>
                    <a:r>
                      <a:rPr lang="en-US" sz="1000" b="1"/>
                      <a:t>Indonesia</a:t>
                    </a:r>
                  </a:p>
                </c:rich>
              </c:tx>
              <c:spPr>
                <a:solidFill>
                  <a:schemeClr val="bg1"/>
                </a:solidFill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D4B3-4181-8A2B-65D1C2BD29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1"/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'4, 6, 7_IMF'!$B$17:$AJ$17</c:f>
              <c:numCache>
                <c:formatCode>General</c:formatCode>
                <c:ptCount val="35"/>
                <c:pt idx="0">
                  <c:v>1989</c:v>
                </c:pt>
                <c:pt idx="1">
                  <c:v>1990</c:v>
                </c:pt>
                <c:pt idx="2">
                  <c:v>1991</c:v>
                </c:pt>
                <c:pt idx="3">
                  <c:v>1992</c:v>
                </c:pt>
                <c:pt idx="4">
                  <c:v>1993</c:v>
                </c:pt>
                <c:pt idx="5">
                  <c:v>1994</c:v>
                </c:pt>
                <c:pt idx="6">
                  <c:v>1995</c:v>
                </c:pt>
                <c:pt idx="7">
                  <c:v>1996</c:v>
                </c:pt>
                <c:pt idx="8">
                  <c:v>1997</c:v>
                </c:pt>
                <c:pt idx="9">
                  <c:v>1998</c:v>
                </c:pt>
                <c:pt idx="10">
                  <c:v>1999</c:v>
                </c:pt>
                <c:pt idx="11">
                  <c:v>2000</c:v>
                </c:pt>
                <c:pt idx="12">
                  <c:v>2001</c:v>
                </c:pt>
                <c:pt idx="13">
                  <c:v>2002</c:v>
                </c:pt>
                <c:pt idx="14">
                  <c:v>2003</c:v>
                </c:pt>
                <c:pt idx="15">
                  <c:v>2004</c:v>
                </c:pt>
                <c:pt idx="16">
                  <c:v>2005</c:v>
                </c:pt>
                <c:pt idx="17">
                  <c:v>2006</c:v>
                </c:pt>
                <c:pt idx="18">
                  <c:v>2007</c:v>
                </c:pt>
                <c:pt idx="19">
                  <c:v>2008</c:v>
                </c:pt>
                <c:pt idx="20">
                  <c:v>2009</c:v>
                </c:pt>
                <c:pt idx="21">
                  <c:v>2010</c:v>
                </c:pt>
                <c:pt idx="22">
                  <c:v>2011</c:v>
                </c:pt>
                <c:pt idx="23">
                  <c:v>2012</c:v>
                </c:pt>
                <c:pt idx="24">
                  <c:v>2013</c:v>
                </c:pt>
                <c:pt idx="25">
                  <c:v>2014</c:v>
                </c:pt>
                <c:pt idx="26">
                  <c:v>2015</c:v>
                </c:pt>
                <c:pt idx="27">
                  <c:v>2016</c:v>
                </c:pt>
                <c:pt idx="28">
                  <c:v>2017</c:v>
                </c:pt>
                <c:pt idx="29">
                  <c:v>2018</c:v>
                </c:pt>
                <c:pt idx="30">
                  <c:v>2019</c:v>
                </c:pt>
                <c:pt idx="31">
                  <c:v>2020</c:v>
                </c:pt>
                <c:pt idx="32">
                  <c:v>2021</c:v>
                </c:pt>
                <c:pt idx="33">
                  <c:v>2022</c:v>
                </c:pt>
                <c:pt idx="34">
                  <c:v>2023</c:v>
                </c:pt>
              </c:numCache>
            </c:numRef>
          </c:cat>
          <c:val>
            <c:numRef>
              <c:f>'4, 6, 7_IMF'!$B$20:$AJ$20</c:f>
              <c:numCache>
                <c:formatCode>#,##0</c:formatCode>
                <c:ptCount val="35"/>
                <c:pt idx="0">
                  <c:v>470.51</c:v>
                </c:pt>
                <c:pt idx="1">
                  <c:v>532.05899999999997</c:v>
                </c:pt>
                <c:pt idx="2">
                  <c:v>599.16700000000003</c:v>
                </c:pt>
                <c:pt idx="3">
                  <c:v>652.79399999999998</c:v>
                </c:pt>
                <c:pt idx="4">
                  <c:v>721.43200000000002</c:v>
                </c:pt>
                <c:pt idx="5">
                  <c:v>792.39499999999998</c:v>
                </c:pt>
                <c:pt idx="6">
                  <c:v>875.50800000000004</c:v>
                </c:pt>
                <c:pt idx="7">
                  <c:v>961.23900000000003</c:v>
                </c:pt>
                <c:pt idx="8">
                  <c:v>1023.77</c:v>
                </c:pt>
                <c:pt idx="9">
                  <c:v>899.37900000000002</c:v>
                </c:pt>
                <c:pt idx="10">
                  <c:v>919.322</c:v>
                </c:pt>
                <c:pt idx="11">
                  <c:v>986.95299999999997</c:v>
                </c:pt>
                <c:pt idx="12">
                  <c:v>1045.944</c:v>
                </c:pt>
                <c:pt idx="13">
                  <c:v>1109.992</c:v>
                </c:pt>
                <c:pt idx="14">
                  <c:v>1186.0150000000001</c:v>
                </c:pt>
                <c:pt idx="15">
                  <c:v>1279.1769999999999</c:v>
                </c:pt>
                <c:pt idx="16">
                  <c:v>1394.3910000000001</c:v>
                </c:pt>
                <c:pt idx="17">
                  <c:v>1516.463</c:v>
                </c:pt>
                <c:pt idx="18">
                  <c:v>1656.374</c:v>
                </c:pt>
                <c:pt idx="19">
                  <c:v>1813.921</c:v>
                </c:pt>
                <c:pt idx="20">
                  <c:v>1910.921</c:v>
                </c:pt>
                <c:pt idx="21">
                  <c:v>2057.498</c:v>
                </c:pt>
                <c:pt idx="22">
                  <c:v>2229.5120000000002</c:v>
                </c:pt>
                <c:pt idx="23">
                  <c:v>2413.4349999999999</c:v>
                </c:pt>
                <c:pt idx="24">
                  <c:v>2535.0410000000002</c:v>
                </c:pt>
                <c:pt idx="25">
                  <c:v>2622.252</c:v>
                </c:pt>
                <c:pt idx="26">
                  <c:v>2647.7069999999999</c:v>
                </c:pt>
                <c:pt idx="27">
                  <c:v>2744.8969999999999</c:v>
                </c:pt>
                <c:pt idx="28">
                  <c:v>2894.1260000000002</c:v>
                </c:pt>
                <c:pt idx="29">
                  <c:v>3113.605</c:v>
                </c:pt>
                <c:pt idx="30">
                  <c:v>3324.7730000000001</c:v>
                </c:pt>
                <c:pt idx="31">
                  <c:v>3299.0970000000002</c:v>
                </c:pt>
                <c:pt idx="32">
                  <c:v>3578.125</c:v>
                </c:pt>
                <c:pt idx="33">
                  <c:v>4033.3290000000002</c:v>
                </c:pt>
                <c:pt idx="34">
                  <c:v>4391.3779999999997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4B3-4181-8A2B-65D1C2BD29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068480"/>
        <c:axId val="110070016"/>
      </c:lineChart>
      <c:catAx>
        <c:axId val="110068480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50000"/>
                  <a:lumOff val="50000"/>
                </a:schemeClr>
              </a:solidFill>
            </a:ln>
          </c:spPr>
        </c:majorGridlines>
        <c:minorGridlines>
          <c:spPr>
            <a:ln>
              <a:noFill/>
            </a:ln>
          </c:spPr>
        </c:minorGridlines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it-IT"/>
          </a:p>
        </c:txPr>
        <c:crossAx val="110070016"/>
        <c:crosses val="autoZero"/>
        <c:auto val="1"/>
        <c:lblAlgn val="ctr"/>
        <c:lblOffset val="100"/>
        <c:tickLblSkip val="1"/>
        <c:noMultiLvlLbl val="0"/>
      </c:catAx>
      <c:valAx>
        <c:axId val="110070016"/>
        <c:scaling>
          <c:orientation val="minMax"/>
          <c:max val="4500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crossAx val="110068480"/>
        <c:crosses val="autoZero"/>
        <c:crossBetween val="between"/>
        <c:majorUnit val="600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600"/>
      </a:pPr>
      <a:endParaRPr lang="it-IT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'Tabella FMI'!$B$3</c:f>
              <c:strCache>
                <c:ptCount val="1"/>
                <c:pt idx="0">
                  <c:v>val. %</c:v>
                </c:pt>
              </c:strCache>
            </c:strRef>
          </c:tx>
          <c:spPr>
            <a:ln w="44450" cap="flat">
              <a:solidFill>
                <a:srgbClr val="0070C0"/>
              </a:solidFill>
              <a:miter lim="800000"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8260070772827767E-2"/>
                  <c:y val="-4.32240803977940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916-4AFD-B06E-61F4D1B1D05B}"/>
                </c:ext>
              </c:extLst>
            </c:dLbl>
            <c:dLbl>
              <c:idx val="16"/>
              <c:layout>
                <c:manualLayout>
                  <c:x val="-1.8634330303309823E-2"/>
                  <c:y val="-8.00471090504158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16-4AFD-B06E-61F4D1B1D05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'Tabella FMI'!$A$4:$A$20</c:f>
              <c:numCache>
                <c:formatCode>General</c:formatCode>
                <c:ptCount val="17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  <c:pt idx="15">
                  <c:v>2022</c:v>
                </c:pt>
                <c:pt idx="16">
                  <c:v>2023</c:v>
                </c:pt>
              </c:numCache>
            </c:numRef>
          </c:cat>
          <c:val>
            <c:numRef>
              <c:f>'Tabella FMI'!$B$4:$B$20</c:f>
              <c:numCache>
                <c:formatCode>0.0</c:formatCode>
                <c:ptCount val="17"/>
                <c:pt idx="0">
                  <c:v>17.695</c:v>
                </c:pt>
                <c:pt idx="1">
                  <c:v>17.346</c:v>
                </c:pt>
                <c:pt idx="2">
                  <c:v>16.68</c:v>
                </c:pt>
                <c:pt idx="3">
                  <c:v>16.175000000000001</c:v>
                </c:pt>
                <c:pt idx="4">
                  <c:v>15.863</c:v>
                </c:pt>
                <c:pt idx="5">
                  <c:v>15.292999999999999</c:v>
                </c:pt>
                <c:pt idx="6">
                  <c:v>15.069000000000001</c:v>
                </c:pt>
                <c:pt idx="7">
                  <c:v>14.962999999999999</c:v>
                </c:pt>
                <c:pt idx="8">
                  <c:v>15.151999999999999</c:v>
                </c:pt>
                <c:pt idx="9">
                  <c:v>15.506</c:v>
                </c:pt>
                <c:pt idx="10">
                  <c:v>15.590999999999999</c:v>
                </c:pt>
                <c:pt idx="11">
                  <c:v>15.396000000000001</c:v>
                </c:pt>
                <c:pt idx="12">
                  <c:v>15.273999999999999</c:v>
                </c:pt>
                <c:pt idx="13">
                  <c:v>14.837999999999999</c:v>
                </c:pt>
                <c:pt idx="14">
                  <c:v>14.788</c:v>
                </c:pt>
                <c:pt idx="15">
                  <c:v>14.823</c:v>
                </c:pt>
                <c:pt idx="16">
                  <c:v>14.456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16-4AFD-B06E-61F4D1B1D0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1365967"/>
        <c:axId val="1981345807"/>
      </c:lineChart>
      <c:catAx>
        <c:axId val="1981365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81345807"/>
        <c:crosses val="autoZero"/>
        <c:auto val="1"/>
        <c:lblAlgn val="ctr"/>
        <c:lblOffset val="100"/>
        <c:noMultiLvlLbl val="0"/>
      </c:catAx>
      <c:valAx>
        <c:axId val="1981345807"/>
        <c:scaling>
          <c:orientation val="minMax"/>
          <c:min val="1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81365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4"/>
          <c:order val="3"/>
          <c:spPr>
            <a:noFill/>
            <a:ln w="25400">
              <a:noFill/>
            </a:ln>
            <a:effectLst/>
          </c:spPr>
          <c:invertIfNegative val="0"/>
          <c:cat>
            <c:strRef>
              <c:f>Territori!$A$18:$A$30</c:f>
              <c:strCache>
                <c:ptCount val="13"/>
                <c:pt idx="0">
                  <c:v>Lituania</c:v>
                </c:pt>
                <c:pt idx="1">
                  <c:v>Slovenia</c:v>
                </c:pt>
                <c:pt idx="2">
                  <c:v>Spagna</c:v>
                </c:pt>
                <c:pt idx="3">
                  <c:v>Estonia</c:v>
                </c:pt>
                <c:pt idx="4">
                  <c:v>Polonia</c:v>
                </c:pt>
                <c:pt idx="5">
                  <c:v>Portogallo</c:v>
                </c:pt>
                <c:pt idx="6">
                  <c:v>Ungheria</c:v>
                </c:pt>
                <c:pt idx="7">
                  <c:v>Romania</c:v>
                </c:pt>
                <c:pt idx="8">
                  <c:v>Croazia</c:v>
                </c:pt>
                <c:pt idx="9">
                  <c:v>Lettonia</c:v>
                </c:pt>
                <c:pt idx="10">
                  <c:v>Slovacchia</c:v>
                </c:pt>
                <c:pt idx="11">
                  <c:v>Grecia</c:v>
                </c:pt>
                <c:pt idx="12">
                  <c:v>Bulgaria</c:v>
                </c:pt>
              </c:strCache>
            </c:strRef>
          </c:cat>
          <c:val>
            <c:numRef>
              <c:f>Territori!$C$18:$C$30</c:f>
              <c:numCache>
                <c:formatCode>#,##0</c:formatCode>
                <c:ptCount val="13"/>
                <c:pt idx="0">
                  <c:v>25362.757618460455</c:v>
                </c:pt>
                <c:pt idx="1">
                  <c:v>25438.084059328765</c:v>
                </c:pt>
                <c:pt idx="2">
                  <c:v>22275.825282996502</c:v>
                </c:pt>
                <c:pt idx="4">
                  <c:v>19290.758601259098</c:v>
                </c:pt>
                <c:pt idx="5">
                  <c:v>23273.385058117041</c:v>
                </c:pt>
                <c:pt idx="6">
                  <c:v>17609.533594188328</c:v>
                </c:pt>
                <c:pt idx="7">
                  <c:v>16512.132417504337</c:v>
                </c:pt>
                <c:pt idx="8">
                  <c:v>18326.672244624595</c:v>
                </c:pt>
                <c:pt idx="10">
                  <c:v>17705.32400453214</c:v>
                </c:pt>
                <c:pt idx="11">
                  <c:v>16861.397245258086</c:v>
                </c:pt>
                <c:pt idx="12">
                  <c:v>14133.5812133649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9C-4F7E-8B9C-9D4C94533BB0}"/>
            </c:ext>
          </c:extLst>
        </c:ser>
        <c:ser>
          <c:idx val="3"/>
          <c:order val="4"/>
          <c:spPr>
            <a:solidFill>
              <a:srgbClr val="00B0F0"/>
            </a:solidFill>
            <a:ln w="25400">
              <a:noFill/>
            </a:ln>
            <a:effectLst/>
          </c:spPr>
          <c:invertIfNegative val="0"/>
          <c:cat>
            <c:strRef>
              <c:f>Territori!$A$18:$A$30</c:f>
              <c:strCache>
                <c:ptCount val="13"/>
                <c:pt idx="0">
                  <c:v>Lituania</c:v>
                </c:pt>
                <c:pt idx="1">
                  <c:v>Slovenia</c:v>
                </c:pt>
                <c:pt idx="2">
                  <c:v>Spagna</c:v>
                </c:pt>
                <c:pt idx="3">
                  <c:v>Estonia</c:v>
                </c:pt>
                <c:pt idx="4">
                  <c:v>Polonia</c:v>
                </c:pt>
                <c:pt idx="5">
                  <c:v>Portogallo</c:v>
                </c:pt>
                <c:pt idx="6">
                  <c:v>Ungheria</c:v>
                </c:pt>
                <c:pt idx="7">
                  <c:v>Romania</c:v>
                </c:pt>
                <c:pt idx="8">
                  <c:v>Croazia</c:v>
                </c:pt>
                <c:pt idx="9">
                  <c:v>Lettonia</c:v>
                </c:pt>
                <c:pt idx="10">
                  <c:v>Slovacchia</c:v>
                </c:pt>
                <c:pt idx="11">
                  <c:v>Grecia</c:v>
                </c:pt>
                <c:pt idx="12">
                  <c:v>Bulgaria</c:v>
                </c:pt>
              </c:strCache>
            </c:strRef>
          </c:cat>
          <c:val>
            <c:numRef>
              <c:f>Territori!$F$18:$F$30</c:f>
              <c:numCache>
                <c:formatCode>#,##0</c:formatCode>
                <c:ptCount val="13"/>
                <c:pt idx="0">
                  <c:v>21844.074671477465</c:v>
                </c:pt>
                <c:pt idx="1">
                  <c:v>12570.206201155554</c:v>
                </c:pt>
                <c:pt idx="2">
                  <c:v>18772.050296971236</c:v>
                </c:pt>
                <c:pt idx="4">
                  <c:v>38662.591744006997</c:v>
                </c:pt>
                <c:pt idx="5">
                  <c:v>12122.959846890517</c:v>
                </c:pt>
                <c:pt idx="6">
                  <c:v>39178.79604449372</c:v>
                </c:pt>
                <c:pt idx="7">
                  <c:v>47111.854451555249</c:v>
                </c:pt>
                <c:pt idx="8">
                  <c:v>26929.826184498368</c:v>
                </c:pt>
                <c:pt idx="10">
                  <c:v>33361.418690794017</c:v>
                </c:pt>
                <c:pt idx="11">
                  <c:v>14202.376027535414</c:v>
                </c:pt>
                <c:pt idx="12">
                  <c:v>20543.885218349329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9C-4F7E-8B9C-9D4C94533B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100"/>
        <c:axId val="753592207"/>
        <c:axId val="753599887"/>
      </c:barChart>
      <c:lineChart>
        <c:grouping val="standard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dash"/>
            <c:size val="12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3326CD38-CB94-45BA-8541-37C6B322FBB2}" type="CELLRANGE">
                      <a:rPr lang="lt-LT"/>
                      <a:pPr/>
                      <a:t>[INTERVALLOCELLE]</a:t>
                    </a:fld>
                    <a:endParaRPr lang="it-IT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C19C-4F7E-8B9C-9D4C94533BB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B6774B6-93E4-43BE-AF33-C5EB9861D28F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19C-4F7E-8B9C-9D4C94533BB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D041ECD-EC62-42E7-AD88-BAFD61E0B205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C19C-4F7E-8B9C-9D4C94533BB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it-IT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C19C-4F7E-8B9C-9D4C94533BB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7F3713D-01E5-432E-ADA4-49C1FF4A099A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C19C-4F7E-8B9C-9D4C94533BB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E285092E-9E70-4B04-9A39-56F64768C7C3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C19C-4F7E-8B9C-9D4C94533BB0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1405EED0-BF10-4CA3-8A7D-4F9CA1B334B3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C19C-4F7E-8B9C-9D4C94533BB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FFB0206-5897-42F8-8195-FC9500ED1954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C19C-4F7E-8B9C-9D4C94533BB0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103BFD15-0262-41EE-8D07-D37249750BDD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C19C-4F7E-8B9C-9D4C94533BB0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it-IT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C19C-4F7E-8B9C-9D4C94533BB0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FBBC4909-C795-4FED-9B2C-9436690AC186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C19C-4F7E-8B9C-9D4C94533BB0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526DEA64-6FE7-47FE-B02A-DE816D16C996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C19C-4F7E-8B9C-9D4C94533BB0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536FDA45-AD86-4BED-A2EE-9531DC86886F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C19C-4F7E-8B9C-9D4C94533B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Territori!$A$18:$A$30</c:f>
              <c:strCache>
                <c:ptCount val="13"/>
                <c:pt idx="0">
                  <c:v>Lituania</c:v>
                </c:pt>
                <c:pt idx="1">
                  <c:v>Slovenia</c:v>
                </c:pt>
                <c:pt idx="2">
                  <c:v>Spagna</c:v>
                </c:pt>
                <c:pt idx="3">
                  <c:v>Estonia</c:v>
                </c:pt>
                <c:pt idx="4">
                  <c:v>Polonia</c:v>
                </c:pt>
                <c:pt idx="5">
                  <c:v>Portogallo</c:v>
                </c:pt>
                <c:pt idx="6">
                  <c:v>Ungheria</c:v>
                </c:pt>
                <c:pt idx="7">
                  <c:v>Romania</c:v>
                </c:pt>
                <c:pt idx="8">
                  <c:v>Croazia</c:v>
                </c:pt>
                <c:pt idx="9">
                  <c:v>Lettonia</c:v>
                </c:pt>
                <c:pt idx="10">
                  <c:v>Slovacchia</c:v>
                </c:pt>
                <c:pt idx="11">
                  <c:v>Grecia</c:v>
                </c:pt>
                <c:pt idx="12">
                  <c:v>Bulgaria</c:v>
                </c:pt>
              </c:strCache>
            </c:strRef>
          </c:cat>
          <c:val>
            <c:numRef>
              <c:f>Territori!$C$18:$C$30</c:f>
              <c:numCache>
                <c:formatCode>#,##0</c:formatCode>
                <c:ptCount val="13"/>
                <c:pt idx="0">
                  <c:v>25362.757618460455</c:v>
                </c:pt>
                <c:pt idx="1">
                  <c:v>25438.084059328765</c:v>
                </c:pt>
                <c:pt idx="2">
                  <c:v>22275.825282996502</c:v>
                </c:pt>
                <c:pt idx="4">
                  <c:v>19290.758601259098</c:v>
                </c:pt>
                <c:pt idx="5">
                  <c:v>23273.385058117041</c:v>
                </c:pt>
                <c:pt idx="6">
                  <c:v>17609.533594188328</c:v>
                </c:pt>
                <c:pt idx="7">
                  <c:v>16512.132417504337</c:v>
                </c:pt>
                <c:pt idx="8">
                  <c:v>18326.672244624595</c:v>
                </c:pt>
                <c:pt idx="10">
                  <c:v>17705.32400453214</c:v>
                </c:pt>
                <c:pt idx="11">
                  <c:v>16861.397245258086</c:v>
                </c:pt>
                <c:pt idx="12">
                  <c:v>14133.5812133649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Territori!$D$18:$D$30</c15:f>
                <c15:dlblRangeCache>
                  <c:ptCount val="13"/>
                  <c:pt idx="0">
                    <c:v>Vidurio ir vakarų
 Lietuvos regionas</c:v>
                  </c:pt>
                  <c:pt idx="1">
                    <c:v>Vzhodna 
Slovenija</c:v>
                  </c:pt>
                  <c:pt idx="2">
                    <c:v>Ciudad 
de Melilla</c:v>
                  </c:pt>
                  <c:pt idx="3">
                    <c:v>Eesti</c:v>
                  </c:pt>
                  <c:pt idx="4">
                    <c:v>Lubelskie</c:v>
                  </c:pt>
                  <c:pt idx="5">
                    <c:v>Norte</c:v>
                  </c:pt>
                  <c:pt idx="6">
                    <c:v>Észak-
Magyarország</c:v>
                  </c:pt>
                  <c:pt idx="7">
                    <c:v>Nord-Est</c:v>
                  </c:pt>
                  <c:pt idx="8">
                    <c:v>Panonska 
Hrvatska</c:v>
                  </c:pt>
                  <c:pt idx="9">
                    <c:v>Latvija</c:v>
                  </c:pt>
                  <c:pt idx="10">
                    <c:v>Východné 
Slovensko</c:v>
                  </c:pt>
                  <c:pt idx="11">
                    <c:v>Voreio 
Aigaio</c:v>
                  </c:pt>
                  <c:pt idx="12">
                    <c:v>Severozapaden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F-C19C-4F7E-8B9C-9D4C94533BB0}"/>
            </c:ext>
          </c:extLst>
        </c:ser>
        <c:ser>
          <c:idx val="1"/>
          <c:order val="1"/>
          <c:spPr>
            <a:ln w="28575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strRef>
              <c:f>Territori!$A$18:$A$30</c:f>
              <c:strCache>
                <c:ptCount val="13"/>
                <c:pt idx="0">
                  <c:v>Lituania</c:v>
                </c:pt>
                <c:pt idx="1">
                  <c:v>Slovenia</c:v>
                </c:pt>
                <c:pt idx="2">
                  <c:v>Spagna</c:v>
                </c:pt>
                <c:pt idx="3">
                  <c:v>Estonia</c:v>
                </c:pt>
                <c:pt idx="4">
                  <c:v>Polonia</c:v>
                </c:pt>
                <c:pt idx="5">
                  <c:v>Portogallo</c:v>
                </c:pt>
                <c:pt idx="6">
                  <c:v>Ungheria</c:v>
                </c:pt>
                <c:pt idx="7">
                  <c:v>Romania</c:v>
                </c:pt>
                <c:pt idx="8">
                  <c:v>Croazia</c:v>
                </c:pt>
                <c:pt idx="9">
                  <c:v>Lettonia</c:v>
                </c:pt>
                <c:pt idx="10">
                  <c:v>Slovacchia</c:v>
                </c:pt>
                <c:pt idx="11">
                  <c:v>Grecia</c:v>
                </c:pt>
                <c:pt idx="12">
                  <c:v>Bulgaria</c:v>
                </c:pt>
              </c:strCache>
            </c:strRef>
          </c:cat>
          <c:val>
            <c:numRef>
              <c:f>Territori!$E$18:$E$30</c:f>
              <c:numCache>
                <c:formatCode>#,##0</c:formatCode>
                <c:ptCount val="13"/>
                <c:pt idx="0">
                  <c:v>31791.360000000001</c:v>
                </c:pt>
                <c:pt idx="1">
                  <c:v>31426.79</c:v>
                </c:pt>
                <c:pt idx="2">
                  <c:v>30157.91</c:v>
                </c:pt>
                <c:pt idx="3">
                  <c:v>30149.42</c:v>
                </c:pt>
                <c:pt idx="4">
                  <c:v>28416.44</c:v>
                </c:pt>
                <c:pt idx="5">
                  <c:v>27195.57</c:v>
                </c:pt>
                <c:pt idx="6">
                  <c:v>27119.5</c:v>
                </c:pt>
                <c:pt idx="7">
                  <c:v>26909.37</c:v>
                </c:pt>
                <c:pt idx="8">
                  <c:v>26490.19</c:v>
                </c:pt>
                <c:pt idx="9">
                  <c:v>25912.35</c:v>
                </c:pt>
                <c:pt idx="10">
                  <c:v>24371.58</c:v>
                </c:pt>
                <c:pt idx="11">
                  <c:v>24073.77</c:v>
                </c:pt>
                <c:pt idx="12">
                  <c:v>22099.57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C19C-4F7E-8B9C-9D4C94533BB0}"/>
            </c:ext>
          </c:extLst>
        </c:ser>
        <c:ser>
          <c:idx val="2"/>
          <c:order val="2"/>
          <c:spPr>
            <a:ln w="28575" cap="rnd">
              <a:noFill/>
              <a:round/>
            </a:ln>
            <a:effectLst/>
          </c:spPr>
          <c:marker>
            <c:symbol val="triangle"/>
            <c:size val="13"/>
            <c:spPr>
              <a:solidFill>
                <a:schemeClr val="tx1"/>
              </a:solidFill>
              <a:ln w="41275" cap="sq">
                <a:noFill/>
                <a:miter lim="800000"/>
                <a:headEnd type="none"/>
                <a:tailEnd type="arrow"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553B4162-2A73-473F-8563-B97F74B1AC9A}" type="CELLRANGE">
                      <a:rPr lang="lt-LT"/>
                      <a:pPr/>
                      <a:t>[INTERVALLOCELLE]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C19C-4F7E-8B9C-9D4C94533BB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89320AF-EAFF-40E7-8891-BB0FE155A111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C19C-4F7E-8B9C-9D4C94533BB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A38754F-4F84-407E-9096-D0423544B229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C19C-4F7E-8B9C-9D4C94533BB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C19C-4F7E-8B9C-9D4C94533BB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6614223-D275-4EF9-9517-5DCA62E91DCB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C19C-4F7E-8B9C-9D4C94533BB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DCBFA78-8D6D-40D2-885D-A8EA36889AF4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C19C-4F7E-8B9C-9D4C94533BB0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4EAADEA-935E-4AE2-BD54-6545E5873BDC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C19C-4F7E-8B9C-9D4C94533BB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FAFDB235-8B8C-409B-8D7D-534A544818EA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C19C-4F7E-8B9C-9D4C94533BB0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3D3B9CF7-44D3-4474-9A66-5268AC530D95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C19C-4F7E-8B9C-9D4C94533BB0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C19C-4F7E-8B9C-9D4C94533BB0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6771F3D9-0EC1-4A56-85B3-4AEBB5387B4E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C19C-4F7E-8B9C-9D4C94533BB0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EAD0062F-9D19-4DB1-BD0B-D9E88196BC30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C19C-4F7E-8B9C-9D4C94533BB0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AA440367-5B03-4B7B-A9FC-5B34E66FAA17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C19C-4F7E-8B9C-9D4C94533B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Territori!$A$18:$A$30</c:f>
              <c:strCache>
                <c:ptCount val="13"/>
                <c:pt idx="0">
                  <c:v>Lituania</c:v>
                </c:pt>
                <c:pt idx="1">
                  <c:v>Slovenia</c:v>
                </c:pt>
                <c:pt idx="2">
                  <c:v>Spagna</c:v>
                </c:pt>
                <c:pt idx="3">
                  <c:v>Estonia</c:v>
                </c:pt>
                <c:pt idx="4">
                  <c:v>Polonia</c:v>
                </c:pt>
                <c:pt idx="5">
                  <c:v>Portogallo</c:v>
                </c:pt>
                <c:pt idx="6">
                  <c:v>Ungheria</c:v>
                </c:pt>
                <c:pt idx="7">
                  <c:v>Romania</c:v>
                </c:pt>
                <c:pt idx="8">
                  <c:v>Croazia</c:v>
                </c:pt>
                <c:pt idx="9">
                  <c:v>Lettonia</c:v>
                </c:pt>
                <c:pt idx="10">
                  <c:v>Slovacchia</c:v>
                </c:pt>
                <c:pt idx="11">
                  <c:v>Grecia</c:v>
                </c:pt>
                <c:pt idx="12">
                  <c:v>Bulgaria</c:v>
                </c:pt>
              </c:strCache>
            </c:strRef>
          </c:cat>
          <c:val>
            <c:numRef>
              <c:f>Territori!$G$18:$G$30</c:f>
              <c:numCache>
                <c:formatCode>#,##0</c:formatCode>
                <c:ptCount val="13"/>
                <c:pt idx="0">
                  <c:v>47206.83228993792</c:v>
                </c:pt>
                <c:pt idx="1">
                  <c:v>38008.290260484318</c:v>
                </c:pt>
                <c:pt idx="2">
                  <c:v>41047.875579967738</c:v>
                </c:pt>
                <c:pt idx="4">
                  <c:v>57953.350345266146</c:v>
                </c:pt>
                <c:pt idx="5">
                  <c:v>35396.344905007558</c:v>
                </c:pt>
                <c:pt idx="6">
                  <c:v>56788.329638682051</c:v>
                </c:pt>
                <c:pt idx="7">
                  <c:v>63623.986869059583</c:v>
                </c:pt>
                <c:pt idx="8">
                  <c:v>45256.498429122963</c:v>
                </c:pt>
                <c:pt idx="10">
                  <c:v>51066.74269532616</c:v>
                </c:pt>
                <c:pt idx="11">
                  <c:v>31063.7732727935</c:v>
                </c:pt>
                <c:pt idx="12">
                  <c:v>34677.466431714231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Territori!$H$18:$H$30</c15:f>
                <c15:dlblRangeCache>
                  <c:ptCount val="13"/>
                  <c:pt idx="0">
                    <c:v>Sostinės 
regionas</c:v>
                  </c:pt>
                  <c:pt idx="1">
                    <c:v>Zahodna 
Slovenija</c:v>
                  </c:pt>
                  <c:pt idx="2">
                    <c:v>Comunidad 
de Madrid</c:v>
                  </c:pt>
                  <c:pt idx="3">
                    <c:v>Eesti</c:v>
                  </c:pt>
                  <c:pt idx="4">
                    <c:v>Warszawski 
stołeczny</c:v>
                  </c:pt>
                  <c:pt idx="5">
                    <c:v>Área Metropolitana
 de Lisboa</c:v>
                  </c:pt>
                  <c:pt idx="6">
                    <c:v>Budapest</c:v>
                  </c:pt>
                  <c:pt idx="7">
                    <c:v>Bucureşti
Ilfov</c:v>
                  </c:pt>
                  <c:pt idx="8">
                    <c:v>Grad Zagreb</c:v>
                  </c:pt>
                  <c:pt idx="9">
                    <c:v>Latvija</c:v>
                  </c:pt>
                  <c:pt idx="10">
                    <c:v>Bratislavský kraj</c:v>
                  </c:pt>
                  <c:pt idx="11">
                    <c:v>Attiki</c:v>
                  </c:pt>
                  <c:pt idx="12">
                    <c:v>Yugozapaden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E-C19C-4F7E-8B9C-9D4C94533B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3592207"/>
        <c:axId val="753599887"/>
      </c:lineChart>
      <c:catAx>
        <c:axId val="753592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53599887"/>
        <c:crosses val="autoZero"/>
        <c:auto val="1"/>
        <c:lblAlgn val="ctr"/>
        <c:lblOffset val="100"/>
        <c:noMultiLvlLbl val="0"/>
      </c:catAx>
      <c:valAx>
        <c:axId val="753599887"/>
        <c:scaling>
          <c:orientation val="minMax"/>
          <c:max val="105000"/>
          <c:min val="5000"/>
        </c:scaling>
        <c:delete val="0"/>
        <c:axPos val="l"/>
        <c:numFmt formatCode="#,##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53592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4"/>
          <c:order val="3"/>
          <c:spPr>
            <a:noFill/>
            <a:ln w="25400">
              <a:noFill/>
            </a:ln>
            <a:effectLst/>
          </c:spPr>
          <c:invertIfNegative val="0"/>
          <c:cat>
            <c:strRef>
              <c:f>Territori!$A$4:$A$17</c:f>
              <c:strCache>
                <c:ptCount val="14"/>
                <c:pt idx="0">
                  <c:v>Lussemburgo</c:v>
                </c:pt>
                <c:pt idx="1">
                  <c:v>Irlanda</c:v>
                </c:pt>
                <c:pt idx="2">
                  <c:v>Danimarca</c:v>
                </c:pt>
                <c:pt idx="3">
                  <c:v>Paesi Bassi</c:v>
                </c:pt>
                <c:pt idx="4">
                  <c:v>Austria</c:v>
                </c:pt>
                <c:pt idx="5">
                  <c:v>Belgio</c:v>
                </c:pt>
                <c:pt idx="6">
                  <c:v>Svezia</c:v>
                </c:pt>
                <c:pt idx="7">
                  <c:v>Germania</c:v>
                </c:pt>
                <c:pt idx="8">
                  <c:v>Finlandia</c:v>
                </c:pt>
                <c:pt idx="9">
                  <c:v>Malta</c:v>
                </c:pt>
                <c:pt idx="10">
                  <c:v>Francia</c:v>
                </c:pt>
                <c:pt idx="11">
                  <c:v>Italia</c:v>
                </c:pt>
                <c:pt idx="12">
                  <c:v>Cipro</c:v>
                </c:pt>
                <c:pt idx="13">
                  <c:v>Cechia</c:v>
                </c:pt>
              </c:strCache>
            </c:strRef>
          </c:cat>
          <c:val>
            <c:numRef>
              <c:f>Territori!$C$4:$C$17</c:f>
              <c:numCache>
                <c:formatCode>#,##0</c:formatCode>
                <c:ptCount val="14"/>
                <c:pt idx="1">
                  <c:v>36555.915410371497</c:v>
                </c:pt>
                <c:pt idx="2">
                  <c:v>30231.750613568667</c:v>
                </c:pt>
                <c:pt idx="3">
                  <c:v>31400.068414093304</c:v>
                </c:pt>
                <c:pt idx="4">
                  <c:v>31177.484319579988</c:v>
                </c:pt>
                <c:pt idx="5">
                  <c:v>25889.14904889679</c:v>
                </c:pt>
                <c:pt idx="6">
                  <c:v>35022.792692376606</c:v>
                </c:pt>
                <c:pt idx="7">
                  <c:v>29260.82325410211</c:v>
                </c:pt>
                <c:pt idx="8">
                  <c:v>33233.331133756285</c:v>
                </c:pt>
                <c:pt idx="10">
                  <c:v>26340.29187237352</c:v>
                </c:pt>
                <c:pt idx="11">
                  <c:v>20279.109016424885</c:v>
                </c:pt>
                <c:pt idx="13">
                  <c:v>21705.707660090618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5E-451B-ACCA-AE3B1E5AFD14}"/>
            </c:ext>
          </c:extLst>
        </c:ser>
        <c:ser>
          <c:idx val="3"/>
          <c:order val="4"/>
          <c:spPr>
            <a:solidFill>
              <a:srgbClr val="00B0F0"/>
            </a:solidFill>
            <a:ln w="25400">
              <a:noFill/>
            </a:ln>
            <a:effectLst/>
          </c:spPr>
          <c:invertIfNegative val="0"/>
          <c:cat>
            <c:strRef>
              <c:f>Territori!$A$4:$A$17</c:f>
              <c:strCache>
                <c:ptCount val="14"/>
                <c:pt idx="0">
                  <c:v>Lussemburgo</c:v>
                </c:pt>
                <c:pt idx="1">
                  <c:v>Irlanda</c:v>
                </c:pt>
                <c:pt idx="2">
                  <c:v>Danimarca</c:v>
                </c:pt>
                <c:pt idx="3">
                  <c:v>Paesi Bassi</c:v>
                </c:pt>
                <c:pt idx="4">
                  <c:v>Austria</c:v>
                </c:pt>
                <c:pt idx="5">
                  <c:v>Belgio</c:v>
                </c:pt>
                <c:pt idx="6">
                  <c:v>Svezia</c:v>
                </c:pt>
                <c:pt idx="7">
                  <c:v>Germania</c:v>
                </c:pt>
                <c:pt idx="8">
                  <c:v>Finlandia</c:v>
                </c:pt>
                <c:pt idx="9">
                  <c:v>Malta</c:v>
                </c:pt>
                <c:pt idx="10">
                  <c:v>Francia</c:v>
                </c:pt>
                <c:pt idx="11">
                  <c:v>Italia</c:v>
                </c:pt>
                <c:pt idx="12">
                  <c:v>Cipro</c:v>
                </c:pt>
                <c:pt idx="13">
                  <c:v>Cechia</c:v>
                </c:pt>
              </c:strCache>
            </c:strRef>
          </c:cat>
          <c:val>
            <c:numRef>
              <c:f>Territori!$F$4:$F$17</c:f>
              <c:numCache>
                <c:formatCode>#,##0</c:formatCode>
                <c:ptCount val="14"/>
                <c:pt idx="1">
                  <c:v>63194.072865749302</c:v>
                </c:pt>
                <c:pt idx="2">
                  <c:v>38089.941211203884</c:v>
                </c:pt>
                <c:pt idx="3">
                  <c:v>27793.320290837673</c:v>
                </c:pt>
                <c:pt idx="4">
                  <c:v>21451.804987127984</c:v>
                </c:pt>
                <c:pt idx="5">
                  <c:v>44510.215837709817</c:v>
                </c:pt>
                <c:pt idx="6">
                  <c:v>21751.661569331438</c:v>
                </c:pt>
                <c:pt idx="7">
                  <c:v>39804.578296007356</c:v>
                </c:pt>
                <c:pt idx="8">
                  <c:v>15896.281190021313</c:v>
                </c:pt>
                <c:pt idx="10">
                  <c:v>32437.721920426367</c:v>
                </c:pt>
                <c:pt idx="11">
                  <c:v>36492.023117767865</c:v>
                </c:pt>
                <c:pt idx="13">
                  <c:v>51956.480515538351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5E-451B-ACCA-AE3B1E5AFD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100"/>
        <c:axId val="753592207"/>
        <c:axId val="753599887"/>
      </c:barChart>
      <c:lineChart>
        <c:grouping val="standard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dash"/>
            <c:size val="12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it-IT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3D5E-451B-ACCA-AE3B1E5AFD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8957D9E-361A-4EFC-98EF-87C9FD8272BD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3D5E-451B-ACCA-AE3B1E5AFD1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2AFD26D-E752-4A6B-9561-B5E129FB1767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3D5E-451B-ACCA-AE3B1E5AFD1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3EA3780-43E2-477D-B7DD-73525AA43908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3D5E-451B-ACCA-AE3B1E5AFD1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E0AACE1-738C-4CA3-9729-B6DB0FD1362F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3D5E-451B-ACCA-AE3B1E5AFD1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CA1262B-896F-46BF-B5D3-5D94496A8E4B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3D5E-451B-ACCA-AE3B1E5AFD1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E55768B-5CCD-4E3F-8440-DC241DCEB906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3D5E-451B-ACCA-AE3B1E5AFD14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CE50134F-67D1-456C-BAB4-8EE7BA1C35C7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3D5E-451B-ACCA-AE3B1E5AFD14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55DA0D2E-67C9-415D-933C-3AF7C52ABC17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3D5E-451B-ACCA-AE3B1E5AFD14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it-IT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3D5E-451B-ACCA-AE3B1E5AFD14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65A12FCD-587D-4E0D-998C-ABF3A53A3DFC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3D5E-451B-ACCA-AE3B1E5AFD14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77171941-8895-4DC6-AC6E-851C398F4EE1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3D5E-451B-ACCA-AE3B1E5AFD14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it-IT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3D5E-451B-ACCA-AE3B1E5AFD14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89A645EC-230C-49F0-A1B3-399C63783375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3D5E-451B-ACCA-AE3B1E5AFD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Territori!$A$4:$A$17</c:f>
              <c:strCache>
                <c:ptCount val="14"/>
                <c:pt idx="0">
                  <c:v>Lussemburgo</c:v>
                </c:pt>
                <c:pt idx="1">
                  <c:v>Irlanda</c:v>
                </c:pt>
                <c:pt idx="2">
                  <c:v>Danimarca</c:v>
                </c:pt>
                <c:pt idx="3">
                  <c:v>Paesi Bassi</c:v>
                </c:pt>
                <c:pt idx="4">
                  <c:v>Austria</c:v>
                </c:pt>
                <c:pt idx="5">
                  <c:v>Belgio</c:v>
                </c:pt>
                <c:pt idx="6">
                  <c:v>Svezia</c:v>
                </c:pt>
                <c:pt idx="7">
                  <c:v>Germania</c:v>
                </c:pt>
                <c:pt idx="8">
                  <c:v>Finlandia</c:v>
                </c:pt>
                <c:pt idx="9">
                  <c:v>Malta</c:v>
                </c:pt>
                <c:pt idx="10">
                  <c:v>Francia</c:v>
                </c:pt>
                <c:pt idx="11">
                  <c:v>Italia</c:v>
                </c:pt>
                <c:pt idx="12">
                  <c:v>Cipro</c:v>
                </c:pt>
                <c:pt idx="13">
                  <c:v>Cechia</c:v>
                </c:pt>
              </c:strCache>
            </c:strRef>
          </c:cat>
          <c:val>
            <c:numRef>
              <c:f>Territori!$C$4:$C$17</c:f>
              <c:numCache>
                <c:formatCode>#,##0</c:formatCode>
                <c:ptCount val="14"/>
                <c:pt idx="1">
                  <c:v>36555.915410371497</c:v>
                </c:pt>
                <c:pt idx="2">
                  <c:v>30231.750613568667</c:v>
                </c:pt>
                <c:pt idx="3">
                  <c:v>31400.068414093304</c:v>
                </c:pt>
                <c:pt idx="4">
                  <c:v>31177.484319579988</c:v>
                </c:pt>
                <c:pt idx="5">
                  <c:v>25889.14904889679</c:v>
                </c:pt>
                <c:pt idx="6">
                  <c:v>35022.792692376606</c:v>
                </c:pt>
                <c:pt idx="7">
                  <c:v>29260.82325410211</c:v>
                </c:pt>
                <c:pt idx="8">
                  <c:v>33233.331133756285</c:v>
                </c:pt>
                <c:pt idx="10">
                  <c:v>26340.29187237352</c:v>
                </c:pt>
                <c:pt idx="11">
                  <c:v>20279.109016424885</c:v>
                </c:pt>
                <c:pt idx="13">
                  <c:v>21705.707660090618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Territori!$D$4:$D$17</c15:f>
                <c15:dlblRangeCache>
                  <c:ptCount val="14"/>
                  <c:pt idx="0">
                    <c:v>Luxembourg</c:v>
                  </c:pt>
                  <c:pt idx="1">
                    <c:v>Northern 
and Western</c:v>
                  </c:pt>
                  <c:pt idx="2">
                    <c:v>Sjælland</c:v>
                  </c:pt>
                  <c:pt idx="3">
                    <c:v>Drenthe</c:v>
                  </c:pt>
                  <c:pt idx="4">
                    <c:v>Burgenland</c:v>
                  </c:pt>
                  <c:pt idx="5">
                    <c:v>Prov. 
Luxembourg</c:v>
                  </c:pt>
                  <c:pt idx="6">
                    <c:v>Norra 
Mellansverige</c:v>
                  </c:pt>
                  <c:pt idx="7">
                    <c:v>Lüneburg</c:v>
                  </c:pt>
                  <c:pt idx="8">
                    <c:v>Pohjois- ja 
Itä-Suomi</c:v>
                  </c:pt>
                  <c:pt idx="9">
                    <c:v>Malta</c:v>
                  </c:pt>
                  <c:pt idx="10">
                    <c:v>Lorraine</c:v>
                  </c:pt>
                  <c:pt idx="11">
                    <c:v>Calabria</c:v>
                  </c:pt>
                  <c:pt idx="12">
                    <c:v>Kýpros</c:v>
                  </c:pt>
                  <c:pt idx="13">
                    <c:v>Severozápad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0-3D5E-451B-ACCA-AE3B1E5AFD14}"/>
            </c:ext>
          </c:extLst>
        </c:ser>
        <c:ser>
          <c:idx val="1"/>
          <c:order val="1"/>
          <c:spPr>
            <a:ln w="28575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strRef>
              <c:f>Territori!$A$4:$A$17</c:f>
              <c:strCache>
                <c:ptCount val="14"/>
                <c:pt idx="0">
                  <c:v>Lussemburgo</c:v>
                </c:pt>
                <c:pt idx="1">
                  <c:v>Irlanda</c:v>
                </c:pt>
                <c:pt idx="2">
                  <c:v>Danimarca</c:v>
                </c:pt>
                <c:pt idx="3">
                  <c:v>Paesi Bassi</c:v>
                </c:pt>
                <c:pt idx="4">
                  <c:v>Austria</c:v>
                </c:pt>
                <c:pt idx="5">
                  <c:v>Belgio</c:v>
                </c:pt>
                <c:pt idx="6">
                  <c:v>Svezia</c:v>
                </c:pt>
                <c:pt idx="7">
                  <c:v>Germania</c:v>
                </c:pt>
                <c:pt idx="8">
                  <c:v>Finlandia</c:v>
                </c:pt>
                <c:pt idx="9">
                  <c:v>Malta</c:v>
                </c:pt>
                <c:pt idx="10">
                  <c:v>Francia</c:v>
                </c:pt>
                <c:pt idx="11">
                  <c:v>Italia</c:v>
                </c:pt>
                <c:pt idx="12">
                  <c:v>Cipro</c:v>
                </c:pt>
                <c:pt idx="13">
                  <c:v>Cechia</c:v>
                </c:pt>
              </c:strCache>
            </c:strRef>
          </c:cat>
          <c:val>
            <c:numRef>
              <c:f>Territori!$E$4:$E$17</c:f>
              <c:numCache>
                <c:formatCode>#,##0</c:formatCode>
                <c:ptCount val="14"/>
                <c:pt idx="0">
                  <c:v>91492.77</c:v>
                </c:pt>
                <c:pt idx="1">
                  <c:v>81911.25</c:v>
                </c:pt>
                <c:pt idx="2">
                  <c:v>48731.65</c:v>
                </c:pt>
                <c:pt idx="3">
                  <c:v>46111.53</c:v>
                </c:pt>
                <c:pt idx="4">
                  <c:v>44162.96</c:v>
                </c:pt>
                <c:pt idx="5">
                  <c:v>42768.5</c:v>
                </c:pt>
                <c:pt idx="6">
                  <c:v>42422.03</c:v>
                </c:pt>
                <c:pt idx="7">
                  <c:v>41330.79</c:v>
                </c:pt>
                <c:pt idx="8">
                  <c:v>38660.79</c:v>
                </c:pt>
                <c:pt idx="9">
                  <c:v>37067.03</c:v>
                </c:pt>
                <c:pt idx="10">
                  <c:v>36010.86</c:v>
                </c:pt>
                <c:pt idx="11">
                  <c:v>34314.400000000001</c:v>
                </c:pt>
                <c:pt idx="12">
                  <c:v>33281.83</c:v>
                </c:pt>
                <c:pt idx="13">
                  <c:v>32011.24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3D5E-451B-ACCA-AE3B1E5AFD14}"/>
            </c:ext>
          </c:extLst>
        </c:ser>
        <c:ser>
          <c:idx val="2"/>
          <c:order val="2"/>
          <c:spPr>
            <a:ln w="28575" cap="rnd">
              <a:noFill/>
              <a:round/>
            </a:ln>
            <a:effectLst/>
          </c:spPr>
          <c:marker>
            <c:symbol val="triangle"/>
            <c:size val="13"/>
            <c:spPr>
              <a:solidFill>
                <a:schemeClr val="tx1"/>
              </a:solidFill>
              <a:ln w="41275" cap="sq">
                <a:noFill/>
                <a:miter lim="800000"/>
                <a:headEnd type="none"/>
                <a:tailEnd type="arrow"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3D5E-451B-ACCA-AE3B1E5AFD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BA14ED8-15AD-4620-A00C-36AF6B346207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3D5E-451B-ACCA-AE3B1E5AFD1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865C599-8FEB-482F-97D7-AFFCE60B589D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3D5E-451B-ACCA-AE3B1E5AFD1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8F2E167-01E5-4114-8673-4621E6242002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3D5E-451B-ACCA-AE3B1E5AFD1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A7303C4-BC03-4646-9B70-0C5750C59221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3D5E-451B-ACCA-AE3B1E5AFD1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A32A374-7C23-474F-B12B-D0FFA4563B51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3D5E-451B-ACCA-AE3B1E5AFD1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E468719-0298-4017-BB4F-0B58364C998B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3D5E-451B-ACCA-AE3B1E5AFD14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7F120D58-6FAF-429D-946B-BDA62E65D3AA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3D5E-451B-ACCA-AE3B1E5AFD14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FB6490D8-3E3A-4801-B179-3A559CFE0935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3D5E-451B-ACCA-AE3B1E5AFD14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3D5E-451B-ACCA-AE3B1E5AFD14}"/>
                </c:ext>
              </c:extLst>
            </c:dLbl>
            <c:dLbl>
              <c:idx val="10"/>
              <c:layout>
                <c:manualLayout>
                  <c:x val="-7.0352243548388219E-2"/>
                  <c:y val="-0.12690915303029202"/>
                </c:manualLayout>
              </c:layout>
              <c:tx>
                <c:rich>
                  <a:bodyPr/>
                  <a:lstStyle/>
                  <a:p>
                    <a:fld id="{41A232A3-9533-4FCD-BBEB-1E8FA1F42796}" type="CELLRANGE">
                      <a:rPr lang="en-US"/>
                      <a:pPr/>
                      <a:t>[INTERVALLOCELLE]</a:t>
                    </a:fld>
                    <a:endParaRPr lang="it-IT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3D5E-451B-ACCA-AE3B1E5AFD14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73B4CE66-58C5-4756-AFA4-11DA7C87E35A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3D5E-451B-ACCA-AE3B1E5AFD14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3D5E-451B-ACCA-AE3B1E5AFD14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17A7A080-8E0C-425B-824A-D38B47C21449}" type="CELLRANGE">
                      <a:rPr lang="it-IT"/>
                      <a:pPr/>
                      <a:t>[INTERVALLOCELLE]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3D5E-451B-ACCA-AE3B1E5AFD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Territori!$A$4:$A$17</c:f>
              <c:strCache>
                <c:ptCount val="14"/>
                <c:pt idx="0">
                  <c:v>Lussemburgo</c:v>
                </c:pt>
                <c:pt idx="1">
                  <c:v>Irlanda</c:v>
                </c:pt>
                <c:pt idx="2">
                  <c:v>Danimarca</c:v>
                </c:pt>
                <c:pt idx="3">
                  <c:v>Paesi Bassi</c:v>
                </c:pt>
                <c:pt idx="4">
                  <c:v>Austria</c:v>
                </c:pt>
                <c:pt idx="5">
                  <c:v>Belgio</c:v>
                </c:pt>
                <c:pt idx="6">
                  <c:v>Svezia</c:v>
                </c:pt>
                <c:pt idx="7">
                  <c:v>Germania</c:v>
                </c:pt>
                <c:pt idx="8">
                  <c:v>Finlandia</c:v>
                </c:pt>
                <c:pt idx="9">
                  <c:v>Malta</c:v>
                </c:pt>
                <c:pt idx="10">
                  <c:v>Francia</c:v>
                </c:pt>
                <c:pt idx="11">
                  <c:v>Italia</c:v>
                </c:pt>
                <c:pt idx="12">
                  <c:v>Cipro</c:v>
                </c:pt>
                <c:pt idx="13">
                  <c:v>Cechia</c:v>
                </c:pt>
              </c:strCache>
            </c:strRef>
          </c:cat>
          <c:val>
            <c:numRef>
              <c:f>Territori!$G$4:$G$17</c:f>
              <c:numCache>
                <c:formatCode>#,##0</c:formatCode>
                <c:ptCount val="14"/>
                <c:pt idx="1">
                  <c:v>99749.988276120799</c:v>
                </c:pt>
                <c:pt idx="2">
                  <c:v>68321.691824772555</c:v>
                </c:pt>
                <c:pt idx="3">
                  <c:v>59193.388704930978</c:v>
                </c:pt>
                <c:pt idx="4">
                  <c:v>52629.289306707971</c:v>
                </c:pt>
                <c:pt idx="5">
                  <c:v>70399.364886606607</c:v>
                </c:pt>
                <c:pt idx="6">
                  <c:v>56774.454261708044</c:v>
                </c:pt>
                <c:pt idx="7">
                  <c:v>69065.401550109469</c:v>
                </c:pt>
                <c:pt idx="8">
                  <c:v>49129.612323777597</c:v>
                </c:pt>
                <c:pt idx="10">
                  <c:v>58778.013792799888</c:v>
                </c:pt>
                <c:pt idx="11">
                  <c:v>56771.132134192754</c:v>
                </c:pt>
                <c:pt idx="13">
                  <c:v>73662.188175628966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Territori!$H$4:$H$17</c15:f>
                <c15:dlblRangeCache>
                  <c:ptCount val="14"/>
                  <c:pt idx="0">
                    <c:v>Luxembourg</c:v>
                  </c:pt>
                  <c:pt idx="1">
                    <c:v>Southern</c:v>
                  </c:pt>
                  <c:pt idx="2">
                    <c:v>Hovedstaden</c:v>
                  </c:pt>
                  <c:pt idx="3">
                    <c:v>Noord-Holland</c:v>
                  </c:pt>
                  <c:pt idx="4">
                    <c:v>Salzburg</c:v>
                  </c:pt>
                  <c:pt idx="5">
                    <c:v>Région 
de Bruxelles
Capitale</c:v>
                  </c:pt>
                  <c:pt idx="6">
                    <c:v>Stockholm</c:v>
                  </c:pt>
                  <c:pt idx="7">
                    <c:v>Hamburg</c:v>
                  </c:pt>
                  <c:pt idx="8">
                    <c:v>Helsinki-
Uusimaa</c:v>
                  </c:pt>
                  <c:pt idx="9">
                    <c:v>Malta</c:v>
                  </c:pt>
                  <c:pt idx="10">
                    <c:v>Ile de France</c:v>
                  </c:pt>
                  <c:pt idx="11">
                    <c:v>P.A. di Bolzano</c:v>
                  </c:pt>
                  <c:pt idx="12">
                    <c:v>Kýpros</c:v>
                  </c:pt>
                  <c:pt idx="13">
                    <c:v>Praha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0-3D5E-451B-ACCA-AE3B1E5AFD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3592207"/>
        <c:axId val="753599887"/>
      </c:lineChart>
      <c:catAx>
        <c:axId val="753592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53599887"/>
        <c:crosses val="autoZero"/>
        <c:auto val="1"/>
        <c:lblAlgn val="ctr"/>
        <c:lblOffset val="100"/>
        <c:noMultiLvlLbl val="0"/>
      </c:catAx>
      <c:valAx>
        <c:axId val="753599887"/>
        <c:scaling>
          <c:orientation val="minMax"/>
          <c:max val="105000"/>
          <c:min val="5000"/>
        </c:scaling>
        <c:delete val="0"/>
        <c:axPos val="l"/>
        <c:numFmt formatCode="#,##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53592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123392255014427"/>
          <c:y val="2.7583424492846235E-2"/>
          <c:w val="0.69150741300796048"/>
          <c:h val="0.94483315101430754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0070C0"/>
            </a:solidFill>
            <a:ln>
              <a:solidFill>
                <a:srgbClr val="0070C0"/>
              </a:solidFill>
            </a:ln>
            <a:effectLst/>
          </c:spPr>
          <c:invertIfNegative val="0"/>
          <c:dPt>
            <c:idx val="15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809-4C89-8ECB-7D2E5EC52BAF}"/>
              </c:ext>
            </c:extLst>
          </c:dPt>
          <c:dPt>
            <c:idx val="16"/>
            <c:invertIfNegative val="0"/>
            <c:bubble3D val="0"/>
            <c:spPr>
              <a:pattFill prst="wdUpDiag">
                <a:fgClr>
                  <a:srgbClr val="0070C0"/>
                </a:fgClr>
                <a:bgClr>
                  <a:schemeClr val="bg1"/>
                </a:bgClr>
              </a:pattFill>
              <a:ln>
                <a:solidFill>
                  <a:srgbClr val="0070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03-4305-8546-9AC021FF519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'Tabella FMI'!$F$52:$F$79</c:f>
              <c:strCache>
                <c:ptCount val="28"/>
                <c:pt idx="0">
                  <c:v>Bulgaria</c:v>
                </c:pt>
                <c:pt idx="1">
                  <c:v>Grecia</c:v>
                </c:pt>
                <c:pt idx="2">
                  <c:v>Slovacchia</c:v>
                </c:pt>
                <c:pt idx="3">
                  <c:v>Lettonia</c:v>
                </c:pt>
                <c:pt idx="4">
                  <c:v>Croazia</c:v>
                </c:pt>
                <c:pt idx="5">
                  <c:v>Romania</c:v>
                </c:pt>
                <c:pt idx="6">
                  <c:v>Ungheria</c:v>
                </c:pt>
                <c:pt idx="7">
                  <c:v>Portogallo</c:v>
                </c:pt>
                <c:pt idx="8">
                  <c:v>Polonia</c:v>
                </c:pt>
                <c:pt idx="9">
                  <c:v>Estonia</c:v>
                </c:pt>
                <c:pt idx="10">
                  <c:v>Spagna</c:v>
                </c:pt>
                <c:pt idx="11">
                  <c:v>Slovenia</c:v>
                </c:pt>
                <c:pt idx="12">
                  <c:v>Lituania</c:v>
                </c:pt>
                <c:pt idx="13">
                  <c:v>Cechia</c:v>
                </c:pt>
                <c:pt idx="14">
                  <c:v>Cipro</c:v>
                </c:pt>
                <c:pt idx="15">
                  <c:v>Italia</c:v>
                </c:pt>
                <c:pt idx="16">
                  <c:v>Ue 27</c:v>
                </c:pt>
                <c:pt idx="17">
                  <c:v>Francia</c:v>
                </c:pt>
                <c:pt idx="18">
                  <c:v>Malta</c:v>
                </c:pt>
                <c:pt idx="19">
                  <c:v>Finlandia</c:v>
                </c:pt>
                <c:pt idx="20">
                  <c:v>Germania</c:v>
                </c:pt>
                <c:pt idx="21">
                  <c:v>Svezia</c:v>
                </c:pt>
                <c:pt idx="22">
                  <c:v>Belgio</c:v>
                </c:pt>
                <c:pt idx="23">
                  <c:v>Austria</c:v>
                </c:pt>
                <c:pt idx="24">
                  <c:v>Paesi Bassi</c:v>
                </c:pt>
                <c:pt idx="25">
                  <c:v>Danimarca</c:v>
                </c:pt>
                <c:pt idx="26">
                  <c:v>Irlanda</c:v>
                </c:pt>
                <c:pt idx="27">
                  <c:v>Lussemburgo</c:v>
                </c:pt>
              </c:strCache>
            </c:strRef>
          </c:cat>
          <c:val>
            <c:numRef>
              <c:f>'Tabella FMI'!$G$52:$G$79</c:f>
              <c:numCache>
                <c:formatCode>#,##0</c:formatCode>
                <c:ptCount val="28"/>
                <c:pt idx="0">
                  <c:v>22100</c:v>
                </c:pt>
                <c:pt idx="1">
                  <c:v>24074</c:v>
                </c:pt>
                <c:pt idx="2">
                  <c:v>24372</c:v>
                </c:pt>
                <c:pt idx="3">
                  <c:v>25912</c:v>
                </c:pt>
                <c:pt idx="4">
                  <c:v>26490</c:v>
                </c:pt>
                <c:pt idx="5">
                  <c:v>26909</c:v>
                </c:pt>
                <c:pt idx="6">
                  <c:v>27119</c:v>
                </c:pt>
                <c:pt idx="7">
                  <c:v>27196</c:v>
                </c:pt>
                <c:pt idx="8">
                  <c:v>28416</c:v>
                </c:pt>
                <c:pt idx="9">
                  <c:v>30149</c:v>
                </c:pt>
                <c:pt idx="10">
                  <c:v>30158</c:v>
                </c:pt>
                <c:pt idx="11">
                  <c:v>31427</c:v>
                </c:pt>
                <c:pt idx="12">
                  <c:v>31791</c:v>
                </c:pt>
                <c:pt idx="13">
                  <c:v>32011</c:v>
                </c:pt>
                <c:pt idx="14">
                  <c:v>33282</c:v>
                </c:pt>
                <c:pt idx="15">
                  <c:v>34314</c:v>
                </c:pt>
                <c:pt idx="16">
                  <c:v>35533</c:v>
                </c:pt>
                <c:pt idx="17">
                  <c:v>36011</c:v>
                </c:pt>
                <c:pt idx="18">
                  <c:v>37067</c:v>
                </c:pt>
                <c:pt idx="19">
                  <c:v>38661</c:v>
                </c:pt>
                <c:pt idx="20">
                  <c:v>41331</c:v>
                </c:pt>
                <c:pt idx="21">
                  <c:v>42422</c:v>
                </c:pt>
                <c:pt idx="22">
                  <c:v>42768</c:v>
                </c:pt>
                <c:pt idx="23">
                  <c:v>44163</c:v>
                </c:pt>
                <c:pt idx="24">
                  <c:v>46112</c:v>
                </c:pt>
                <c:pt idx="25">
                  <c:v>48732</c:v>
                </c:pt>
                <c:pt idx="26">
                  <c:v>81911</c:v>
                </c:pt>
                <c:pt idx="27">
                  <c:v>91493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03-4305-8546-9AC021FF5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99497935"/>
        <c:axId val="1599507535"/>
      </c:barChart>
      <c:catAx>
        <c:axId val="15994979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99507535"/>
        <c:crosses val="autoZero"/>
        <c:auto val="1"/>
        <c:lblAlgn val="ctr"/>
        <c:lblOffset val="100"/>
        <c:noMultiLvlLbl val="0"/>
      </c:catAx>
      <c:valAx>
        <c:axId val="1599507535"/>
        <c:scaling>
          <c:orientation val="minMax"/>
        </c:scaling>
        <c:delete val="1"/>
        <c:axPos val="b"/>
        <c:numFmt formatCode="#,##0" sourceLinked="1"/>
        <c:majorTickMark val="none"/>
        <c:minorTickMark val="none"/>
        <c:tickLblPos val="nextTo"/>
        <c:crossAx val="1599497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 b="1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06540448735656"/>
          <c:y val="1.7081042022276265E-2"/>
          <c:w val="0.69663111375718034"/>
          <c:h val="0.96583791595544743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16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>
                    <a:tint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34-42CA-9752-424911AC64AC}"/>
              </c:ext>
            </c:extLst>
          </c:dPt>
          <c:dPt>
            <c:idx val="1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34-42CA-9752-424911AC64AC}"/>
              </c:ext>
            </c:extLst>
          </c:dPt>
          <c:dPt>
            <c:idx val="26"/>
            <c:invertIfNegative val="0"/>
            <c:bubble3D val="0"/>
            <c:spPr>
              <a:solidFill>
                <a:schemeClr val="tx1"/>
              </a:solidFill>
              <a:ln>
                <a:solidFill>
                  <a:schemeClr val="tx1">
                    <a:tint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34-42CA-9752-424911AC64AC}"/>
              </c:ext>
            </c:extLst>
          </c:dPt>
          <c:dPt>
            <c:idx val="2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134-42CA-9752-424911AC64AC}"/>
              </c:ext>
            </c:extLst>
          </c:dPt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'7'!$A$5:$A$32</c:f>
              <c:strCache>
                <c:ptCount val="28"/>
                <c:pt idx="0">
                  <c:v>Svezia</c:v>
                </c:pt>
                <c:pt idx="1">
                  <c:v>Paesi Bassi</c:v>
                </c:pt>
                <c:pt idx="2">
                  <c:v>Malta</c:v>
                </c:pt>
                <c:pt idx="3">
                  <c:v>Lussemburgo</c:v>
                </c:pt>
                <c:pt idx="4">
                  <c:v>Slovenia</c:v>
                </c:pt>
                <c:pt idx="5">
                  <c:v>Portogallo</c:v>
                </c:pt>
                <c:pt idx="6">
                  <c:v>Danimarca</c:v>
                </c:pt>
                <c:pt idx="7">
                  <c:v>Irlanda</c:v>
                </c:pt>
                <c:pt idx="8">
                  <c:v>Austria</c:v>
                </c:pt>
                <c:pt idx="9">
                  <c:v>Germania</c:v>
                </c:pt>
                <c:pt idx="10">
                  <c:v>Polonia</c:v>
                </c:pt>
                <c:pt idx="11">
                  <c:v>Estonia</c:v>
                </c:pt>
                <c:pt idx="12">
                  <c:v>Finlandia</c:v>
                </c:pt>
                <c:pt idx="13">
                  <c:v>Belgio</c:v>
                </c:pt>
                <c:pt idx="14">
                  <c:v>Ungheria</c:v>
                </c:pt>
                <c:pt idx="15">
                  <c:v>Lettonia</c:v>
                </c:pt>
                <c:pt idx="16">
                  <c:v>Ue 27</c:v>
                </c:pt>
                <c:pt idx="17">
                  <c:v>Croazia</c:v>
                </c:pt>
                <c:pt idx="18">
                  <c:v>Cechia</c:v>
                </c:pt>
                <c:pt idx="19">
                  <c:v>Slovacchia</c:v>
                </c:pt>
                <c:pt idx="20">
                  <c:v>Francia</c:v>
                </c:pt>
                <c:pt idx="21">
                  <c:v>Spagna</c:v>
                </c:pt>
                <c:pt idx="22">
                  <c:v>Cipro</c:v>
                </c:pt>
                <c:pt idx="23">
                  <c:v>Lituania</c:v>
                </c:pt>
                <c:pt idx="24">
                  <c:v>Bulgaria</c:v>
                </c:pt>
                <c:pt idx="25">
                  <c:v>Grecia</c:v>
                </c:pt>
                <c:pt idx="26">
                  <c:v>Italia</c:v>
                </c:pt>
                <c:pt idx="27">
                  <c:v>Romania</c:v>
                </c:pt>
              </c:strCache>
            </c:strRef>
          </c:cat>
          <c:val>
            <c:numRef>
              <c:f>'7'!$B$5:$B$32</c:f>
              <c:numCache>
                <c:formatCode>0.0</c:formatCode>
                <c:ptCount val="28"/>
                <c:pt idx="0">
                  <c:v>5.8</c:v>
                </c:pt>
                <c:pt idx="1">
                  <c:v>5.9</c:v>
                </c:pt>
                <c:pt idx="2">
                  <c:v>7.6</c:v>
                </c:pt>
                <c:pt idx="3">
                  <c:v>8.1999999999999993</c:v>
                </c:pt>
                <c:pt idx="4">
                  <c:v>8.1999999999999993</c:v>
                </c:pt>
                <c:pt idx="5">
                  <c:v>9.3000000000000007</c:v>
                </c:pt>
                <c:pt idx="6">
                  <c:v>9.6999999999999993</c:v>
                </c:pt>
                <c:pt idx="7">
                  <c:v>9.8000000000000007</c:v>
                </c:pt>
                <c:pt idx="8">
                  <c:v>9.9</c:v>
                </c:pt>
                <c:pt idx="9">
                  <c:v>10.1</c:v>
                </c:pt>
                <c:pt idx="10">
                  <c:v>10.1</c:v>
                </c:pt>
                <c:pt idx="11">
                  <c:v>10.199999999999999</c:v>
                </c:pt>
                <c:pt idx="12">
                  <c:v>10.3</c:v>
                </c:pt>
                <c:pt idx="13">
                  <c:v>10.9</c:v>
                </c:pt>
                <c:pt idx="14">
                  <c:v>11.3</c:v>
                </c:pt>
                <c:pt idx="15">
                  <c:v>12</c:v>
                </c:pt>
                <c:pt idx="16">
                  <c:v>12.4</c:v>
                </c:pt>
                <c:pt idx="17">
                  <c:v>12.7</c:v>
                </c:pt>
                <c:pt idx="18">
                  <c:v>12.9</c:v>
                </c:pt>
                <c:pt idx="19">
                  <c:v>12.9</c:v>
                </c:pt>
                <c:pt idx="20">
                  <c:v>13.1</c:v>
                </c:pt>
                <c:pt idx="21">
                  <c:v>13.3</c:v>
                </c:pt>
                <c:pt idx="22">
                  <c:v>13.4</c:v>
                </c:pt>
                <c:pt idx="23">
                  <c:v>13.8</c:v>
                </c:pt>
                <c:pt idx="24">
                  <c:v>15.4</c:v>
                </c:pt>
                <c:pt idx="25">
                  <c:v>18</c:v>
                </c:pt>
                <c:pt idx="26">
                  <c:v>18</c:v>
                </c:pt>
                <c:pt idx="27">
                  <c:v>20.6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34-42CA-9752-424911AC64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37709056"/>
        <c:axId val="137710592"/>
      </c:barChart>
      <c:catAx>
        <c:axId val="1377090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low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7710592"/>
        <c:crosses val="autoZero"/>
        <c:auto val="1"/>
        <c:lblAlgn val="l"/>
        <c:lblOffset val="100"/>
        <c:noMultiLvlLbl val="0"/>
      </c:catAx>
      <c:valAx>
        <c:axId val="137710592"/>
        <c:scaling>
          <c:orientation val="minMax"/>
          <c:max val="100"/>
          <c:min val="0"/>
        </c:scaling>
        <c:delete val="1"/>
        <c:axPos val="b"/>
        <c:numFmt formatCode="0.0" sourceLinked="1"/>
        <c:majorTickMark val="out"/>
        <c:minorTickMark val="none"/>
        <c:tickLblPos val="nextTo"/>
        <c:crossAx val="137709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6350" cap="flat" cmpd="sng" algn="ctr">
      <a:noFill/>
      <a:prstDash val="solid"/>
      <a:round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2174" tIns="46087" rIns="92174" bIns="4608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2174" tIns="46087" rIns="92174" bIns="4608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B75B98E2-129C-49B7-B8D9-D6568F73163B}" type="datetimeFigureOut">
              <a:rPr lang="it-IT"/>
              <a:pPr>
                <a:defRPr/>
              </a:pPr>
              <a:t>13/09/2024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2174" tIns="46087" rIns="92174" bIns="4608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2174" tIns="46087" rIns="92174" bIns="4608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35D65930-6989-4126-8953-EA5F73C4AB4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763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2174" tIns="46087" rIns="92174" bIns="4608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2174" tIns="46087" rIns="92174" bIns="4608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35F9F564-9FAA-4282-B3E6-792E7AF19A5D}" type="datetimeFigureOut">
              <a:rPr lang="it-IT"/>
              <a:pPr>
                <a:defRPr/>
              </a:pPr>
              <a:t>13/09/2024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74" tIns="46087" rIns="92174" bIns="46087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2174" tIns="46087" rIns="92174" bIns="46087" rtlCol="0">
            <a:normAutofit/>
          </a:bodyPr>
          <a:lstStyle/>
          <a:p>
            <a:pPr lvl="0"/>
            <a:r>
              <a:rPr lang="it-IT" noProof="0"/>
              <a:t>Fare clic per modificare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2174" tIns="46087" rIns="92174" bIns="4608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2174" tIns="46087" rIns="92174" bIns="4608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49EBD8F3-B86A-404E-BFF2-BC000247301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4399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5AF00-58DF-4F15-BAAF-A3F843BAD324}" type="datetimeFigureOut">
              <a:rPr lang="it-IT"/>
              <a:pPr>
                <a:defRPr/>
              </a:pPr>
              <a:t>13/09/2024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88FC-1DB9-493D-86D9-E71D8375F74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B4F5F-0884-4F49-90C9-42C571A712F2}" type="datetimeFigureOut">
              <a:rPr lang="it-IT"/>
              <a:pPr>
                <a:defRPr/>
              </a:pPr>
              <a:t>13/09/2024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23EF9-7644-4BE0-8BE9-33F6FD8799A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CA591-E018-494F-BA5A-62CC030AD469}" type="datetimeFigureOut">
              <a:rPr lang="it-IT"/>
              <a:pPr>
                <a:defRPr/>
              </a:pPr>
              <a:t>13/09/2024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19BF2-E6CA-4CD8-BE4F-26FE7F1EB3C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0DB49-C48C-4671-B95A-654216C31C06}" type="datetimeFigureOut">
              <a:rPr lang="it-IT"/>
              <a:pPr>
                <a:defRPr/>
              </a:pPr>
              <a:t>13/09/2024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819A6-52FF-4B62-B32B-153093D6162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C4C07-26C0-4E0F-9654-FAAD7BEB67E2}" type="datetimeFigureOut">
              <a:rPr lang="it-IT"/>
              <a:pPr>
                <a:defRPr/>
              </a:pPr>
              <a:t>13/09/2024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5DC8B-7D9E-436B-8557-55FAD7D2D37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3252A-177C-4E92-B85F-840AFA119CF2}" type="datetimeFigureOut">
              <a:rPr lang="it-IT"/>
              <a:pPr>
                <a:defRPr/>
              </a:pPr>
              <a:t>13/09/2024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68BF1-5CA3-47D6-BCDF-7AF74948D4A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D4FD-3B3C-46D2-AFE5-0AC69B2FBA3F}" type="datetimeFigureOut">
              <a:rPr lang="it-IT"/>
              <a:pPr>
                <a:defRPr/>
              </a:pPr>
              <a:t>13/09/2024</a:t>
            </a:fld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54D3C-293F-4D25-ABC3-16F49D762F1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1F170-39CE-4393-A60C-B4ED0EA83996}" type="datetimeFigureOut">
              <a:rPr lang="it-IT"/>
              <a:pPr>
                <a:defRPr/>
              </a:pPr>
              <a:t>13/09/2024</a:t>
            </a:fld>
            <a:endParaRPr lang="it-IT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9ED8D-22CD-43DD-A90A-97527AD9246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95EDA-D454-46A5-85EC-F20BAC0569E9}" type="datetimeFigureOut">
              <a:rPr lang="it-IT"/>
              <a:pPr>
                <a:defRPr/>
              </a:pPr>
              <a:t>13/09/2024</a:t>
            </a:fld>
            <a:endParaRPr lang="it-IT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2EA4E-6250-4989-991E-F63886FF8F5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CA331-E06B-4C53-9978-338325A98DFD}" type="datetimeFigureOut">
              <a:rPr lang="it-IT"/>
              <a:pPr>
                <a:defRPr/>
              </a:pPr>
              <a:t>13/09/2024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CCBB5-85EE-42BB-BD5A-E11CAE321CE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503C5-83FE-45C8-A5A6-871E21DEEBAB}" type="datetimeFigureOut">
              <a:rPr lang="it-IT"/>
              <a:pPr>
                <a:defRPr/>
              </a:pPr>
              <a:t>13/09/2024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49022-330E-4076-B1CE-674F63A5B36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6BCA60C-C661-4847-BCD2-D4AEDC9AD5B0}" type="datetimeFigureOut">
              <a:rPr lang="it-IT"/>
              <a:pPr>
                <a:defRPr/>
              </a:pPr>
              <a:t>13/09/2024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D82A674-D960-4F33-B8F9-2050C482160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5" r:id="rId2"/>
    <p:sldLayoutId id="2147483704" r:id="rId3"/>
    <p:sldLayoutId id="2147483703" r:id="rId4"/>
    <p:sldLayoutId id="2147483702" r:id="rId5"/>
    <p:sldLayoutId id="2147483701" r:id="rId6"/>
    <p:sldLayoutId id="2147483700" r:id="rId7"/>
    <p:sldLayoutId id="2147483699" r:id="rId8"/>
    <p:sldLayoutId id="2147483698" r:id="rId9"/>
    <p:sldLayoutId id="2147483697" r:id="rId10"/>
    <p:sldLayoutId id="21474836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483A43-F813-3D45-FAA5-843B9560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696" y="3433357"/>
            <a:ext cx="12192000" cy="1143000"/>
          </a:xfrm>
        </p:spPr>
        <p:txBody>
          <a:bodyPr/>
          <a:lstStyle/>
          <a:p>
            <a:r>
              <a:rPr lang="it-IT" sz="2000" dirty="0"/>
              <a:t>Massimiliano Valerii</a:t>
            </a:r>
            <a:br>
              <a:rPr lang="it-IT" sz="2000" dirty="0"/>
            </a:br>
            <a:r>
              <a:rPr lang="it-IT" sz="1600" dirty="0"/>
              <a:t>19 settembre 2024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09568B3-7AF9-77D7-B66A-12CEA68FE1A1}"/>
              </a:ext>
            </a:extLst>
          </p:cNvPr>
          <p:cNvSpPr txBox="1">
            <a:spLocks/>
          </p:cNvSpPr>
          <p:nvPr/>
        </p:nvSpPr>
        <p:spPr bwMode="auto">
          <a:xfrm>
            <a:off x="0" y="980728"/>
            <a:ext cx="12192000" cy="166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it-IT" altLang="it-IT" sz="9600" b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Lo stato dell’Unione</a:t>
            </a:r>
          </a:p>
          <a:p>
            <a:r>
              <a:rPr lang="it-IT" altLang="it-IT" sz="4000" b="1" spc="-2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Geografia sociale dell’Europa di fronte alla «sfida esistenziale» </a:t>
            </a:r>
          </a:p>
        </p:txBody>
      </p:sp>
      <p:pic>
        <p:nvPicPr>
          <p:cNvPr id="7" name="Immagine 6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53BF53B8-6F0E-9AF4-6710-64B9FF84B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5343210"/>
            <a:ext cx="4098613" cy="106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olo 1">
            <a:extLst>
              <a:ext uri="{FF2B5EF4-FFF2-40B4-BE49-F238E27FC236}">
                <a16:creationId xmlns:a16="http://schemas.microsoft.com/office/drawing/2014/main" id="{02860F6A-896B-C8CC-F783-BC7263D7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0"/>
            <a:ext cx="8229600" cy="869950"/>
          </a:xfrm>
        </p:spPr>
        <p:txBody>
          <a:bodyPr/>
          <a:lstStyle/>
          <a:p>
            <a:pPr algn="l"/>
            <a:r>
              <a:rPr lang="it-IT" altLang="it-IT" sz="4000" b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Il nuovo ordine mondiale</a:t>
            </a:r>
            <a:endParaRPr lang="it-IT" altLang="it-IT" sz="4000" b="1" dirty="0">
              <a:ea typeface="ＭＳ Ｐゴシック" panose="020B0600070205080204" pitchFamily="34" charset="-128"/>
            </a:endParaRPr>
          </a:p>
        </p:txBody>
      </p:sp>
      <p:sp>
        <p:nvSpPr>
          <p:cNvPr id="21508" name="Rectangle 1">
            <a:extLst>
              <a:ext uri="{FF2B5EF4-FFF2-40B4-BE49-F238E27FC236}">
                <a16:creationId xmlns:a16="http://schemas.microsoft.com/office/drawing/2014/main" id="{EC2EE976-76A7-F680-789D-BEB49A124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6309320"/>
            <a:ext cx="4156075" cy="43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>
            <a:spAutoFit/>
          </a:bodyPr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3888" algn="l"/>
                <a:tab pos="7191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3888" algn="l"/>
                <a:tab pos="7191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3888" algn="l"/>
                <a:tab pos="7191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000" dirty="0">
                <a:latin typeface="+mj-lt"/>
                <a:cs typeface="Arial" panose="020B0604020202020204" pitchFamily="34" charset="0"/>
              </a:rPr>
              <a:t>Valori % e milioni di dollari.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it-IT" altLang="it-IT" sz="1000" dirty="0">
                <a:latin typeface="+mj-lt"/>
                <a:cs typeface="Arial" panose="020B0604020202020204" pitchFamily="34" charset="0"/>
              </a:rPr>
              <a:t>Fonte: elaborazione su dati Fondo monetario internazionale.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FA40E7F-E943-E580-8569-18BA74EFE26C}"/>
              </a:ext>
            </a:extLst>
          </p:cNvPr>
          <p:cNvSpPr/>
          <p:nvPr/>
        </p:nvSpPr>
        <p:spPr>
          <a:xfrm>
            <a:off x="1703512" y="991297"/>
            <a:ext cx="3713259" cy="35393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it-IT" sz="1500" b="1" dirty="0" err="1">
                <a:latin typeface="+mj-lt"/>
              </a:rPr>
              <a:t>Pil</a:t>
            </a:r>
            <a:r>
              <a:rPr lang="it-IT" sz="1500" b="1" dirty="0">
                <a:latin typeface="+mj-lt"/>
              </a:rPr>
              <a:t> a parità di potere d’acquisto</a:t>
            </a:r>
            <a:endParaRPr lang="it-IT" sz="1500" dirty="0">
              <a:latin typeface="+mj-lt"/>
            </a:endParaRP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04273D2F-97DA-4969-90B8-E2E8C5C96B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069045"/>
              </p:ext>
            </p:extLst>
          </p:nvPr>
        </p:nvGraphicFramePr>
        <p:xfrm>
          <a:off x="263352" y="1328412"/>
          <a:ext cx="6912767" cy="4836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BF75AC0-C81D-4AD4-B978-70777CD1BB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479215"/>
              </p:ext>
            </p:extLst>
          </p:nvPr>
        </p:nvGraphicFramePr>
        <p:xfrm>
          <a:off x="7896200" y="260888"/>
          <a:ext cx="324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28EA0995-0364-4D97-BC93-5EF0F163EC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695135"/>
              </p:ext>
            </p:extLst>
          </p:nvPr>
        </p:nvGraphicFramePr>
        <p:xfrm>
          <a:off x="7935222" y="2443320"/>
          <a:ext cx="324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96D14D8F-4F1C-4AB6-B465-049B4A0D12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748643"/>
              </p:ext>
            </p:extLst>
          </p:nvPr>
        </p:nvGraphicFramePr>
        <p:xfrm>
          <a:off x="7968208" y="4581128"/>
          <a:ext cx="324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3"/>
          <p:cNvSpPr>
            <a:spLocks noGrp="1"/>
          </p:cNvSpPr>
          <p:nvPr>
            <p:ph type="ctrTitle"/>
          </p:nvPr>
        </p:nvSpPr>
        <p:spPr>
          <a:xfrm>
            <a:off x="191344" y="116632"/>
            <a:ext cx="8893175" cy="719138"/>
          </a:xfrm>
        </p:spPr>
        <p:txBody>
          <a:bodyPr>
            <a:normAutofit/>
          </a:bodyPr>
          <a:lstStyle/>
          <a:p>
            <a:pPr marL="449263" indent="-449263" algn="l"/>
            <a:r>
              <a:rPr lang="it-IT" sz="4000" b="1" dirty="0">
                <a:sym typeface="Wingdings 2" pitchFamily="18" charset="2"/>
              </a:rPr>
              <a:t>Il peso dell’Europa nel mondo</a:t>
            </a:r>
            <a:endParaRPr lang="it-IT" sz="4000" b="1" dirty="0"/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B0C711F8-D1BB-4251-A1C4-F6320A281F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6620469"/>
              </p:ext>
            </p:extLst>
          </p:nvPr>
        </p:nvGraphicFramePr>
        <p:xfrm>
          <a:off x="2855640" y="1748811"/>
          <a:ext cx="6840761" cy="4519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0AB41C-B31F-38D8-73BF-6B472FDCF280}"/>
              </a:ext>
            </a:extLst>
          </p:cNvPr>
          <p:cNvSpPr txBox="1"/>
          <p:nvPr/>
        </p:nvSpPr>
        <p:spPr>
          <a:xfrm>
            <a:off x="3041650" y="1124744"/>
            <a:ext cx="6108700" cy="575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580" indent="-44958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500" b="1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Q</a:t>
            </a:r>
            <a:r>
              <a:rPr lang="it-IT" sz="15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uota del Pil del mondo (a parità di potere d’acquisto) </a:t>
            </a:r>
          </a:p>
          <a:p>
            <a:pPr marL="449580" indent="-44958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5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realizzata dall’Unione europea</a:t>
            </a:r>
            <a:endParaRPr lang="it-IT" sz="15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DAC1CDA1-7CF9-7BA1-2F3E-268F30BE1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6309320"/>
            <a:ext cx="4156075" cy="43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>
            <a:spAutoFit/>
          </a:bodyPr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3888" algn="l"/>
                <a:tab pos="7191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3888" algn="l"/>
                <a:tab pos="7191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3888" algn="l"/>
                <a:tab pos="7191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000" dirty="0">
                <a:latin typeface="+mj-lt"/>
                <a:cs typeface="Arial" panose="020B0604020202020204" pitchFamily="34" charset="0"/>
              </a:rPr>
              <a:t>Valori %.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it-IT" altLang="it-IT" sz="1000" dirty="0">
                <a:latin typeface="+mj-lt"/>
                <a:cs typeface="Arial" panose="020B0604020202020204" pitchFamily="34" charset="0"/>
              </a:rPr>
              <a:t>Fonte: elaborazione su dati Fondo monetario internazionale.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3"/>
          <p:cNvSpPr>
            <a:spLocks noGrp="1"/>
          </p:cNvSpPr>
          <p:nvPr>
            <p:ph type="ctrTitle"/>
          </p:nvPr>
        </p:nvSpPr>
        <p:spPr>
          <a:xfrm>
            <a:off x="191344" y="44624"/>
            <a:ext cx="11809312" cy="719138"/>
          </a:xfrm>
        </p:spPr>
        <p:txBody>
          <a:bodyPr>
            <a:normAutofit/>
          </a:bodyPr>
          <a:lstStyle/>
          <a:p>
            <a:pPr marL="449263" indent="-449263" algn="l"/>
            <a:r>
              <a:rPr lang="it-IT" sz="4000" b="1" dirty="0">
                <a:sym typeface="Wingdings 2" pitchFamily="18" charset="2"/>
              </a:rPr>
              <a:t>Lo spettro del declassamento sociale</a:t>
            </a:r>
            <a:endParaRPr lang="it-IT" sz="40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0AB41C-B31F-38D8-73BF-6B472FDCF280}"/>
              </a:ext>
            </a:extLst>
          </p:cNvPr>
          <p:cNvSpPr txBox="1"/>
          <p:nvPr/>
        </p:nvSpPr>
        <p:spPr>
          <a:xfrm>
            <a:off x="191344" y="764704"/>
            <a:ext cx="6408712" cy="575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580" indent="-44958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500" b="1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Territori dei Paesi dell’Unione europea con una variazione negativa </a:t>
            </a:r>
          </a:p>
          <a:p>
            <a:pPr marL="449580" indent="-44958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500" b="1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del reddito disponibile netto pro capite, 2007-2021</a:t>
            </a:r>
            <a:endParaRPr lang="it-IT" sz="15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DAC1CDA1-7CF9-7BA1-2F3E-268F30BE1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6382493"/>
            <a:ext cx="4156075" cy="43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>
            <a:spAutoFit/>
          </a:bodyPr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3888" algn="l"/>
                <a:tab pos="7191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3888" algn="l"/>
                <a:tab pos="7191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3888" algn="l"/>
                <a:tab pos="7191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000" dirty="0">
                <a:latin typeface="+mj-lt"/>
                <a:cs typeface="Arial" panose="020B0604020202020204" pitchFamily="34" charset="0"/>
              </a:rPr>
              <a:t>Variazione % in termini reali.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it-IT" altLang="it-IT" sz="1000" dirty="0">
                <a:latin typeface="+mj-lt"/>
                <a:cs typeface="Arial" panose="020B0604020202020204" pitchFamily="34" charset="0"/>
              </a:rPr>
              <a:t>Fonte: elaborazione su dati Eurostat.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CBE88CA-C6B2-AB11-4B5A-348D2474569C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544" y="1367319"/>
            <a:ext cx="3600000" cy="504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2DA0FA99-1984-63CB-FE73-F2F3BAA71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544888"/>
              </p:ext>
            </p:extLst>
          </p:nvPr>
        </p:nvGraphicFramePr>
        <p:xfrm>
          <a:off x="6995818" y="1844824"/>
          <a:ext cx="3669052" cy="429300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691983">
                  <a:extLst>
                    <a:ext uri="{9D8B030D-6E8A-4147-A177-3AD203B41FA5}">
                      <a16:colId xmlns:a16="http://schemas.microsoft.com/office/drawing/2014/main" val="286192503"/>
                    </a:ext>
                  </a:extLst>
                </a:gridCol>
                <a:gridCol w="2308978">
                  <a:extLst>
                    <a:ext uri="{9D8B030D-6E8A-4147-A177-3AD203B41FA5}">
                      <a16:colId xmlns:a16="http://schemas.microsoft.com/office/drawing/2014/main" val="81600373"/>
                    </a:ext>
                  </a:extLst>
                </a:gridCol>
                <a:gridCol w="668091">
                  <a:extLst>
                    <a:ext uri="{9D8B030D-6E8A-4147-A177-3AD203B41FA5}">
                      <a16:colId xmlns:a16="http://schemas.microsoft.com/office/drawing/2014/main" val="3711198703"/>
                    </a:ext>
                  </a:extLst>
                </a:gridCol>
              </a:tblGrid>
              <a:tr h="3338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 dirty="0">
                          <a:effectLst/>
                        </a:rPr>
                        <a:t>Paese</a:t>
                      </a:r>
                      <a:endParaRPr lang="it-IT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Territorio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 dirty="0">
                          <a:effectLst/>
                        </a:rPr>
                        <a:t>Var. %</a:t>
                      </a:r>
                      <a:endParaRPr lang="it-IT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915590660"/>
                  </a:ext>
                </a:extLst>
              </a:tr>
              <a:tr h="130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 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 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 dirty="0">
                          <a:effectLst/>
                        </a:rPr>
                        <a:t> </a:t>
                      </a:r>
                      <a:endParaRPr lang="it-IT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91744403"/>
                  </a:ext>
                </a:extLst>
              </a:tr>
              <a:tr h="130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Grecia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Attiki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-35,6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106045728"/>
                  </a:ext>
                </a:extLst>
              </a:tr>
              <a:tr h="130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Grecia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Dytiki Elláda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-29,9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574580826"/>
                  </a:ext>
                </a:extLst>
              </a:tr>
              <a:tr h="130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Grecia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 dirty="0" err="1">
                          <a:effectLst/>
                        </a:rPr>
                        <a:t>Thessalia</a:t>
                      </a:r>
                      <a:endParaRPr lang="it-IT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-28,3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133139393"/>
                  </a:ext>
                </a:extLst>
              </a:tr>
              <a:tr h="130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Grecia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Sterea Elláda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-26,5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508933318"/>
                  </a:ext>
                </a:extLst>
              </a:tr>
              <a:tr h="130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Grecia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Kriti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-25,9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958466204"/>
                  </a:ext>
                </a:extLst>
              </a:tr>
              <a:tr h="130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Grecia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Kentriki Makedonia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-23,0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544510974"/>
                  </a:ext>
                </a:extLst>
              </a:tr>
              <a:tr h="130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Grecia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Anatoliki Makedonia, Thraki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-23,0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851100310"/>
                  </a:ext>
                </a:extLst>
              </a:tr>
              <a:tr h="130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Grecia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Peloponnisos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-21,9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95768946"/>
                  </a:ext>
                </a:extLst>
              </a:tr>
              <a:tr h="130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Grecia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Voreio Aigaio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-20,0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754687108"/>
                  </a:ext>
                </a:extLst>
              </a:tr>
              <a:tr h="130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Grecia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Ipeiros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-19,9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674534967"/>
                  </a:ext>
                </a:extLst>
              </a:tr>
              <a:tr h="130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Grecia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Dytiki Makedonia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-17,7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957693441"/>
                  </a:ext>
                </a:extLst>
              </a:tr>
              <a:tr h="130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Austria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Wien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-17,3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770199547"/>
                  </a:ext>
                </a:extLst>
              </a:tr>
              <a:tr h="130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Italia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Valle d’Aosta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-16,4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601371603"/>
                  </a:ext>
                </a:extLst>
              </a:tr>
              <a:tr h="130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Italia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Emilia-Romagna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-16,2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180110477"/>
                  </a:ext>
                </a:extLst>
              </a:tr>
              <a:tr h="130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Italia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Liguria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-16,2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058681876"/>
                  </a:ext>
                </a:extLst>
              </a:tr>
              <a:tr h="130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Italia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Lazio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-16,0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916998198"/>
                  </a:ext>
                </a:extLst>
              </a:tr>
              <a:tr h="130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Spagna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Illes Balears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-15,1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168588598"/>
                  </a:ext>
                </a:extLst>
              </a:tr>
              <a:tr h="130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Italia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Umbria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-14,7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573668"/>
                  </a:ext>
                </a:extLst>
              </a:tr>
              <a:tr h="130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Italia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Provincia Autonoma di Trento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-14,6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683036111"/>
                  </a:ext>
                </a:extLst>
              </a:tr>
              <a:tr h="170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 dirty="0">
                          <a:effectLst/>
                        </a:rPr>
                        <a:t>Italia</a:t>
                      </a:r>
                      <a:endParaRPr lang="it-IT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 dirty="0">
                          <a:effectLst/>
                        </a:rPr>
                        <a:t>Toscana</a:t>
                      </a:r>
                      <a:endParaRPr lang="it-IT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 dirty="0">
                          <a:effectLst/>
                        </a:rPr>
                        <a:t>-14,6</a:t>
                      </a:r>
                      <a:endParaRPr lang="it-IT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94731313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8DE34D8-6E7B-8EEC-DE91-E94DA82F8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451" y="915978"/>
            <a:ext cx="4175787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500" b="1" i="0" u="none" strike="noStrike" cap="none" normalizeH="0" baseline="0" dirty="0">
                <a:ln>
                  <a:noFill/>
                </a:ln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 20 territori dei Paesi dell’Unione europea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500" b="1" i="0" u="none" strike="noStrike" cap="none" normalizeH="0" baseline="0" dirty="0">
                <a:ln>
                  <a:noFill/>
                </a:ln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 la peggiore variazione del reddito disponibile netto pro capite, 2007-2021</a:t>
            </a:r>
            <a:endParaRPr kumimoji="0" lang="it-IT" altLang="it-IT" sz="1500" b="1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1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3"/>
          <p:cNvSpPr>
            <a:spLocks noGrp="1"/>
          </p:cNvSpPr>
          <p:nvPr>
            <p:ph type="ctrTitle"/>
          </p:nvPr>
        </p:nvSpPr>
        <p:spPr>
          <a:xfrm>
            <a:off x="191344" y="35999"/>
            <a:ext cx="10225136" cy="719138"/>
          </a:xfrm>
        </p:spPr>
        <p:txBody>
          <a:bodyPr>
            <a:noAutofit/>
          </a:bodyPr>
          <a:lstStyle/>
          <a:p>
            <a:pPr marL="449263" indent="-449263" algn="l"/>
            <a:r>
              <a:rPr lang="it-IT" sz="4000" b="1" dirty="0">
                <a:sym typeface="Wingdings 2" pitchFamily="18" charset="2"/>
              </a:rPr>
              <a:t>Le disuguaglianze all’interno dei singoli Stati</a:t>
            </a:r>
            <a:endParaRPr lang="it-IT" sz="40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0AB41C-B31F-38D8-73BF-6B472FDCF280}"/>
              </a:ext>
            </a:extLst>
          </p:cNvPr>
          <p:cNvSpPr txBox="1"/>
          <p:nvPr/>
        </p:nvSpPr>
        <p:spPr>
          <a:xfrm>
            <a:off x="839416" y="835770"/>
            <a:ext cx="9937104" cy="328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580" indent="-44958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500" b="1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Pil pro capite (a parità di potere d’acquisto) dei territori dell’Unione europea (valore minimo, medio e massimo), 2022</a:t>
            </a:r>
            <a:endParaRPr lang="it-IT" sz="15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DAC1CDA1-7CF9-7BA1-2F3E-268F30BE1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6309320"/>
            <a:ext cx="4156075" cy="43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>
            <a:spAutoFit/>
          </a:bodyPr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3888" algn="l"/>
                <a:tab pos="7191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3888" algn="l"/>
                <a:tab pos="7191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3888" algn="l"/>
                <a:tab pos="7191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000" dirty="0">
                <a:latin typeface="+mj-lt"/>
                <a:cs typeface="Arial" panose="020B0604020202020204" pitchFamily="34" charset="0"/>
              </a:rPr>
              <a:t>Euro.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it-IT" altLang="it-IT" sz="1000" dirty="0">
                <a:latin typeface="+mj-lt"/>
                <a:cs typeface="Arial" panose="020B0604020202020204" pitchFamily="34" charset="0"/>
              </a:rPr>
              <a:t>Fonte: elaborazione su dati Eurostat.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616A46A0-F1FD-4C0B-9179-32FD5313FED6}"/>
              </a:ext>
            </a:extLst>
          </p:cNvPr>
          <p:cNvGrpSpPr/>
          <p:nvPr/>
        </p:nvGrpSpPr>
        <p:grpSpPr>
          <a:xfrm>
            <a:off x="2927648" y="1339209"/>
            <a:ext cx="6550998" cy="5486289"/>
            <a:chOff x="0" y="0"/>
            <a:chExt cx="7396162" cy="7610658"/>
          </a:xfrm>
        </p:grpSpPr>
        <p:graphicFrame>
          <p:nvGraphicFramePr>
            <p:cNvPr id="4" name="Grafico 3">
              <a:extLst>
                <a:ext uri="{FF2B5EF4-FFF2-40B4-BE49-F238E27FC236}">
                  <a16:creationId xmlns:a16="http://schemas.microsoft.com/office/drawing/2014/main" id="{488FE008-DC2B-6E83-C21A-76023C9A905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49698872"/>
                </p:ext>
              </p:extLst>
            </p:nvPr>
          </p:nvGraphicFramePr>
          <p:xfrm>
            <a:off x="11111" y="3794126"/>
            <a:ext cx="7385051" cy="38165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Grafico 4">
              <a:extLst>
                <a:ext uri="{FF2B5EF4-FFF2-40B4-BE49-F238E27FC236}">
                  <a16:creationId xmlns:a16="http://schemas.microsoft.com/office/drawing/2014/main" id="{B45C9662-C5CC-9618-5CD4-E083FB8319D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73540030"/>
                </p:ext>
              </p:extLst>
            </p:nvPr>
          </p:nvGraphicFramePr>
          <p:xfrm>
            <a:off x="0" y="0"/>
            <a:ext cx="7385050" cy="38165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8607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3"/>
          <p:cNvSpPr>
            <a:spLocks noGrp="1"/>
          </p:cNvSpPr>
          <p:nvPr>
            <p:ph type="ctrTitle"/>
          </p:nvPr>
        </p:nvSpPr>
        <p:spPr>
          <a:xfrm>
            <a:off x="191344" y="20598"/>
            <a:ext cx="8893175" cy="719138"/>
          </a:xfrm>
        </p:spPr>
        <p:txBody>
          <a:bodyPr>
            <a:normAutofit/>
          </a:bodyPr>
          <a:lstStyle/>
          <a:p>
            <a:pPr marL="449263" indent="-449263" algn="l"/>
            <a:r>
              <a:rPr lang="it-IT" sz="4000" b="1" dirty="0">
                <a:sym typeface="Wingdings 2" pitchFamily="18" charset="2"/>
              </a:rPr>
              <a:t>La mancata convergenza | 1</a:t>
            </a:r>
            <a:endParaRPr lang="it-IT" sz="40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0AB41C-B31F-38D8-73BF-6B472FDCF280}"/>
              </a:ext>
            </a:extLst>
          </p:cNvPr>
          <p:cNvSpPr txBox="1"/>
          <p:nvPr/>
        </p:nvSpPr>
        <p:spPr>
          <a:xfrm>
            <a:off x="168192" y="739736"/>
            <a:ext cx="6108700" cy="575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580" indent="-44958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500" b="1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Territori dei Paesi dell’Unione europea con un Pil pro capite (a parità di potere d’acquisto) inferiore al 75% della media dell’Ue 27, 2022</a:t>
            </a:r>
            <a:endParaRPr lang="it-IT" sz="15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DAC1CDA1-7CF9-7BA1-2F3E-268F30BE1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6309320"/>
            <a:ext cx="4156075" cy="43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>
            <a:spAutoFit/>
          </a:bodyPr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3888" algn="l"/>
                <a:tab pos="7191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3888" algn="l"/>
                <a:tab pos="7191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3888" algn="l"/>
                <a:tab pos="7191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000" dirty="0">
                <a:latin typeface="+mj-lt"/>
                <a:cs typeface="Arial" panose="020B0604020202020204" pitchFamily="34" charset="0"/>
              </a:rPr>
              <a:t>Euro.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it-IT" altLang="it-IT" sz="1000" dirty="0">
                <a:latin typeface="+mj-lt"/>
                <a:cs typeface="Arial" panose="020B0604020202020204" pitchFamily="34" charset="0"/>
              </a:rPr>
              <a:t>Fonte: elaborazione su dati Eurostat.</a:t>
            </a:r>
          </a:p>
        </p:txBody>
      </p:sp>
      <p:pic>
        <p:nvPicPr>
          <p:cNvPr id="3" name="Immagine 2" descr="Immagine che contiene testo, schizzo, mappa, illustrazione&#10;&#10;Descrizione generata automaticamente">
            <a:extLst>
              <a:ext uri="{FF2B5EF4-FFF2-40B4-BE49-F238E27FC236}">
                <a16:creationId xmlns:a16="http://schemas.microsoft.com/office/drawing/2014/main" id="{0CBB8BAA-15CE-6BF9-2D00-332811D14AD0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74" y="1340768"/>
            <a:ext cx="3600000" cy="504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1344FF1A-476F-DF62-B75A-1810A29B32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9198588"/>
              </p:ext>
            </p:extLst>
          </p:nvPr>
        </p:nvGraphicFramePr>
        <p:xfrm>
          <a:off x="7325928" y="1196752"/>
          <a:ext cx="4602720" cy="5539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705CBE7D-8407-2CB5-8370-CD6B1E960109}"/>
              </a:ext>
            </a:extLst>
          </p:cNvPr>
          <p:cNvSpPr txBox="1"/>
          <p:nvPr/>
        </p:nvSpPr>
        <p:spPr>
          <a:xfrm>
            <a:off x="6096000" y="548680"/>
            <a:ext cx="63011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500" b="1" kern="0" dirty="0">
                <a:effectLst/>
                <a:latin typeface="+mj-lt"/>
                <a:ea typeface="Times New Roman" panose="02020603050405020304" pitchFamily="18" charset="0"/>
              </a:rPr>
              <a:t>Pil pro capite </a:t>
            </a:r>
            <a:r>
              <a:rPr lang="it-IT" sz="1500" b="1" dirty="0">
                <a:effectLst/>
                <a:latin typeface="+mj-lt"/>
                <a:ea typeface="Aptos" panose="020B0004020202020204" pitchFamily="34" charset="0"/>
              </a:rPr>
              <a:t>(a parità di potere d’acquisto) </a:t>
            </a:r>
          </a:p>
          <a:p>
            <a:pPr algn="ctr"/>
            <a:r>
              <a:rPr lang="it-IT" sz="1500" b="1" kern="0" dirty="0">
                <a:effectLst/>
                <a:latin typeface="+mj-lt"/>
                <a:ea typeface="Times New Roman" panose="02020603050405020304" pitchFamily="18" charset="0"/>
              </a:rPr>
              <a:t>dei Paesi dell’Unione europea, 2022</a:t>
            </a:r>
            <a:endParaRPr lang="it-IT" sz="1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226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3"/>
          <p:cNvSpPr>
            <a:spLocks noGrp="1"/>
          </p:cNvSpPr>
          <p:nvPr>
            <p:ph type="ctrTitle"/>
          </p:nvPr>
        </p:nvSpPr>
        <p:spPr>
          <a:xfrm>
            <a:off x="191344" y="44624"/>
            <a:ext cx="8893175" cy="719138"/>
          </a:xfrm>
        </p:spPr>
        <p:txBody>
          <a:bodyPr>
            <a:normAutofit/>
          </a:bodyPr>
          <a:lstStyle/>
          <a:p>
            <a:pPr marL="449263" indent="-449263" algn="l"/>
            <a:r>
              <a:rPr lang="it-IT" sz="4000" b="1" dirty="0">
                <a:sym typeface="Wingdings 2" pitchFamily="18" charset="2"/>
              </a:rPr>
              <a:t>La mancata convergenza | 2 </a:t>
            </a:r>
            <a:endParaRPr lang="it-IT" sz="4000" b="1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DAC1CDA1-7CF9-7BA1-2F3E-268F30BE1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6309320"/>
            <a:ext cx="4156075" cy="43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>
            <a:spAutoFit/>
          </a:bodyPr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3888" algn="l"/>
                <a:tab pos="7191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3888" algn="l"/>
                <a:tab pos="7191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3888" algn="l"/>
                <a:tab pos="7191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000" dirty="0">
                <a:latin typeface="+mj-lt"/>
                <a:cs typeface="Arial" panose="020B0604020202020204" pitchFamily="34" charset="0"/>
              </a:rPr>
              <a:t>Euro.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it-IT" altLang="it-IT" sz="1000" dirty="0">
                <a:latin typeface="+mj-lt"/>
                <a:cs typeface="Arial" panose="020B0604020202020204" pitchFamily="34" charset="0"/>
              </a:rPr>
              <a:t>Fonte: elaborazione su dati Eurostat.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779BBED9-903D-803A-BCF4-E2D31485A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46552"/>
              </p:ext>
            </p:extLst>
          </p:nvPr>
        </p:nvGraphicFramePr>
        <p:xfrm>
          <a:off x="3791744" y="1124744"/>
          <a:ext cx="4936657" cy="521032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4279284395"/>
                    </a:ext>
                  </a:extLst>
                </a:gridCol>
                <a:gridCol w="1766310">
                  <a:extLst>
                    <a:ext uri="{9D8B030D-6E8A-4147-A177-3AD203B41FA5}">
                      <a16:colId xmlns:a16="http://schemas.microsoft.com/office/drawing/2014/main" val="3745827165"/>
                    </a:ext>
                  </a:extLst>
                </a:gridCol>
                <a:gridCol w="1082115">
                  <a:extLst>
                    <a:ext uri="{9D8B030D-6E8A-4147-A177-3AD203B41FA5}">
                      <a16:colId xmlns:a16="http://schemas.microsoft.com/office/drawing/2014/main" val="3001243094"/>
                    </a:ext>
                  </a:extLst>
                </a:gridCol>
              </a:tblGrid>
              <a:tr h="3099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 dirty="0">
                          <a:effectLst/>
                        </a:rPr>
                        <a:t>Territorio</a:t>
                      </a:r>
                      <a:endParaRPr lang="it-IT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 dirty="0">
                          <a:effectLst/>
                        </a:rPr>
                        <a:t>Paese</a:t>
                      </a:r>
                      <a:endParaRPr lang="it-IT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 dirty="0">
                          <a:effectLst/>
                        </a:rPr>
                        <a:t>Euro</a:t>
                      </a:r>
                      <a:endParaRPr lang="it-IT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extLst>
                  <a:ext uri="{0D108BD9-81ED-4DB2-BD59-A6C34878D82A}">
                    <a16:rowId xmlns:a16="http://schemas.microsoft.com/office/drawing/2014/main" val="3869491768"/>
                  </a:ext>
                </a:extLst>
              </a:tr>
              <a:tr h="115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 dirty="0">
                          <a:effectLst/>
                        </a:rPr>
                        <a:t> </a:t>
                      </a:r>
                      <a:endParaRPr lang="it-IT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 dirty="0">
                          <a:effectLst/>
                        </a:rPr>
                        <a:t> </a:t>
                      </a:r>
                      <a:endParaRPr lang="it-IT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 dirty="0">
                          <a:effectLst/>
                        </a:rPr>
                        <a:t> </a:t>
                      </a:r>
                      <a:endParaRPr lang="it-IT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extLst>
                  <a:ext uri="{0D108BD9-81ED-4DB2-BD59-A6C34878D82A}">
                    <a16:rowId xmlns:a16="http://schemas.microsoft.com/office/drawing/2014/main" val="2206455714"/>
                  </a:ext>
                </a:extLst>
              </a:tr>
              <a:tr h="115095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i="1" kern="0" dirty="0">
                          <a:effectLst/>
                        </a:rPr>
                        <a:t>Primi 10</a:t>
                      </a:r>
                      <a:r>
                        <a:rPr lang="it-IT" sz="1200" b="1" kern="0" dirty="0">
                          <a:effectLst/>
                        </a:rPr>
                        <a:t> </a:t>
                      </a:r>
                      <a:endParaRPr lang="it-IT" sz="1200" b="1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42912" marR="42912" marT="0" marB="0" anchor="ctr"/>
                </a:tc>
                <a:extLst>
                  <a:ext uri="{0D108BD9-81ED-4DB2-BD59-A6C34878D82A}">
                    <a16:rowId xmlns:a16="http://schemas.microsoft.com/office/drawing/2014/main" val="2441646653"/>
                  </a:ext>
                </a:extLst>
              </a:tr>
              <a:tr h="115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 dirty="0">
                          <a:effectLst/>
                        </a:rPr>
                        <a:t>Southern</a:t>
                      </a:r>
                      <a:endParaRPr lang="it-IT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Irlanda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99.750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/>
                </a:tc>
                <a:extLst>
                  <a:ext uri="{0D108BD9-81ED-4DB2-BD59-A6C34878D82A}">
                    <a16:rowId xmlns:a16="http://schemas.microsoft.com/office/drawing/2014/main" val="1636358564"/>
                  </a:ext>
                </a:extLst>
              </a:tr>
              <a:tr h="115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Luxembourg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Lussemburgo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91.493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/>
                </a:tc>
                <a:extLst>
                  <a:ext uri="{0D108BD9-81ED-4DB2-BD59-A6C34878D82A}">
                    <a16:rowId xmlns:a16="http://schemas.microsoft.com/office/drawing/2014/main" val="2144181567"/>
                  </a:ext>
                </a:extLst>
              </a:tr>
              <a:tr h="115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Eastern and Midland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Irlanda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86.210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/>
                </a:tc>
                <a:extLst>
                  <a:ext uri="{0D108BD9-81ED-4DB2-BD59-A6C34878D82A}">
                    <a16:rowId xmlns:a16="http://schemas.microsoft.com/office/drawing/2014/main" val="2212161103"/>
                  </a:ext>
                </a:extLst>
              </a:tr>
              <a:tr h="115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Praha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Cechia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73.662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/>
                </a:tc>
                <a:extLst>
                  <a:ext uri="{0D108BD9-81ED-4DB2-BD59-A6C34878D82A}">
                    <a16:rowId xmlns:a16="http://schemas.microsoft.com/office/drawing/2014/main" val="2675488049"/>
                  </a:ext>
                </a:extLst>
              </a:tr>
              <a:tr h="115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Région de Bruxelles-Capitale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Belgio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70.399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/>
                </a:tc>
                <a:extLst>
                  <a:ext uri="{0D108BD9-81ED-4DB2-BD59-A6C34878D82A}">
                    <a16:rowId xmlns:a16="http://schemas.microsoft.com/office/drawing/2014/main" val="917475005"/>
                  </a:ext>
                </a:extLst>
              </a:tr>
              <a:tr h="115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Hamburg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Germania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69.065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/>
                </a:tc>
                <a:extLst>
                  <a:ext uri="{0D108BD9-81ED-4DB2-BD59-A6C34878D82A}">
                    <a16:rowId xmlns:a16="http://schemas.microsoft.com/office/drawing/2014/main" val="978392340"/>
                  </a:ext>
                </a:extLst>
              </a:tr>
              <a:tr h="115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Hovedstaden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Danimarca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68.322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/>
                </a:tc>
                <a:extLst>
                  <a:ext uri="{0D108BD9-81ED-4DB2-BD59-A6C34878D82A}">
                    <a16:rowId xmlns:a16="http://schemas.microsoft.com/office/drawing/2014/main" val="388675604"/>
                  </a:ext>
                </a:extLst>
              </a:tr>
              <a:tr h="115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Bucureşti-Ilfov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Romania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63.624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/>
                </a:tc>
                <a:extLst>
                  <a:ext uri="{0D108BD9-81ED-4DB2-BD59-A6C34878D82A}">
                    <a16:rowId xmlns:a16="http://schemas.microsoft.com/office/drawing/2014/main" val="2933590131"/>
                  </a:ext>
                </a:extLst>
              </a:tr>
              <a:tr h="115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Oberbayern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Germania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59.994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/>
                </a:tc>
                <a:extLst>
                  <a:ext uri="{0D108BD9-81ED-4DB2-BD59-A6C34878D82A}">
                    <a16:rowId xmlns:a16="http://schemas.microsoft.com/office/drawing/2014/main" val="4134118554"/>
                  </a:ext>
                </a:extLst>
              </a:tr>
              <a:tr h="115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Noord-Holland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Paesi Bassi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59.193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/>
                </a:tc>
                <a:extLst>
                  <a:ext uri="{0D108BD9-81ED-4DB2-BD59-A6C34878D82A}">
                    <a16:rowId xmlns:a16="http://schemas.microsoft.com/office/drawing/2014/main" val="2435528526"/>
                  </a:ext>
                </a:extLst>
              </a:tr>
              <a:tr h="115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 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 dirty="0">
                          <a:effectLst/>
                        </a:rPr>
                        <a:t> </a:t>
                      </a:r>
                      <a:endParaRPr lang="it-IT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 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extLst>
                  <a:ext uri="{0D108BD9-81ED-4DB2-BD59-A6C34878D82A}">
                    <a16:rowId xmlns:a16="http://schemas.microsoft.com/office/drawing/2014/main" val="509968894"/>
                  </a:ext>
                </a:extLst>
              </a:tr>
              <a:tr h="115095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i="1" kern="0" dirty="0">
                          <a:effectLst/>
                        </a:rPr>
                        <a:t>Ultimi 10</a:t>
                      </a:r>
                    </a:p>
                  </a:txBody>
                  <a:tcPr marL="42912" marR="42912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42912" marR="42912" marT="0" marB="0" anchor="ctr"/>
                </a:tc>
                <a:extLst>
                  <a:ext uri="{0D108BD9-81ED-4DB2-BD59-A6C34878D82A}">
                    <a16:rowId xmlns:a16="http://schemas.microsoft.com/office/drawing/2014/main" val="2701804709"/>
                  </a:ext>
                </a:extLst>
              </a:tr>
              <a:tr h="115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Anatoliki Makedonia, Thraki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Grecia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17.614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extLst>
                  <a:ext uri="{0D108BD9-81ED-4DB2-BD59-A6C34878D82A}">
                    <a16:rowId xmlns:a16="http://schemas.microsoft.com/office/drawing/2014/main" val="315941375"/>
                  </a:ext>
                </a:extLst>
              </a:tr>
              <a:tr h="115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Észak-Magyarország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Ungheria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17.610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extLst>
                  <a:ext uri="{0D108BD9-81ED-4DB2-BD59-A6C34878D82A}">
                    <a16:rowId xmlns:a16="http://schemas.microsoft.com/office/drawing/2014/main" val="3553922997"/>
                  </a:ext>
                </a:extLst>
              </a:tr>
              <a:tr h="115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Severoiztochen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Bulgaria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17.157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extLst>
                  <a:ext uri="{0D108BD9-81ED-4DB2-BD59-A6C34878D82A}">
                    <a16:rowId xmlns:a16="http://schemas.microsoft.com/office/drawing/2014/main" val="1528842965"/>
                  </a:ext>
                </a:extLst>
              </a:tr>
              <a:tr h="115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Dytiki Elláda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Grecia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17.143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extLst>
                  <a:ext uri="{0D108BD9-81ED-4DB2-BD59-A6C34878D82A}">
                    <a16:rowId xmlns:a16="http://schemas.microsoft.com/office/drawing/2014/main" val="1285309663"/>
                  </a:ext>
                </a:extLst>
              </a:tr>
              <a:tr h="115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Ipeiros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Grecia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16.890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extLst>
                  <a:ext uri="{0D108BD9-81ED-4DB2-BD59-A6C34878D82A}">
                    <a16:rowId xmlns:a16="http://schemas.microsoft.com/office/drawing/2014/main" val="2458956254"/>
                  </a:ext>
                </a:extLst>
              </a:tr>
              <a:tr h="115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Voreio Aigaio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Grecia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16.861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extLst>
                  <a:ext uri="{0D108BD9-81ED-4DB2-BD59-A6C34878D82A}">
                    <a16:rowId xmlns:a16="http://schemas.microsoft.com/office/drawing/2014/main" val="1178053557"/>
                  </a:ext>
                </a:extLst>
              </a:tr>
              <a:tr h="115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Nord-Est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Romania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16.512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extLst>
                  <a:ext uri="{0D108BD9-81ED-4DB2-BD59-A6C34878D82A}">
                    <a16:rowId xmlns:a16="http://schemas.microsoft.com/office/drawing/2014/main" val="3208631489"/>
                  </a:ext>
                </a:extLst>
              </a:tr>
              <a:tr h="115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Yuzhen tsentralen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Bulgaria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15.413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extLst>
                  <a:ext uri="{0D108BD9-81ED-4DB2-BD59-A6C34878D82A}">
                    <a16:rowId xmlns:a16="http://schemas.microsoft.com/office/drawing/2014/main" val="3949441493"/>
                  </a:ext>
                </a:extLst>
              </a:tr>
              <a:tr h="115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Severen tsentralen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Bulgaria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14.884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extLst>
                  <a:ext uri="{0D108BD9-81ED-4DB2-BD59-A6C34878D82A}">
                    <a16:rowId xmlns:a16="http://schemas.microsoft.com/office/drawing/2014/main" val="1448013424"/>
                  </a:ext>
                </a:extLst>
              </a:tr>
              <a:tr h="115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Severozapaden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Bulgaria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100">
                          <a:effectLst/>
                        </a:rPr>
                        <a:t>14.134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extLst>
                  <a:ext uri="{0D108BD9-81ED-4DB2-BD59-A6C34878D82A}">
                    <a16:rowId xmlns:a16="http://schemas.microsoft.com/office/drawing/2014/main" val="2332549015"/>
                  </a:ext>
                </a:extLst>
              </a:tr>
              <a:tr h="115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 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 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 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extLst>
                  <a:ext uri="{0D108BD9-81ED-4DB2-BD59-A6C34878D82A}">
                    <a16:rowId xmlns:a16="http://schemas.microsoft.com/office/drawing/2014/main" val="1366413541"/>
                  </a:ext>
                </a:extLst>
              </a:tr>
              <a:tr h="115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>
                          <a:effectLst/>
                        </a:rPr>
                        <a:t>Ue 27</a:t>
                      </a:r>
                      <a:endParaRPr lang="it-IT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 dirty="0">
                          <a:effectLst/>
                        </a:rPr>
                        <a:t> </a:t>
                      </a:r>
                      <a:endParaRPr lang="it-IT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200" b="1" kern="0" dirty="0">
                          <a:effectLst/>
                        </a:rPr>
                        <a:t>35.533</a:t>
                      </a:r>
                      <a:endParaRPr lang="it-IT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912" marR="42912" marT="0" marB="0" anchor="ctr"/>
                </a:tc>
                <a:extLst>
                  <a:ext uri="{0D108BD9-81ED-4DB2-BD59-A6C34878D82A}">
                    <a16:rowId xmlns:a16="http://schemas.microsoft.com/office/drawing/2014/main" val="53140423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B73747C3-2A78-71AD-0DEE-6A26BC480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764704"/>
            <a:ext cx="1029714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500" b="1" i="0" u="none" strike="noStrike" cap="none" normalizeH="0" baseline="0" dirty="0">
                <a:ln>
                  <a:noFill/>
                </a:ln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Pil pro capite </a:t>
            </a:r>
            <a:r>
              <a:rPr kumimoji="0" lang="it-IT" altLang="it-IT" sz="1500" b="1" i="0" u="none" strike="noStrike" cap="none" normalizeH="0" baseline="0" dirty="0">
                <a:ln>
                  <a:noFill/>
                </a:ln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(a parità di potere d’acquisto) </a:t>
            </a:r>
            <a:r>
              <a:rPr kumimoji="0" lang="it-IT" altLang="it-IT" sz="1500" b="1" i="0" u="none" strike="noStrike" cap="none" normalizeH="0" baseline="0" dirty="0">
                <a:ln>
                  <a:noFill/>
                </a:ln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dei territori dei Paesi dell’Unione europea: i più ricchi e i più poveri, 2022</a:t>
            </a:r>
            <a:endParaRPr kumimoji="0" lang="it-IT" altLang="it-IT" sz="15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411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8F79163-BD93-324E-A667-FFE8A86997F7}"/>
              </a:ext>
            </a:extLst>
          </p:cNvPr>
          <p:cNvSpPr txBox="1">
            <a:spLocks/>
          </p:cNvSpPr>
          <p:nvPr/>
        </p:nvSpPr>
        <p:spPr>
          <a:xfrm>
            <a:off x="119336" y="44624"/>
            <a:ext cx="10272359" cy="61393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it-IT" altLang="it-IT" sz="4000" b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L’alta variabilità del mercato del</a:t>
            </a:r>
            <a:r>
              <a:rPr lang="it-IT" altLang="it-IT" sz="4000" b="1" dirty="0">
                <a:solidFill>
                  <a:srgbClr val="FF000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it-IT" altLang="it-IT" sz="4000" b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lavoro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3CD7AB9-16A6-01B2-7244-B612C9AD8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4" y="6453336"/>
            <a:ext cx="4156075" cy="43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>
            <a:spAutoFit/>
          </a:bodyPr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3888" algn="l"/>
                <a:tab pos="7191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3888" algn="l"/>
                <a:tab pos="7191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3888" algn="l"/>
                <a:tab pos="7191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3888" algn="l"/>
                <a:tab pos="719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it-IT" altLang="it-IT" sz="1000" dirty="0">
                <a:latin typeface="+mj-lt"/>
                <a:cs typeface="Arial" panose="020B0604020202020204" pitchFamily="34" charset="0"/>
              </a:rPr>
              <a:t>Valori %.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it-IT" altLang="it-IT" sz="1000" dirty="0">
                <a:latin typeface="+mj-lt"/>
                <a:cs typeface="Arial" panose="020B0604020202020204" pitchFamily="34" charset="0"/>
              </a:rPr>
              <a:t>Fonte: elaborazione su dati Eurostat.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BF1A200-A6CA-4189-22E6-18909A340E16}"/>
              </a:ext>
            </a:extLst>
          </p:cNvPr>
          <p:cNvSpPr/>
          <p:nvPr/>
        </p:nvSpPr>
        <p:spPr>
          <a:xfrm>
            <a:off x="4312010" y="735810"/>
            <a:ext cx="3616181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b="1" dirty="0">
                <a:latin typeface="+mj-lt"/>
              </a:rPr>
              <a:t>Giovani (15-34 anni) che non studiano e non lavorano (Neet) nei Paesi dell’Unione europea, 2023 (%)</a:t>
            </a:r>
          </a:p>
        </p:txBody>
      </p:sp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45D1DF55-84C7-494E-A3E6-BB76D10AC3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7079254"/>
              </p:ext>
            </p:extLst>
          </p:nvPr>
        </p:nvGraphicFramePr>
        <p:xfrm>
          <a:off x="4397571" y="1226922"/>
          <a:ext cx="3352562" cy="5497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ettangolo 13">
            <a:extLst>
              <a:ext uri="{FF2B5EF4-FFF2-40B4-BE49-F238E27FC236}">
                <a16:creationId xmlns:a16="http://schemas.microsoft.com/office/drawing/2014/main" id="{1BA27FA0-D551-808F-FF1F-C15DFC8360F3}"/>
              </a:ext>
            </a:extLst>
          </p:cNvPr>
          <p:cNvSpPr/>
          <p:nvPr/>
        </p:nvSpPr>
        <p:spPr>
          <a:xfrm>
            <a:off x="829346" y="735810"/>
            <a:ext cx="3034406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b="1" dirty="0">
                <a:latin typeface="+mj-lt"/>
              </a:rPr>
              <a:t>Tasso di occupazione femminile (15-64 anni)</a:t>
            </a:r>
          </a:p>
          <a:p>
            <a:pPr algn="ctr"/>
            <a:r>
              <a:rPr lang="it-IT" sz="1200" b="1" dirty="0">
                <a:latin typeface="+mj-lt"/>
              </a:rPr>
              <a:t> nei Paesi dell'Unione europea, 2023</a:t>
            </a: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C2BEC511-C646-4C96-9866-332335EECD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55862"/>
              </p:ext>
            </p:extLst>
          </p:nvPr>
        </p:nvGraphicFramePr>
        <p:xfrm>
          <a:off x="298549" y="1140439"/>
          <a:ext cx="3863028" cy="5406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EADE87C9-2923-A03A-74D6-F02E466ADF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573126"/>
              </p:ext>
            </p:extLst>
          </p:nvPr>
        </p:nvGraphicFramePr>
        <p:xfrm>
          <a:off x="7928191" y="1079492"/>
          <a:ext cx="3059832" cy="5701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ttangolo 6">
            <a:extLst>
              <a:ext uri="{FF2B5EF4-FFF2-40B4-BE49-F238E27FC236}">
                <a16:creationId xmlns:a16="http://schemas.microsoft.com/office/drawing/2014/main" id="{65288FCF-BA4E-EB2B-EE96-21D60BD0F177}"/>
              </a:ext>
            </a:extLst>
          </p:cNvPr>
          <p:cNvSpPr/>
          <p:nvPr/>
        </p:nvSpPr>
        <p:spPr>
          <a:xfrm>
            <a:off x="7872774" y="762599"/>
            <a:ext cx="2975753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b="1" dirty="0">
                <a:latin typeface="+mj-lt"/>
              </a:rPr>
              <a:t>Variazione del </a:t>
            </a:r>
            <a:r>
              <a:rPr lang="it-IT" sz="1200" b="1" dirty="0" err="1">
                <a:latin typeface="+mj-lt"/>
              </a:rPr>
              <a:t>Pil</a:t>
            </a:r>
            <a:r>
              <a:rPr lang="it-IT" sz="1200" b="1" dirty="0">
                <a:latin typeface="+mj-lt"/>
              </a:rPr>
              <a:t> </a:t>
            </a:r>
          </a:p>
          <a:p>
            <a:pPr algn="ctr"/>
            <a:r>
              <a:rPr lang="it-IT" sz="1200" b="1" dirty="0">
                <a:latin typeface="+mj-lt"/>
              </a:rPr>
              <a:t>tra il 2007 e il 2019</a:t>
            </a:r>
            <a:endParaRPr lang="it-IT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52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603587D2-79B3-00C3-145B-95EA52516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99" y="6230299"/>
            <a:ext cx="39966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Valori %.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Fonte: elaborazione su dati Ministero dell’Interno e Parlamento europeo.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15DD0F96-E4BF-9514-9D9F-37D79194DC51}"/>
              </a:ext>
            </a:extLst>
          </p:cNvPr>
          <p:cNvSpPr txBox="1">
            <a:spLocks/>
          </p:cNvSpPr>
          <p:nvPr/>
        </p:nvSpPr>
        <p:spPr>
          <a:xfrm>
            <a:off x="72679" y="2226"/>
            <a:ext cx="12216009" cy="6254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it-IT" altLang="it-IT" sz="3900" b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La crescente sfiducia dei cittadini nelle istituzioni europee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BB86F79-D3D2-8A1E-FBA4-09C8C62D92EC}"/>
              </a:ext>
            </a:extLst>
          </p:cNvPr>
          <p:cNvSpPr txBox="1"/>
          <p:nvPr/>
        </p:nvSpPr>
        <p:spPr>
          <a:xfrm>
            <a:off x="735723" y="1192567"/>
            <a:ext cx="4752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dirty="0"/>
              <a:t>Andamento dell’astensionismo elettorale in Italia (%)</a:t>
            </a:r>
            <a:endParaRPr lang="it-IT" sz="1400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CEABABF9-C302-48B6-A1F2-A6B1F3A68C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3057214"/>
              </p:ext>
            </p:extLst>
          </p:nvPr>
        </p:nvGraphicFramePr>
        <p:xfrm>
          <a:off x="14391" y="1700808"/>
          <a:ext cx="6552728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DC6E91C3-E10F-4B85-9530-0B66A41A75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634690"/>
              </p:ext>
            </p:extLst>
          </p:nvPr>
        </p:nvGraphicFramePr>
        <p:xfrm>
          <a:off x="6675324" y="1700808"/>
          <a:ext cx="5181316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FBEF8AF6-D414-07A3-0F87-21402FE55A5F}"/>
              </a:ext>
            </a:extLst>
          </p:cNvPr>
          <p:cNvSpPr txBox="1"/>
          <p:nvPr/>
        </p:nvSpPr>
        <p:spPr>
          <a:xfrm>
            <a:off x="6960096" y="1207484"/>
            <a:ext cx="44644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dirty="0"/>
              <a:t>Fiducia nelle istituzioni dell’Unione europea (%)</a:t>
            </a:r>
            <a:endParaRPr lang="it-IT" sz="1400" dirty="0"/>
          </a:p>
        </p:txBody>
      </p:sp>
      <p:sp>
        <p:nvSpPr>
          <p:cNvPr id="8" name="Goccia 7">
            <a:extLst>
              <a:ext uri="{FF2B5EF4-FFF2-40B4-BE49-F238E27FC236}">
                <a16:creationId xmlns:a16="http://schemas.microsoft.com/office/drawing/2014/main" id="{34223AD5-A85A-46DF-457A-735752F6C20A}"/>
              </a:ext>
            </a:extLst>
          </p:cNvPr>
          <p:cNvSpPr/>
          <p:nvPr/>
        </p:nvSpPr>
        <p:spPr>
          <a:xfrm rot="8321460">
            <a:off x="5723524" y="1674633"/>
            <a:ext cx="601712" cy="625475"/>
          </a:xfrm>
          <a:prstGeom prst="teardrop">
            <a:avLst>
              <a:gd name="adj" fmla="val 2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3AC3DA0-7567-064F-66CF-D04627FACD2D}"/>
              </a:ext>
            </a:extLst>
          </p:cNvPr>
          <p:cNvSpPr txBox="1"/>
          <p:nvPr/>
        </p:nvSpPr>
        <p:spPr>
          <a:xfrm>
            <a:off x="5700149" y="1833481"/>
            <a:ext cx="735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+mj-lt"/>
              </a:rPr>
              <a:t>51,7%</a:t>
            </a:r>
          </a:p>
        </p:txBody>
      </p:sp>
    </p:spTree>
    <p:extLst>
      <p:ext uri="{BB962C8B-B14F-4D97-AF65-F5344CB8AC3E}">
        <p14:creationId xmlns:p14="http://schemas.microsoft.com/office/powerpoint/2010/main" val="377544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5041</TotalTime>
  <Words>570</Words>
  <Application>Microsoft Office PowerPoint</Application>
  <PresentationFormat>Widescreen</PresentationFormat>
  <Paragraphs>206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ＭＳ Ｐゴシック</vt:lpstr>
      <vt:lpstr>Aptos</vt:lpstr>
      <vt:lpstr>Arial</vt:lpstr>
      <vt:lpstr>Calibri</vt:lpstr>
      <vt:lpstr>Wingdings 2</vt:lpstr>
      <vt:lpstr>Tema di Office</vt:lpstr>
      <vt:lpstr>Massimiliano Valerii 19 settembre 2024</vt:lpstr>
      <vt:lpstr>Il nuovo ordine mondiale</vt:lpstr>
      <vt:lpstr>Il peso dell’Europa nel mondo</vt:lpstr>
      <vt:lpstr>Lo spettro del declassamento sociale</vt:lpstr>
      <vt:lpstr>Le disuguaglianze all’interno dei singoli Stati</vt:lpstr>
      <vt:lpstr>La mancata convergenza | 1</vt:lpstr>
      <vt:lpstr>La mancata convergenza | 2 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valerii</dc:creator>
  <cp:lastModifiedBy>Massimiliano Valerii</cp:lastModifiedBy>
  <cp:revision>345</cp:revision>
  <cp:lastPrinted>2024-09-13T08:02:02Z</cp:lastPrinted>
  <dcterms:created xsi:type="dcterms:W3CDTF">2009-11-17T12:27:18Z</dcterms:created>
  <dcterms:modified xsi:type="dcterms:W3CDTF">2024-09-13T08:22:41Z</dcterms:modified>
</cp:coreProperties>
</file>