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3" r:id="rId13"/>
    <p:sldId id="266" r:id="rId14"/>
    <p:sldId id="267" r:id="rId15"/>
    <p:sldId id="270" r:id="rId16"/>
    <p:sldId id="272" r:id="rId17"/>
    <p:sldId id="268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entury Gothic" panose="020B0502020202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" name="Google Shape;3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CO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9" name="Google Shape;8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739695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5" name="Google Shape;115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CO"/>
              <a:t>17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" name="Google Shape;4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CO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" name="Google Shape;4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CO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1420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5b9868033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5b9868033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g5b98680333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" name="Google Shape;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b986803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b986803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g5b9868033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3" name="Google Shape;8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ESTILO 2">
  <p:cSld name="PORTADA ESTILO 2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 descr="Sin título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829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ÍTULO ESTILO 3">
  <p:cSld name="CAPÍTULO ESTILO 3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1" descr="Sin título9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3" y="0"/>
            <a:ext cx="926958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GRAL 2B">
  <p:cSld name="ESQUEMA GRAL 2B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12" descr="Template_PPT_Mesa de trabajo 24 copia 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384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CIÓN ESTILO 3">
  <p:cSld name="SECCIÓN ESTILO 3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13" descr="Sin título1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CIÓN1">
  <p:cSld name="SECCIÓN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 descr="Sin título5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6965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">
  <p:cSld name="FINAL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 descr="Sin título1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GRAL 2A">
  <p:cSld name="ESQUEMA GRAL 2A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5" descr="Template_PPT_Mesa de trabajo 24 copia 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384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GENERAL">
  <p:cSld name="ESQUEMA GENERAL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6" descr="Sin título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6694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ÍTULO ESTILO 1">
  <p:cSld name="CAPÍTULO ESTILO 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7" descr="Sin título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6975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GRAL 2">
  <p:cSld name="ESQUEMA GRAL 2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8" descr="Sin título6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6958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ÍTULO ESTILO 2">
  <p:cSld name="CAPÍTULO ESTILO 2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9" descr="Sin título7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917977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CIÓN2">
  <p:cSld name="SECCIÓN2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10" descr="Sin título8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10"/>
          <p:cNvSpPr txBox="1"/>
          <p:nvPr/>
        </p:nvSpPr>
        <p:spPr>
          <a:xfrm>
            <a:off x="-3091833" y="-936348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endParaRPr sz="8000" b="1" i="0" u="none" strike="noStrike" cap="none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7650702" y="4751012"/>
            <a:ext cx="1493298" cy="39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CO" sz="8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/>
        </p:nvSpPr>
        <p:spPr>
          <a:xfrm>
            <a:off x="0" y="184150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CO" sz="4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SISTEMA DE </a:t>
            </a:r>
            <a:r>
              <a:rPr lang="es-CO" sz="4000">
                <a:latin typeface="Century Gothic"/>
                <a:ea typeface="Century Gothic"/>
                <a:cs typeface="Century Gothic"/>
                <a:sym typeface="Century Gothic"/>
              </a:rPr>
              <a:t>GESTIÓN</a:t>
            </a:r>
            <a:r>
              <a:rPr lang="es-CO" sz="4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INVENTARIO </a:t>
            </a:r>
            <a:r>
              <a:rPr lang="es-CO" sz="4000">
                <a:latin typeface="Century Gothic"/>
                <a:ea typeface="Century Gothic"/>
                <a:cs typeface="Century Gothic"/>
                <a:sym typeface="Century Gothic"/>
              </a:rPr>
              <a:t>MÉDICO</a:t>
            </a:r>
            <a:r>
              <a:rPr lang="es-CO" sz="4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PARA EMERMEDICA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4"/>
          <p:cNvSpPr txBox="1"/>
          <p:nvPr/>
        </p:nvSpPr>
        <p:spPr>
          <a:xfrm>
            <a:off x="176212" y="2755900"/>
            <a:ext cx="2705211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CO"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INTEGRANTES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CO"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Johan </a:t>
            </a:r>
            <a:r>
              <a:rPr lang="es-CO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Bohorquez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CO"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Luisa Villadiego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CO"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Mauricio Ávila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CO"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Oscar Torres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CO"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Sergio Valiente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2013" y="3328575"/>
            <a:ext cx="1630031" cy="163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/>
        </p:nvSpPr>
        <p:spPr>
          <a:xfrm>
            <a:off x="1" y="0"/>
            <a:ext cx="9144000" cy="96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9"/>
              <a:buFont typeface="Arial"/>
              <a:buNone/>
            </a:pPr>
            <a:r>
              <a:rPr lang="es-CO" sz="3409">
                <a:latin typeface="Century Gothic"/>
                <a:ea typeface="Century Gothic"/>
                <a:cs typeface="Century Gothic"/>
                <a:sym typeface="Century Gothic"/>
              </a:rPr>
              <a:t>INSTRUMENTOS</a:t>
            </a:r>
            <a:r>
              <a:rPr lang="es-CO" sz="3409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RECOLECCIÓN DE DATOS</a:t>
            </a:r>
            <a:endParaRPr sz="3409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2" name="Google Shape;92;p22"/>
          <p:cNvPicPr preferRelativeResize="0"/>
          <p:nvPr/>
        </p:nvPicPr>
        <p:blipFill rotWithShape="1">
          <a:blip r:embed="rId3">
            <a:alphaModFix/>
          </a:blip>
          <a:srcRect r="-11994"/>
          <a:stretch/>
        </p:blipFill>
        <p:spPr>
          <a:xfrm>
            <a:off x="595950" y="993575"/>
            <a:ext cx="3729550" cy="4124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64417" y="993584"/>
            <a:ext cx="3165183" cy="4149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/>
          <p:nvPr/>
        </p:nvSpPr>
        <p:spPr>
          <a:xfrm>
            <a:off x="1" y="0"/>
            <a:ext cx="9144000" cy="957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CO" sz="40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PREGUNTAS</a:t>
            </a:r>
            <a:endParaRPr sz="4000" b="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p23"/>
          <p:cNvSpPr txBox="1"/>
          <p:nvPr/>
        </p:nvSpPr>
        <p:spPr>
          <a:xfrm>
            <a:off x="-1" y="1201478"/>
            <a:ext cx="9143999" cy="3835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s-CO" sz="16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¿Cuál es su función como médico general?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s-CO" sz="16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¿Cuál es el proceso que hace para atender las emergencias?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s-CO" sz="16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¿Recibe personalmente la emergencia o se la transmiten? ¿De qué manera?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s-CO" sz="16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¿Qué hace usted para tomar evidencia de su visita domiciliaria?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s-CO" sz="16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¿Qué personas lo acompañan a usted en la ambulancia? ¿Qué labor cumplen?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s-CO" sz="16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¿Le tiene usted que enviar a alguien evidencia de su visita? ¿A quién y cómo?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s-CO" sz="16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¿Cree que Emermédica tiene cosas por mejorar? ¿Cuáles?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s-CO" sz="16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¿Los implementos que lleva en cada visita son suyos o de la entidad? ¿Cómo es el manejo?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s-CO" sz="16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¿Hace cuánto está en Emermédica?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s-CO" sz="1600" b="0" i="1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</a:t>
            </a:r>
            <a:r>
              <a:rPr lang="es-CO" sz="16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Cuántas ambulancias tiene disponible Emermédica?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s-CO" sz="1600" b="0" i="1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</a:t>
            </a:r>
            <a:r>
              <a:rPr lang="es-CO" sz="16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Cuánto es el tiempo máximo que se puede demorar la ambulancia de Emermédica?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s-CO" sz="1600" b="0" i="1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</a:t>
            </a:r>
            <a:r>
              <a:rPr lang="es-CO" sz="16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Hace inventario de pacientes?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8;p23">
            <a:extLst>
              <a:ext uri="{FF2B5EF4-FFF2-40B4-BE49-F238E27FC236}">
                <a16:creationId xmlns:a16="http://schemas.microsoft.com/office/drawing/2014/main" id="{E9EEC7DA-28CC-4510-8414-A2761F01CE59}"/>
              </a:ext>
            </a:extLst>
          </p:cNvPr>
          <p:cNvSpPr txBox="1"/>
          <p:nvPr/>
        </p:nvSpPr>
        <p:spPr>
          <a:xfrm>
            <a:off x="-1" y="11133"/>
            <a:ext cx="9144000" cy="957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ES" sz="4000" dirty="0"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r>
              <a:rPr lang="es-CO" sz="4000" dirty="0">
                <a:latin typeface="Century Gothic"/>
                <a:ea typeface="Century Gothic"/>
                <a:cs typeface="Century Gothic"/>
                <a:sym typeface="Century Gothic"/>
              </a:rPr>
              <a:t>ONCLUSION</a:t>
            </a:r>
            <a:endParaRPr sz="4000" b="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" name="Google Shape;99;p23">
            <a:extLst>
              <a:ext uri="{FF2B5EF4-FFF2-40B4-BE49-F238E27FC236}">
                <a16:creationId xmlns:a16="http://schemas.microsoft.com/office/drawing/2014/main" id="{6469C673-DADB-4699-A410-46CAB01CE02C}"/>
              </a:ext>
            </a:extLst>
          </p:cNvPr>
          <p:cNvSpPr txBox="1"/>
          <p:nvPr/>
        </p:nvSpPr>
        <p:spPr>
          <a:xfrm>
            <a:off x="-1" y="1635294"/>
            <a:ext cx="8995144" cy="2023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1600"/>
            </a:pPr>
            <a:r>
              <a:rPr lang="es-ES" sz="1600" dirty="0">
                <a:latin typeface="Century Gothic"/>
                <a:sym typeface="Century Gothic"/>
              </a:rPr>
              <a:t>C</a:t>
            </a:r>
            <a:r>
              <a:rPr lang="es-CO" sz="1600" dirty="0">
                <a:latin typeface="Century Gothic"/>
                <a:sym typeface="Century Gothic"/>
              </a:rPr>
              <a:t>omo </a:t>
            </a:r>
            <a:r>
              <a:rPr lang="es-ES" sz="1600" dirty="0">
                <a:latin typeface="Century Gothic"/>
                <a:sym typeface="Century Gothic"/>
              </a:rPr>
              <a:t>conclusión se obtuvo que es necesario desarrollar un software para Emermédica, ya que, la manera en que ellos almacenan y llevan la información de sus clientes que puede generar fácilmente perdida y daños a esta información, por lo que es mas asequible para ellos administrar los datos de sus clientes desde un software en el que tengan todo al alcance y guarden allí su información.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r>
              <a:rPr lang="es-CO" sz="1600" dirty="0">
                <a:latin typeface="Century Gothic"/>
                <a:sym typeface="Century Gothic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1846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/>
        </p:nvSpPr>
        <p:spPr>
          <a:xfrm>
            <a:off x="-1" y="1"/>
            <a:ext cx="9144001" cy="956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 DE REQUISITOS FUNCIONALES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4"/>
          <p:cNvSpPr txBox="1"/>
          <p:nvPr/>
        </p:nvSpPr>
        <p:spPr>
          <a:xfrm>
            <a:off x="1" y="1041991"/>
            <a:ext cx="9144000" cy="4101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>
              <a:lnSpc>
                <a:spcPct val="90000"/>
              </a:lnSpc>
              <a:buSzPts val="2800"/>
              <a:buFont typeface="Arial" panose="020B0604020202020204" pitchFamily="34" charset="0"/>
              <a:buChar char="•"/>
            </a:pPr>
            <a:r>
              <a:rPr lang="es-CO" sz="2400" dirty="0">
                <a:latin typeface="Century Gothic"/>
                <a:ea typeface="Century Gothic"/>
                <a:cs typeface="Century Gothic"/>
                <a:sym typeface="Century Gothic"/>
              </a:rPr>
              <a:t>El sistema permitirá registrar solicitudes de consulta general.</a:t>
            </a:r>
          </a:p>
          <a:p>
            <a:pPr marL="457200" lvl="0" indent="-457200">
              <a:lnSpc>
                <a:spcPct val="90000"/>
              </a:lnSpc>
              <a:buSzPts val="2800"/>
              <a:buFont typeface="Arial" panose="020B0604020202020204" pitchFamily="34" charset="0"/>
              <a:buChar char="•"/>
            </a:pPr>
            <a:r>
              <a:rPr lang="es-ES" sz="2400" dirty="0">
                <a:latin typeface="Century Gothic"/>
                <a:ea typeface="Century Gothic"/>
                <a:cs typeface="Century Gothic"/>
                <a:sym typeface="Century Gothic"/>
              </a:rPr>
              <a:t>El sistema permitirá mostrar y crear el historial del paciente.</a:t>
            </a:r>
          </a:p>
          <a:p>
            <a:pPr marL="457200" lvl="0" indent="-457200">
              <a:lnSpc>
                <a:spcPct val="90000"/>
              </a:lnSpc>
              <a:buSzPts val="2800"/>
              <a:buFont typeface="Arial" panose="020B0604020202020204" pitchFamily="34" charset="0"/>
              <a:buChar char="•"/>
            </a:pPr>
            <a:r>
              <a:rPr lang="es-ES" sz="2400" dirty="0">
                <a:latin typeface="Century Gothic"/>
                <a:ea typeface="Century Gothic"/>
                <a:cs typeface="Century Gothic"/>
                <a:sym typeface="Century Gothic"/>
              </a:rPr>
              <a:t>Se requiere tener acceso a  la receta medica y evidencias.</a:t>
            </a:r>
          </a:p>
          <a:p>
            <a:pPr marL="457200" lvl="0" indent="-457200">
              <a:lnSpc>
                <a:spcPct val="90000"/>
              </a:lnSpc>
              <a:buSzPts val="2800"/>
              <a:buFont typeface="Arial" panose="020B0604020202020204" pitchFamily="34" charset="0"/>
              <a:buChar char="•"/>
            </a:pPr>
            <a:r>
              <a:rPr lang="es-ES" sz="2400" dirty="0">
                <a:latin typeface="Century Gothic"/>
                <a:ea typeface="Century Gothic"/>
                <a:cs typeface="Century Gothic"/>
                <a:sym typeface="Century Gothic"/>
              </a:rPr>
              <a:t>Se requiere consultar la disponibilidad de los medicamentos en la ambulancia.</a:t>
            </a:r>
          </a:p>
          <a:p>
            <a:pPr marL="457200" lvl="0" indent="-457200">
              <a:lnSpc>
                <a:spcPct val="90000"/>
              </a:lnSpc>
              <a:buSzPts val="2800"/>
              <a:buFont typeface="Arial" panose="020B0604020202020204" pitchFamily="34" charset="0"/>
              <a:buChar char="•"/>
            </a:pPr>
            <a:r>
              <a:rPr lang="es-ES" sz="2400" dirty="0">
                <a:latin typeface="Century Gothic"/>
                <a:ea typeface="Century Gothic"/>
                <a:cs typeface="Century Gothic"/>
                <a:sym typeface="Century Gothic"/>
              </a:rPr>
              <a:t>Se requiere consultar todos los clientes registrados en la base de datos.</a:t>
            </a:r>
          </a:p>
          <a:p>
            <a:pPr marL="457200" lvl="0" indent="-457200">
              <a:lnSpc>
                <a:spcPct val="90000"/>
              </a:lnSpc>
              <a:buSzPts val="2800"/>
              <a:buFont typeface="Arial" panose="020B0604020202020204" pitchFamily="34" charset="0"/>
              <a:buChar char="•"/>
            </a:pPr>
            <a:r>
              <a:rPr lang="pt-BR" sz="2400" dirty="0">
                <a:latin typeface="Century Gothic"/>
                <a:ea typeface="Century Gothic"/>
                <a:cs typeface="Century Gothic"/>
                <a:sym typeface="Century Gothic"/>
              </a:rPr>
              <a:t>Se </a:t>
            </a:r>
            <a:r>
              <a:rPr lang="pt-BR" sz="2400" dirty="0" err="1">
                <a:latin typeface="Century Gothic"/>
                <a:ea typeface="Century Gothic"/>
                <a:cs typeface="Century Gothic"/>
                <a:sym typeface="Century Gothic"/>
              </a:rPr>
              <a:t>podrá</a:t>
            </a:r>
            <a:r>
              <a:rPr lang="pt-BR" sz="2400" dirty="0">
                <a:latin typeface="Century Gothic"/>
                <a:ea typeface="Century Gothic"/>
                <a:cs typeface="Century Gothic"/>
                <a:sym typeface="Century Gothic"/>
              </a:rPr>
              <a:t> anexar documentos o evidencias de ser necessário</a:t>
            </a:r>
            <a:r>
              <a:rPr lang="es-ES" sz="2400" dirty="0">
                <a:latin typeface="Century Gothic"/>
                <a:ea typeface="Century Gothic"/>
                <a:cs typeface="Century Gothic"/>
                <a:sym typeface="Century Gothic"/>
              </a:rPr>
              <a:t> .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5"/>
          <p:cNvSpPr txBox="1"/>
          <p:nvPr/>
        </p:nvSpPr>
        <p:spPr>
          <a:xfrm>
            <a:off x="0" y="108733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sz="36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 DE REQUISITOS NO FUNCIONALES</a:t>
            </a:r>
            <a:endParaRPr sz="36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p25"/>
          <p:cNvSpPr txBox="1"/>
          <p:nvPr/>
        </p:nvSpPr>
        <p:spPr>
          <a:xfrm>
            <a:off x="1" y="1003625"/>
            <a:ext cx="9144000" cy="413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O" sz="1800" b="1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Toda funcionalidad</a:t>
            </a:r>
            <a:r>
              <a:rPr lang="es-CO" sz="18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del sistema debe responder al usuario en menos de 5 segundos.</a:t>
            </a:r>
            <a:endParaRPr sz="1800" b="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O" sz="1800" b="1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Sistemas de datos médicos</a:t>
            </a:r>
            <a:r>
              <a:rPr lang="es-CO" sz="1800" dirty="0"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r>
              <a:rPr lang="es-CO" sz="1800" b="1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s-CO" sz="18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nuevo sistema y sus procedimientos de mantenimiento de datos deben cumplir con las leyes y reglamentos de protección de datos médicos.</a:t>
            </a:r>
            <a:endParaRPr sz="1800" b="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O" sz="1800" b="1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sistema</a:t>
            </a:r>
            <a:r>
              <a:rPr lang="es-CO" sz="18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no revelara a sus operadores otros datos personales de los clientes distintos a nombres, tipo y número del documento de identidad, entre otros datos.</a:t>
            </a:r>
            <a:endParaRPr sz="1800" b="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5"/>
          <p:cNvSpPr txBox="1"/>
          <p:nvPr/>
        </p:nvSpPr>
        <p:spPr>
          <a:xfrm>
            <a:off x="-85059" y="18316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ES" sz="3600" dirty="0"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r>
              <a:rPr lang="es-CO" sz="3600" dirty="0">
                <a:latin typeface="Century Gothic"/>
                <a:ea typeface="Century Gothic"/>
                <a:cs typeface="Century Gothic"/>
                <a:sym typeface="Century Gothic"/>
              </a:rPr>
              <a:t>ASOS DE USO</a:t>
            </a:r>
            <a:endParaRPr sz="3600" b="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p25"/>
          <p:cNvSpPr txBox="1"/>
          <p:nvPr/>
        </p:nvSpPr>
        <p:spPr>
          <a:xfrm>
            <a:off x="1" y="1003625"/>
            <a:ext cx="9144000" cy="413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76B28E0A-EF69-48B4-B6B3-9EF5179BC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727644"/>
              </p:ext>
            </p:extLst>
          </p:nvPr>
        </p:nvGraphicFramePr>
        <p:xfrm>
          <a:off x="202019" y="1148316"/>
          <a:ext cx="8729330" cy="38120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1364">
                  <a:extLst>
                    <a:ext uri="{9D8B030D-6E8A-4147-A177-3AD203B41FA5}">
                      <a16:colId xmlns:a16="http://schemas.microsoft.com/office/drawing/2014/main" val="1353369645"/>
                    </a:ext>
                  </a:extLst>
                </a:gridCol>
                <a:gridCol w="1065620">
                  <a:extLst>
                    <a:ext uri="{9D8B030D-6E8A-4147-A177-3AD203B41FA5}">
                      <a16:colId xmlns:a16="http://schemas.microsoft.com/office/drawing/2014/main" val="2444823547"/>
                    </a:ext>
                  </a:extLst>
                </a:gridCol>
                <a:gridCol w="6262346">
                  <a:extLst>
                    <a:ext uri="{9D8B030D-6E8A-4147-A177-3AD203B41FA5}">
                      <a16:colId xmlns:a16="http://schemas.microsoft.com/office/drawing/2014/main" val="4214041184"/>
                    </a:ext>
                  </a:extLst>
                </a:gridCol>
              </a:tblGrid>
              <a:tr h="23825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Requerimiento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Caso de uso 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El sistema permitira iniciar, cerrar sesion y cambiar contraseña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3596747"/>
                  </a:ext>
                </a:extLst>
              </a:tr>
              <a:tr h="238252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>
                          <a:effectLst/>
                        </a:rPr>
                        <a:t>RF001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CU001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>
                          <a:effectLst/>
                        </a:rPr>
                        <a:t>Iniciar sesion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50561560"/>
                  </a:ext>
                </a:extLst>
              </a:tr>
              <a:tr h="238252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CU002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Registrar usuario en el sistema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65648701"/>
                  </a:ext>
                </a:extLst>
              </a:tr>
              <a:tr h="238252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CU003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>
                          <a:effectLst/>
                        </a:rPr>
                        <a:t>Cambiar contraseña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54929100"/>
                  </a:ext>
                </a:extLst>
              </a:tr>
              <a:tr h="238252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CU004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>
                          <a:effectLst/>
                        </a:rPr>
                        <a:t>Cerrar sesion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2883487"/>
                  </a:ext>
                </a:extLst>
              </a:tr>
              <a:tr h="238252">
                <a:tc>
                  <a:txBody>
                    <a:bodyPr/>
                    <a:lstStyle/>
                    <a:p>
                      <a:pPr algn="l" fontAlgn="ctr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94421742"/>
                  </a:ext>
                </a:extLst>
              </a:tr>
              <a:tr h="238252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>
                          <a:effectLst/>
                        </a:rPr>
                        <a:t>RF002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Caso de uso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El sistema permitirá mostrar y crear el historial del paciente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4400680"/>
                  </a:ext>
                </a:extLst>
              </a:tr>
              <a:tr h="238252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CU005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>
                          <a:effectLst/>
                        </a:rPr>
                        <a:t>Crear el historial medico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6635116"/>
                  </a:ext>
                </a:extLst>
              </a:tr>
              <a:tr h="238252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CU006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>
                          <a:effectLst/>
                        </a:rPr>
                        <a:t>Consultar el historial medico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9637754"/>
                  </a:ext>
                </a:extLst>
              </a:tr>
              <a:tr h="238252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CU007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Actualizar el historial médico con diagnostico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3838828"/>
                  </a:ext>
                </a:extLst>
              </a:tr>
              <a:tr h="238252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CU008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>
                          <a:effectLst/>
                        </a:rPr>
                        <a:t>Asignar medicamentos, exámenes, formulas médicas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4516138"/>
                  </a:ext>
                </a:extLst>
              </a:tr>
              <a:tr h="238252">
                <a:tc>
                  <a:txBody>
                    <a:bodyPr/>
                    <a:lstStyle/>
                    <a:p>
                      <a:pPr algn="l" fontAlgn="ctr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>
                          <a:effectLst/>
                        </a:rPr>
                        <a:t> 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67801441"/>
                  </a:ext>
                </a:extLst>
              </a:tr>
              <a:tr h="238252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>
                          <a:effectLst/>
                        </a:rPr>
                        <a:t>RF003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Caso de uso 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Se requiere tener acceso a  la receta medica y evidencias 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98398576"/>
                  </a:ext>
                </a:extLst>
              </a:tr>
              <a:tr h="238252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CU009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>
                          <a:effectLst/>
                        </a:rPr>
                        <a:t>Diligenciar la receta de medicamentos 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4804893"/>
                  </a:ext>
                </a:extLst>
              </a:tr>
              <a:tr h="238252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CU010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>
                          <a:effectLst/>
                        </a:rPr>
                        <a:t>Subir evidencia de la receta medica como archivos de scanner.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85565842"/>
                  </a:ext>
                </a:extLst>
              </a:tr>
              <a:tr h="238252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CU011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 dirty="0">
                          <a:effectLst/>
                        </a:rPr>
                        <a:t>Mostrar las evidencias guardadas cuando se solicite.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326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0451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9DC230BD-8A8F-4B95-869B-84DDBC5A4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881243"/>
              </p:ext>
            </p:extLst>
          </p:nvPr>
        </p:nvGraphicFramePr>
        <p:xfrm>
          <a:off x="223284" y="1169580"/>
          <a:ext cx="8718697" cy="38277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9657">
                  <a:extLst>
                    <a:ext uri="{9D8B030D-6E8A-4147-A177-3AD203B41FA5}">
                      <a16:colId xmlns:a16="http://schemas.microsoft.com/office/drawing/2014/main" val="2001376012"/>
                    </a:ext>
                  </a:extLst>
                </a:gridCol>
                <a:gridCol w="1064322">
                  <a:extLst>
                    <a:ext uri="{9D8B030D-6E8A-4147-A177-3AD203B41FA5}">
                      <a16:colId xmlns:a16="http://schemas.microsoft.com/office/drawing/2014/main" val="961256345"/>
                    </a:ext>
                  </a:extLst>
                </a:gridCol>
                <a:gridCol w="6254718">
                  <a:extLst>
                    <a:ext uri="{9D8B030D-6E8A-4147-A177-3AD203B41FA5}">
                      <a16:colId xmlns:a16="http://schemas.microsoft.com/office/drawing/2014/main" val="2192959338"/>
                    </a:ext>
                  </a:extLst>
                </a:gridCol>
              </a:tblGrid>
              <a:tr h="211476"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u="none" strike="noStrike">
                          <a:effectLst/>
                        </a:rPr>
                        <a:t>RF004</a:t>
                      </a:r>
                      <a:endParaRPr lang="es-CO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2" marR="9012" marT="90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u="none" strike="noStrike">
                          <a:effectLst/>
                        </a:rPr>
                        <a:t>Caso de uso </a:t>
                      </a:r>
                      <a:endParaRPr lang="es-CO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2" marR="9012" marT="90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u="none" strike="noStrike">
                          <a:effectLst/>
                        </a:rPr>
                        <a:t>El sistema permitira registrar y consultar solicitudes de atencion domiciliaria</a:t>
                      </a:r>
                      <a:endParaRPr lang="es-E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2" marR="9012" marT="9012" marB="0" anchor="ctr"/>
                </a:tc>
                <a:extLst>
                  <a:ext uri="{0D108BD9-81ED-4DB2-BD59-A6C34878D82A}">
                    <a16:rowId xmlns:a16="http://schemas.microsoft.com/office/drawing/2014/main" val="3432990874"/>
                  </a:ext>
                </a:extLst>
              </a:tr>
              <a:tr h="211476"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u="none" strike="noStrike">
                          <a:effectLst/>
                        </a:rPr>
                        <a:t> 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2" marR="9012" marT="90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u="none" strike="noStrike">
                          <a:effectLst/>
                        </a:rPr>
                        <a:t>CU012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2" marR="9012" marT="90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u="none" strike="noStrike">
                          <a:effectLst/>
                        </a:rPr>
                        <a:t>Registrar solicitudes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2" marR="9012" marT="9012" marB="0" anchor="ctr"/>
                </a:tc>
                <a:extLst>
                  <a:ext uri="{0D108BD9-81ED-4DB2-BD59-A6C34878D82A}">
                    <a16:rowId xmlns:a16="http://schemas.microsoft.com/office/drawing/2014/main" val="4017433635"/>
                  </a:ext>
                </a:extLst>
              </a:tr>
              <a:tr h="211476"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u="none" strike="noStrike">
                          <a:effectLst/>
                        </a:rPr>
                        <a:t> 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2" marR="9012" marT="90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u="none" strike="noStrike">
                          <a:effectLst/>
                        </a:rPr>
                        <a:t>CU013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2" marR="9012" marT="90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u="none" strike="noStrike">
                          <a:effectLst/>
                        </a:rPr>
                        <a:t>Consultar solicitudes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2" marR="9012" marT="9012" marB="0" anchor="ctr"/>
                </a:tc>
                <a:extLst>
                  <a:ext uri="{0D108BD9-81ED-4DB2-BD59-A6C34878D82A}">
                    <a16:rowId xmlns:a16="http://schemas.microsoft.com/office/drawing/2014/main" val="3454091128"/>
                  </a:ext>
                </a:extLst>
              </a:tr>
              <a:tr h="211476">
                <a:tc>
                  <a:txBody>
                    <a:bodyPr/>
                    <a:lstStyle/>
                    <a:p>
                      <a:pPr algn="l" fontAlgn="ctr"/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2" marR="9012" marT="901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2" marR="9012" marT="901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2" marR="9012" marT="9012" marB="0" anchor="ctr"/>
                </a:tc>
                <a:extLst>
                  <a:ext uri="{0D108BD9-81ED-4DB2-BD59-A6C34878D82A}">
                    <a16:rowId xmlns:a16="http://schemas.microsoft.com/office/drawing/2014/main" val="2756558343"/>
                  </a:ext>
                </a:extLst>
              </a:tr>
              <a:tr h="211476"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u="none" strike="noStrike">
                          <a:effectLst/>
                        </a:rPr>
                        <a:t>RF005</a:t>
                      </a:r>
                      <a:endParaRPr lang="es-CO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2" marR="9012" marT="90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u="none" strike="noStrike">
                          <a:effectLst/>
                        </a:rPr>
                        <a:t>Caso de uso </a:t>
                      </a:r>
                      <a:endParaRPr lang="es-CO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2" marR="9012" marT="901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El sistema permitira gestionar los insumos de los vehiculos</a:t>
                      </a:r>
                      <a:endParaRPr lang="es-E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2" marR="9012" marT="9012" marB="0" anchor="b"/>
                </a:tc>
                <a:extLst>
                  <a:ext uri="{0D108BD9-81ED-4DB2-BD59-A6C34878D82A}">
                    <a16:rowId xmlns:a16="http://schemas.microsoft.com/office/drawing/2014/main" val="3198477982"/>
                  </a:ext>
                </a:extLst>
              </a:tr>
              <a:tr h="211476"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u="none" strike="noStrike">
                          <a:effectLst/>
                        </a:rPr>
                        <a:t> 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2" marR="9012" marT="90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u="none" strike="noStrike">
                          <a:effectLst/>
                        </a:rPr>
                        <a:t>CU014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2" marR="9012" marT="901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Registrar historial de insumos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2" marR="9012" marT="9012" marB="0" anchor="b"/>
                </a:tc>
                <a:extLst>
                  <a:ext uri="{0D108BD9-81ED-4DB2-BD59-A6C34878D82A}">
                    <a16:rowId xmlns:a16="http://schemas.microsoft.com/office/drawing/2014/main" val="1987839787"/>
                  </a:ext>
                </a:extLst>
              </a:tr>
              <a:tr h="211476"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u="none" strike="noStrike">
                          <a:effectLst/>
                        </a:rPr>
                        <a:t> 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2" marR="9012" marT="90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u="none" strike="noStrike">
                          <a:effectLst/>
                        </a:rPr>
                        <a:t>CU015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2" marR="9012" marT="901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Consultar insumos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2" marR="9012" marT="9012" marB="0" anchor="b"/>
                </a:tc>
                <a:extLst>
                  <a:ext uri="{0D108BD9-81ED-4DB2-BD59-A6C34878D82A}">
                    <a16:rowId xmlns:a16="http://schemas.microsoft.com/office/drawing/2014/main" val="2287596562"/>
                  </a:ext>
                </a:extLst>
              </a:tr>
              <a:tr h="211476">
                <a:tc>
                  <a:txBody>
                    <a:bodyPr/>
                    <a:lstStyle/>
                    <a:p>
                      <a:pPr algn="l" fontAlgn="ctr"/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2" marR="9012" marT="901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2" marR="9012" marT="901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2" marR="9012" marT="9012" marB="0" anchor="ctr"/>
                </a:tc>
                <a:extLst>
                  <a:ext uri="{0D108BD9-81ED-4DB2-BD59-A6C34878D82A}">
                    <a16:rowId xmlns:a16="http://schemas.microsoft.com/office/drawing/2014/main" val="2800899515"/>
                  </a:ext>
                </a:extLst>
              </a:tr>
              <a:tr h="211476"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u="none" strike="noStrike">
                          <a:effectLst/>
                        </a:rPr>
                        <a:t>RF006</a:t>
                      </a:r>
                      <a:endParaRPr lang="es-CO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2" marR="9012" marT="90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u="none" strike="noStrike">
                          <a:effectLst/>
                        </a:rPr>
                        <a:t>Caso de uso</a:t>
                      </a:r>
                      <a:endParaRPr lang="es-CO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2" marR="9012" marT="90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Se podra anexar documentos o evidencias de ser necesario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2" marR="9012" marT="9012" marB="0" anchor="ctr"/>
                </a:tc>
                <a:extLst>
                  <a:ext uri="{0D108BD9-81ED-4DB2-BD59-A6C34878D82A}">
                    <a16:rowId xmlns:a16="http://schemas.microsoft.com/office/drawing/2014/main" val="402726705"/>
                  </a:ext>
                </a:extLst>
              </a:tr>
              <a:tr h="211476"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u="none" strike="noStrike">
                          <a:effectLst/>
                        </a:rPr>
                        <a:t> 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2" marR="9012" marT="90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u="none" strike="noStrike">
                          <a:effectLst/>
                        </a:rPr>
                        <a:t>CU001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2" marR="9012" marT="90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u="none" strike="noStrike">
                          <a:effectLst/>
                        </a:rPr>
                        <a:t>Ingresar al sistema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2" marR="9012" marT="9012" marB="0" anchor="ctr"/>
                </a:tc>
                <a:extLst>
                  <a:ext uri="{0D108BD9-81ED-4DB2-BD59-A6C34878D82A}">
                    <a16:rowId xmlns:a16="http://schemas.microsoft.com/office/drawing/2014/main" val="1652581906"/>
                  </a:ext>
                </a:extLst>
              </a:tr>
              <a:tr h="211476"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u="none" strike="noStrike">
                          <a:effectLst/>
                        </a:rPr>
                        <a:t> 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2" marR="9012" marT="90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u="none" strike="noStrike">
                          <a:effectLst/>
                        </a:rPr>
                        <a:t>CU016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2" marR="9012" marT="90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u="none" strike="noStrike">
                          <a:effectLst/>
                        </a:rPr>
                        <a:t>Anexar archivos necesarios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2" marR="9012" marT="9012" marB="0" anchor="ctr"/>
                </a:tc>
                <a:extLst>
                  <a:ext uri="{0D108BD9-81ED-4DB2-BD59-A6C34878D82A}">
                    <a16:rowId xmlns:a16="http://schemas.microsoft.com/office/drawing/2014/main" val="3765626985"/>
                  </a:ext>
                </a:extLst>
              </a:tr>
              <a:tr h="211476"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u="none" strike="noStrike">
                          <a:effectLst/>
                        </a:rPr>
                        <a:t> 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2" marR="9012" marT="90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u="none" strike="noStrike">
                          <a:effectLst/>
                        </a:rPr>
                        <a:t>CU011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2" marR="9012" marT="90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u="none" strike="noStrike">
                          <a:effectLst/>
                        </a:rPr>
                        <a:t>Consultar los documentos o evidencias solicitados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2" marR="9012" marT="9012" marB="0" anchor="ctr"/>
                </a:tc>
                <a:extLst>
                  <a:ext uri="{0D108BD9-81ED-4DB2-BD59-A6C34878D82A}">
                    <a16:rowId xmlns:a16="http://schemas.microsoft.com/office/drawing/2014/main" val="4123691456"/>
                  </a:ext>
                </a:extLst>
              </a:tr>
              <a:tr h="211476">
                <a:tc>
                  <a:txBody>
                    <a:bodyPr/>
                    <a:lstStyle/>
                    <a:p>
                      <a:pPr algn="l" fontAlgn="ctr"/>
                      <a:r>
                        <a:rPr lang="es-CO" sz="1000" u="none" strike="noStrike">
                          <a:effectLst/>
                        </a:rPr>
                        <a:t> 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2" marR="9012" marT="90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u="none" strike="noStrike">
                          <a:effectLst/>
                        </a:rPr>
                        <a:t>CU017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2" marR="9012" marT="90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Actualizar o modificar archivos anexados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2" marR="9012" marT="9012" marB="0" anchor="ctr"/>
                </a:tc>
                <a:extLst>
                  <a:ext uri="{0D108BD9-81ED-4DB2-BD59-A6C34878D82A}">
                    <a16:rowId xmlns:a16="http://schemas.microsoft.com/office/drawing/2014/main" val="473742879"/>
                  </a:ext>
                </a:extLst>
              </a:tr>
              <a:tr h="222050">
                <a:tc>
                  <a:txBody>
                    <a:bodyPr/>
                    <a:lstStyle/>
                    <a:p>
                      <a:pPr algn="l" fontAlgn="b"/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2" marR="9012" marT="901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2" marR="9012" marT="901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2" marR="9012" marT="9012" marB="0" anchor="b"/>
                </a:tc>
                <a:extLst>
                  <a:ext uri="{0D108BD9-81ED-4DB2-BD59-A6C34878D82A}">
                    <a16:rowId xmlns:a16="http://schemas.microsoft.com/office/drawing/2014/main" val="3394253717"/>
                  </a:ext>
                </a:extLst>
              </a:tr>
              <a:tr h="211476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RF007</a:t>
                      </a:r>
                      <a:endParaRPr lang="es-CO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2" marR="9012" marT="9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Caso de uso</a:t>
                      </a:r>
                      <a:endParaRPr lang="es-CO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2" marR="9012" marT="9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El sistema permitira gestionar y consultar las interacciones de los roles</a:t>
                      </a:r>
                      <a:endParaRPr lang="es-E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2" marR="9012" marT="9012" marB="0" anchor="b"/>
                </a:tc>
                <a:extLst>
                  <a:ext uri="{0D108BD9-81ED-4DB2-BD59-A6C34878D82A}">
                    <a16:rowId xmlns:a16="http://schemas.microsoft.com/office/drawing/2014/main" val="2549760254"/>
                  </a:ext>
                </a:extLst>
              </a:tr>
              <a:tr h="211476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 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2" marR="9012" marT="90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>
                          <a:effectLst/>
                        </a:rPr>
                        <a:t>CU018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2" marR="9012" marT="9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Consultar cambios realizados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2" marR="9012" marT="9012" marB="0" anchor="b"/>
                </a:tc>
                <a:extLst>
                  <a:ext uri="{0D108BD9-81ED-4DB2-BD59-A6C34878D82A}">
                    <a16:rowId xmlns:a16="http://schemas.microsoft.com/office/drawing/2014/main" val="1545972179"/>
                  </a:ext>
                </a:extLst>
              </a:tr>
              <a:tr h="211476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 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2" marR="9012" marT="90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>
                          <a:effectLst/>
                        </a:rPr>
                        <a:t>CU019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2" marR="9012" marT="9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Obtener informes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2" marR="9012" marT="9012" marB="0" anchor="b"/>
                </a:tc>
                <a:extLst>
                  <a:ext uri="{0D108BD9-81ED-4DB2-BD59-A6C34878D82A}">
                    <a16:rowId xmlns:a16="http://schemas.microsoft.com/office/drawing/2014/main" val="1248751891"/>
                  </a:ext>
                </a:extLst>
              </a:tr>
              <a:tr h="222050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>
                          <a:effectLst/>
                        </a:rPr>
                        <a:t> 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2" marR="9012" marT="90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u="none" strike="noStrike">
                          <a:effectLst/>
                        </a:rPr>
                        <a:t>CU020</a:t>
                      </a:r>
                      <a:endParaRPr lang="es-CO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2" marR="9012" marT="9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u="none" strike="noStrike" dirty="0">
                          <a:effectLst/>
                        </a:rPr>
                        <a:t>Gestionar usuarios</a:t>
                      </a:r>
                      <a:endParaRPr lang="es-CO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12" marR="9012" marT="9012" marB="0" anchor="b"/>
                </a:tc>
                <a:extLst>
                  <a:ext uri="{0D108BD9-81ED-4DB2-BD59-A6C34878D82A}">
                    <a16:rowId xmlns:a16="http://schemas.microsoft.com/office/drawing/2014/main" val="1894661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5944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/>
          <p:nvPr/>
        </p:nvSpPr>
        <p:spPr>
          <a:xfrm>
            <a:off x="0" y="-1"/>
            <a:ext cx="9144000" cy="10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ES" sz="4000" dirty="0">
                <a:latin typeface="Century Gothic"/>
                <a:ea typeface="Century Gothic"/>
                <a:cs typeface="Century Gothic"/>
                <a:sym typeface="Century Gothic"/>
              </a:rPr>
              <a:t>M</a:t>
            </a:r>
            <a:r>
              <a:rPr lang="es-CO" sz="4000" dirty="0">
                <a:latin typeface="Century Gothic"/>
                <a:ea typeface="Century Gothic"/>
                <a:cs typeface="Century Gothic"/>
                <a:sym typeface="Century Gothic"/>
              </a:rPr>
              <a:t>APA DE PROCESOS</a:t>
            </a:r>
          </a:p>
        </p:txBody>
      </p:sp>
      <p:sp>
        <p:nvSpPr>
          <p:cNvPr id="50" name="Google Shape;50;p15"/>
          <p:cNvSpPr txBox="1"/>
          <p:nvPr/>
        </p:nvSpPr>
        <p:spPr>
          <a:xfrm>
            <a:off x="0" y="1000498"/>
            <a:ext cx="9144000" cy="414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D6B270D-9622-4C3F-8B88-6A6FD00EF95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34386" y="752986"/>
            <a:ext cx="6475228" cy="43905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/>
          <p:nvPr/>
        </p:nvSpPr>
        <p:spPr>
          <a:xfrm>
            <a:off x="0" y="-1"/>
            <a:ext cx="9144000" cy="10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CO" sz="4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PLANTEAMIENTO DEL PROBLEMA</a:t>
            </a:r>
            <a:endParaRPr sz="40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" name="Google Shape;50;p15"/>
          <p:cNvSpPr txBox="1"/>
          <p:nvPr/>
        </p:nvSpPr>
        <p:spPr>
          <a:xfrm>
            <a:off x="0" y="1980805"/>
            <a:ext cx="9144000" cy="21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CO" sz="20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Emermédica cuida y salvan vidas las 24 horas del día a través de un equipo médico comprometido con el servicio, la atención y la seguridad que requieren sus pacientes y afiliados. </a:t>
            </a:r>
            <a:endParaRPr sz="2000" b="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CO" sz="20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Los servicios que se ofrecen son: atención médica domiciliaria, atención prehospitalaria de urgencias y emergencias médicas, traslados asistidos, orientación médica virtual y orientación médica telefónica.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3901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/>
          <p:nvPr/>
        </p:nvSpPr>
        <p:spPr>
          <a:xfrm>
            <a:off x="106650" y="1974150"/>
            <a:ext cx="8930700" cy="21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empresa Emermedica desde hace aproximadamente 25 años lleva sus registros de medicamentos y procesos médicos en formatos físicos (datos del paciente, historiales médicos, receta medica, inventario de medicamentos y material médico.) los cuales se pueden dañar, alterar o extraviarse. Esto puede retrasar tratamientos médicos e inadvertir a especialistas de otros procesos que llevan los pacientes.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/>
          <p:nvPr/>
        </p:nvSpPr>
        <p:spPr>
          <a:xfrm>
            <a:off x="0" y="0"/>
            <a:ext cx="9144000" cy="966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CO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JUSTIFICACIÓN</a:t>
            </a:r>
            <a:r>
              <a:rPr lang="es-C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7"/>
          <p:cNvSpPr txBox="1"/>
          <p:nvPr/>
        </p:nvSpPr>
        <p:spPr>
          <a:xfrm>
            <a:off x="0" y="1409333"/>
            <a:ext cx="9144000" cy="43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O" sz="2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información se constituye como uno de los activos más valiosos para toda empresa puesto que de ella depende la misma toma de decisiones que puede afectarla o lograr un papel fundamental en su crecimiento.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O" sz="2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 lo tanto, Emermedica debe apuntar hacia la sistematización de los registros e historiales médicos, los inventarios de medicamentos y materiales médicos, ya que van de la mano con sistemas de bases de datos digitalizadas y con la creación de software que permita de manera oportuna y ágil la generación de informes actualizados en tiempo real.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/>
        </p:nvSpPr>
        <p:spPr>
          <a:xfrm>
            <a:off x="73200" y="1530950"/>
            <a:ext cx="8997600" cy="3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Una de las utilidades del software es que la información que se solicite en cualquier momento por parte de los directivos se debe de suministrar de manera mas eficiente y con datos actualizados en el instante de la lectura; esto se logra dependiendo de la metodología para llevar a buen término los procesos; este punto es muy importante ya que si la técnica que se utiliza es realizada de forma manual se dificulta y además, que los datos mostrados no se encuentren actualizados en el instante de la presentación o entrega de la información. 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/>
        </p:nvSpPr>
        <p:spPr>
          <a:xfrm>
            <a:off x="0" y="0"/>
            <a:ext cx="9144000" cy="988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GENERAL</a:t>
            </a:r>
            <a:endParaRPr sz="4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4" name="Google Shape;74;p19"/>
          <p:cNvSpPr txBox="1"/>
          <p:nvPr/>
        </p:nvSpPr>
        <p:spPr>
          <a:xfrm>
            <a:off x="0" y="1989654"/>
            <a:ext cx="9144000" cy="17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CO" sz="20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Diseñar e implementar un sistema web de información para la empresa Emermedica, que permita </a:t>
            </a:r>
            <a:r>
              <a:rPr lang="es-CO" sz="2000" dirty="0">
                <a:latin typeface="Century Gothic"/>
                <a:ea typeface="Century Gothic"/>
                <a:cs typeface="Century Gothic"/>
                <a:sym typeface="Century Gothic"/>
              </a:rPr>
              <a:t>consultar la información médica de </a:t>
            </a:r>
            <a:r>
              <a:rPr lang="es-CO" sz="2000">
                <a:latin typeface="Century Gothic"/>
                <a:ea typeface="Century Gothic"/>
                <a:cs typeface="Century Gothic"/>
                <a:sym typeface="Century Gothic"/>
              </a:rPr>
              <a:t>los clientes </a:t>
            </a:r>
            <a:r>
              <a:rPr lang="es-CO" sz="2000" dirty="0">
                <a:latin typeface="Century Gothic"/>
                <a:ea typeface="Century Gothic"/>
                <a:cs typeface="Century Gothic"/>
                <a:sym typeface="Century Gothic"/>
              </a:rPr>
              <a:t>y la gestión de recursos médicos.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/>
        </p:nvSpPr>
        <p:spPr>
          <a:xfrm>
            <a:off x="0" y="0"/>
            <a:ext cx="9144000" cy="1000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 ESPECÍFICOS</a:t>
            </a:r>
            <a:endParaRPr sz="4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0" name="Google Shape;80;p20"/>
          <p:cNvSpPr txBox="1"/>
          <p:nvPr/>
        </p:nvSpPr>
        <p:spPr>
          <a:xfrm>
            <a:off x="0" y="1731275"/>
            <a:ext cx="9144000" cy="24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s-CO" sz="20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Obtener de manera organizada y fácil los datos de los clientes con su historial médico correspondiente.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s-CO" sz="20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Registrar cada cliente que se atiende y el proceso médico realizado.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s-CO" sz="2000" dirty="0">
                <a:latin typeface="Century Gothic"/>
                <a:ea typeface="Century Gothic"/>
                <a:cs typeface="Century Gothic"/>
                <a:sym typeface="Century Gothic"/>
              </a:rPr>
              <a:t>Se debe c</a:t>
            </a:r>
            <a:r>
              <a:rPr lang="es-CO" sz="2000" b="0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atalogar</a:t>
            </a:r>
            <a:r>
              <a:rPr lang="es-CO" sz="20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los medicamentos utilizados.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s-CO" sz="2000" b="0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Ofrecer un sistema de información que facilite el acceso directo y rápido a la información.</a:t>
            </a:r>
            <a:r>
              <a:rPr lang="es-CO" sz="2000" b="0" i="0" u="none" strike="noStrike" cap="none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/>
        </p:nvSpPr>
        <p:spPr>
          <a:xfrm>
            <a:off x="0" y="1729703"/>
            <a:ext cx="9144000" cy="25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CO" sz="20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empresa a la cual se le desarrollara el software es a Emermedica, ya que, </a:t>
            </a:r>
            <a:r>
              <a:rPr lang="es-CO" sz="2000" dirty="0">
                <a:latin typeface="Century Gothic"/>
                <a:ea typeface="Century Gothic"/>
                <a:cs typeface="Century Gothic"/>
                <a:sym typeface="Century Gothic"/>
              </a:rPr>
              <a:t>este reemplazará sus formatos físicos actuales;</a:t>
            </a:r>
            <a:r>
              <a:rPr lang="es-CO" sz="20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las funcionalidades principales que tendrá, será el acceso a historiales médicos de los pacientes y registros de los medicamentos suministrados a </a:t>
            </a:r>
            <a:r>
              <a:rPr lang="es-CO" sz="2000" dirty="0">
                <a:latin typeface="Century Gothic"/>
                <a:ea typeface="Century Gothic"/>
                <a:cs typeface="Century Gothic"/>
                <a:sym typeface="Century Gothic"/>
              </a:rPr>
              <a:t>él</a:t>
            </a:r>
            <a:r>
              <a:rPr lang="es-CO" sz="20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mismo,</a:t>
            </a:r>
            <a:r>
              <a:rPr lang="es-CO" sz="2000" dirty="0">
                <a:latin typeface="Century Gothic"/>
                <a:ea typeface="Century Gothic"/>
                <a:cs typeface="Century Gothic"/>
                <a:sym typeface="Century Gothic"/>
              </a:rPr>
              <a:t> y el control de medicamentos en las unidades y materiales médicos.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CO" sz="2000" dirty="0"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r>
              <a:rPr lang="es-CO" sz="20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 tiempo determinado para entregar a Emermedica este software es de 1 año.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1"/>
          <p:cNvSpPr txBox="1"/>
          <p:nvPr/>
        </p:nvSpPr>
        <p:spPr>
          <a:xfrm>
            <a:off x="0" y="106326"/>
            <a:ext cx="91440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CO" sz="4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DELIMITACIÓN Y ALCANCE</a:t>
            </a:r>
            <a:endParaRPr sz="40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ción SENA-GC-F-004-V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1109</Words>
  <Application>Microsoft Office PowerPoint</Application>
  <PresentationFormat>Presentación en pantalla (16:9)</PresentationFormat>
  <Paragraphs>157</Paragraphs>
  <Slides>17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Calibri</vt:lpstr>
      <vt:lpstr>Presentación SENA-GC-F-004-V1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APRENDIZ</dc:creator>
  <cp:lastModifiedBy>AGUACATE</cp:lastModifiedBy>
  <cp:revision>19</cp:revision>
  <dcterms:modified xsi:type="dcterms:W3CDTF">2019-09-27T13:06:02Z</dcterms:modified>
</cp:coreProperties>
</file>