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70" r:id="rId15"/>
    <p:sldId id="271" r:id="rId16"/>
    <p:sldId id="268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CO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4431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52715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92689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CO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" name="Google Shape;4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CO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5b986803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5b986803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g5b98680333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b986803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b986803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g5b9868033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" name="Google Shape;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2">
  <p:cSld name="PORTADA ESTILO 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Sin título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829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3">
  <p:cSld name="CAPÍTULO ESTILO 3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1" descr="Sin título9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3" y="0"/>
            <a:ext cx="92695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B">
  <p:cSld name="ESQUEMA GRAL 2B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2" descr="Template_PPT_Mesa de trabajo 24 copia 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 ESTILO 3">
  <p:cSld name="SECCIÓN ESTILO 3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3" descr="Sin título1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1">
  <p:cSld name="SECCIÓN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 descr="Sin título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96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">
  <p:cSld name="FINAL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 descr="Sin título1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A">
  <p:cSld name="ESQUEMA GRAL 2A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5" descr="Template_PPT_Mesa de trabajo 24 copia 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ENERAL">
  <p:cSld name="ESQUEMA GENERAL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6" descr="Sin título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69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1">
  <p:cSld name="CAPÍTULO ESTILO 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 descr="Sin título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5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">
  <p:cSld name="ESQUEMA GRAL 2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8" descr="Sin título6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695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2">
  <p:cSld name="CAPÍTULO ESTILO 2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9" descr="Sin título7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797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2">
  <p:cSld name="SECCIÓN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10" descr="Sin título8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0"/>
          <p:cNvSpPr txBox="1"/>
          <p:nvPr/>
        </p:nvSpPr>
        <p:spPr>
          <a:xfrm>
            <a:off x="-3091833" y="-93634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endParaRPr sz="8000" b="1" i="0" u="none" strike="noStrike" cap="non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CO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/>
        </p:nvSpPr>
        <p:spPr>
          <a:xfrm>
            <a:off x="0" y="184150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CO" sz="4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 DE </a:t>
            </a:r>
            <a:r>
              <a:rPr lang="es-CO" sz="4000">
                <a:latin typeface="Century Gothic"/>
                <a:ea typeface="Century Gothic"/>
                <a:cs typeface="Century Gothic"/>
                <a:sym typeface="Century Gothic"/>
              </a:rPr>
              <a:t>GESTIÓN</a:t>
            </a:r>
            <a:r>
              <a:rPr lang="es-CO" sz="4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INVENTARIO </a:t>
            </a:r>
            <a:r>
              <a:rPr lang="es-CO" sz="4000">
                <a:latin typeface="Century Gothic"/>
                <a:ea typeface="Century Gothic"/>
                <a:cs typeface="Century Gothic"/>
                <a:sym typeface="Century Gothic"/>
              </a:rPr>
              <a:t>MÉDICO</a:t>
            </a:r>
            <a:r>
              <a:rPr lang="es-CO" sz="4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PARA EMERMEDICA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4"/>
          <p:cNvSpPr txBox="1"/>
          <p:nvPr/>
        </p:nvSpPr>
        <p:spPr>
          <a:xfrm>
            <a:off x="176212" y="2755900"/>
            <a:ext cx="2705211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INTEGRANTES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Johan </a:t>
            </a:r>
            <a:r>
              <a:rPr lang="es-CO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Bohorquez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Luisa Villadiego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Mauricio Ávila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Oscar Torres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Sergio Valiente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2013" y="3328575"/>
            <a:ext cx="1630031" cy="16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/>
        </p:nvSpPr>
        <p:spPr>
          <a:xfrm>
            <a:off x="1" y="0"/>
            <a:ext cx="9144000" cy="957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CO" sz="4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PREGUNTAS</a:t>
            </a:r>
            <a:endParaRPr sz="4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p23"/>
          <p:cNvSpPr txBox="1"/>
          <p:nvPr/>
        </p:nvSpPr>
        <p:spPr>
          <a:xfrm>
            <a:off x="0" y="968564"/>
            <a:ext cx="9143999" cy="4174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CO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¿Cuál es su función como médico general?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CO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¿Cuál es el proceso que hace para atender las emergencias?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CO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¿Recibe personalmente la emergencia o se la transmiten? ¿De qué manera?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CO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¿Qué hace usted para tomar evidencia de su visita domiciliaria?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CO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¿Qué personas lo acompañan a usted en la ambulancia? ¿Qué labor cumplen?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CO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¿Le tiene usted que enviar a alguien evidencia de su visita? ¿A quién y cómo?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CO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¿Cree que Emermédica tiene cosas por mejorar? ¿Cuáles?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CO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¿Los implementos que lleva en cada visita son suyos o de la entidad? ¿Cómo es el manejo?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CO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¿Hace cuánto está en Emermédica?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CO" sz="1600" b="0" i="1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</a:t>
            </a:r>
            <a:r>
              <a:rPr lang="es-CO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Cuántas ambulancias tiene disponible Emermédica?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CO" sz="1600" b="0" i="1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</a:t>
            </a:r>
            <a:r>
              <a:rPr lang="es-CO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Cuánto es el tiempo máximo que se puede demorar la ambulancia de Emermédica?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CO" sz="1600" b="0" i="1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</a:t>
            </a:r>
            <a:r>
              <a:rPr lang="es-CO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Hace inventario de pacientes?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/>
        </p:nvSpPr>
        <p:spPr>
          <a:xfrm>
            <a:off x="-1" y="1"/>
            <a:ext cx="9144001" cy="956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 DE REQUISITOS FUNCIONALES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4"/>
          <p:cNvSpPr txBox="1"/>
          <p:nvPr/>
        </p:nvSpPr>
        <p:spPr>
          <a:xfrm>
            <a:off x="1" y="1041991"/>
            <a:ext cx="9144000" cy="4101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>
              <a:lnSpc>
                <a:spcPct val="90000"/>
              </a:lnSpc>
              <a:buSzPts val="2800"/>
              <a:buFont typeface="Arial" panose="020B0604020202020204" pitchFamily="34" charset="0"/>
              <a:buChar char="•"/>
            </a:pPr>
            <a:r>
              <a:rPr lang="es-CO" sz="2600" dirty="0">
                <a:latin typeface="Century Gothic"/>
                <a:ea typeface="Century Gothic"/>
                <a:cs typeface="Century Gothic"/>
                <a:sym typeface="Century Gothic"/>
              </a:rPr>
              <a:t>El sistema permitirá registrar solicitudes de consulta general.</a:t>
            </a:r>
          </a:p>
          <a:p>
            <a:pPr marL="457200" lvl="0" indent="-457200">
              <a:lnSpc>
                <a:spcPct val="90000"/>
              </a:lnSpc>
              <a:buSzPts val="2800"/>
              <a:buFont typeface="Arial" panose="020B0604020202020204" pitchFamily="34" charset="0"/>
              <a:buChar char="•"/>
            </a:pPr>
            <a:r>
              <a:rPr lang="es-ES" sz="2600" dirty="0">
                <a:latin typeface="Century Gothic"/>
                <a:ea typeface="Century Gothic"/>
                <a:cs typeface="Century Gothic"/>
                <a:sym typeface="Century Gothic"/>
              </a:rPr>
              <a:t>El sistema permitirá mostrar el historial del paciente.</a:t>
            </a:r>
          </a:p>
          <a:p>
            <a:pPr marL="457200" lvl="0" indent="-457200">
              <a:lnSpc>
                <a:spcPct val="90000"/>
              </a:lnSpc>
              <a:buSzPts val="2800"/>
              <a:buFont typeface="Arial" panose="020B0604020202020204" pitchFamily="34" charset="0"/>
              <a:buChar char="•"/>
            </a:pPr>
            <a:r>
              <a:rPr lang="es-ES" sz="2600" dirty="0">
                <a:latin typeface="Century Gothic"/>
                <a:ea typeface="Century Gothic"/>
                <a:cs typeface="Century Gothic"/>
                <a:sym typeface="Century Gothic"/>
              </a:rPr>
              <a:t>El sistema permitirá ingresar reportes de fallas del aplicativo.</a:t>
            </a:r>
          </a:p>
          <a:p>
            <a:pPr marL="457200" lvl="0" indent="-457200">
              <a:lnSpc>
                <a:spcPct val="90000"/>
              </a:lnSpc>
              <a:buSzPts val="2800"/>
              <a:buFont typeface="Arial" panose="020B0604020202020204" pitchFamily="34" charset="0"/>
              <a:buChar char="•"/>
            </a:pPr>
            <a:r>
              <a:rPr lang="es-ES" sz="2600" dirty="0">
                <a:latin typeface="Century Gothic"/>
                <a:ea typeface="Century Gothic"/>
                <a:cs typeface="Century Gothic"/>
                <a:sym typeface="Century Gothic"/>
              </a:rPr>
              <a:t>Se requiere tener acceso a  la receta medica y evidencias .</a:t>
            </a:r>
          </a:p>
          <a:p>
            <a:pPr marL="457200" lvl="0" indent="-457200">
              <a:lnSpc>
                <a:spcPct val="90000"/>
              </a:lnSpc>
              <a:buSzPts val="2800"/>
              <a:buFont typeface="Arial" panose="020B0604020202020204" pitchFamily="34" charset="0"/>
              <a:buChar char="•"/>
            </a:pPr>
            <a:r>
              <a:rPr lang="es-ES" sz="2600" dirty="0">
                <a:latin typeface="Century Gothic"/>
                <a:ea typeface="Century Gothic"/>
                <a:cs typeface="Century Gothic"/>
                <a:sym typeface="Century Gothic"/>
              </a:rPr>
              <a:t>Se requiere consultar la disponibilidad de los medicamentos en la ambulancia.</a:t>
            </a:r>
          </a:p>
          <a:p>
            <a:pPr marL="457200" lvl="0" indent="-457200">
              <a:lnSpc>
                <a:spcPct val="90000"/>
              </a:lnSpc>
              <a:buSzPts val="2800"/>
              <a:buFont typeface="Arial" panose="020B0604020202020204" pitchFamily="34" charset="0"/>
              <a:buChar char="•"/>
            </a:pPr>
            <a:endParaRPr sz="28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/>
        </p:nvSpPr>
        <p:spPr>
          <a:xfrm>
            <a:off x="-1" y="1"/>
            <a:ext cx="9144001" cy="956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 DE REQUISITOS FUNCIONALES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4"/>
          <p:cNvSpPr txBox="1"/>
          <p:nvPr/>
        </p:nvSpPr>
        <p:spPr>
          <a:xfrm>
            <a:off x="1" y="1041991"/>
            <a:ext cx="9144000" cy="4101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90000"/>
              </a:lnSpc>
              <a:buSzPts val="2800"/>
              <a:buFont typeface="Arial" panose="020B0604020202020204" pitchFamily="34" charset="0"/>
              <a:buChar char="•"/>
            </a:pPr>
            <a:r>
              <a:rPr lang="es-ES" sz="2400" dirty="0">
                <a:latin typeface="Century Gothic"/>
                <a:ea typeface="Century Gothic"/>
                <a:cs typeface="Century Gothic"/>
                <a:sym typeface="Century Gothic"/>
              </a:rPr>
              <a:t>Se requiere consultar todos los clientes registrados en la base de datos.</a:t>
            </a:r>
          </a:p>
          <a:p>
            <a:pPr marL="457200" lvl="0" indent="-457200">
              <a:lnSpc>
                <a:spcPct val="90000"/>
              </a:lnSpc>
              <a:buSzPts val="2800"/>
              <a:buFont typeface="Arial" panose="020B0604020202020204" pitchFamily="34" charset="0"/>
              <a:buChar char="•"/>
            </a:pPr>
            <a:r>
              <a:rPr lang="es-ES" sz="2400" dirty="0">
                <a:latin typeface="Century Gothic"/>
                <a:ea typeface="Century Gothic"/>
                <a:cs typeface="Century Gothic"/>
                <a:sym typeface="Century Gothic"/>
              </a:rPr>
              <a:t>Se podrá acceder al sistema por medio de los móviles de los médicos cuando lo necesiten.</a:t>
            </a:r>
          </a:p>
          <a:p>
            <a:pPr marL="457200" lvl="0" indent="-457200">
              <a:lnSpc>
                <a:spcPct val="90000"/>
              </a:lnSpc>
              <a:buSzPts val="2800"/>
              <a:buFont typeface="Arial" panose="020B0604020202020204" pitchFamily="34" charset="0"/>
              <a:buChar char="•"/>
            </a:pPr>
            <a:r>
              <a:rPr lang="es-ES" sz="2400" dirty="0">
                <a:latin typeface="Century Gothic"/>
                <a:ea typeface="Century Gothic"/>
                <a:cs typeface="Century Gothic"/>
                <a:sym typeface="Century Gothic"/>
              </a:rPr>
              <a:t>Se requiere deshabilitar la información de un paciente en caso de que haya habido errores en el historial, pues algo que pueda alterar la información.</a:t>
            </a:r>
          </a:p>
          <a:p>
            <a:pPr marL="457200" lvl="0" indent="-457200">
              <a:lnSpc>
                <a:spcPct val="90000"/>
              </a:lnSpc>
              <a:buSzPts val="2800"/>
              <a:buFont typeface="Arial" panose="020B0604020202020204" pitchFamily="34" charset="0"/>
              <a:buChar char="•"/>
            </a:pPr>
            <a:r>
              <a:rPr lang="es-ES" sz="2400" dirty="0">
                <a:latin typeface="Century Gothic"/>
                <a:ea typeface="Century Gothic"/>
                <a:cs typeface="Century Gothic"/>
                <a:sym typeface="Century Gothic"/>
              </a:rPr>
              <a:t>El sistema permitirá archivar los documentos recolectados.</a:t>
            </a:r>
          </a:p>
          <a:p>
            <a:pPr marL="457200" lvl="0" indent="-457200">
              <a:lnSpc>
                <a:spcPct val="90000"/>
              </a:lnSpc>
              <a:buSzPts val="2800"/>
              <a:buFont typeface="Arial" panose="020B0604020202020204" pitchFamily="34" charset="0"/>
              <a:buChar char="•"/>
            </a:pPr>
            <a:r>
              <a:rPr lang="es-ES" sz="2400" dirty="0">
                <a:latin typeface="Century Gothic"/>
                <a:ea typeface="Century Gothic"/>
                <a:cs typeface="Century Gothic"/>
                <a:sym typeface="Century Gothic"/>
              </a:rPr>
              <a:t>El sistema determinara los permisos de los diferentes roles. </a:t>
            </a:r>
            <a:endParaRPr sz="24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15444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/>
        </p:nvSpPr>
        <p:spPr>
          <a:xfrm>
            <a:off x="1" y="1003625"/>
            <a:ext cx="9144000" cy="413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CO" sz="1800" b="1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Toda funcionalidad</a:t>
            </a:r>
            <a:r>
              <a:rPr lang="es-CO" sz="18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del sistema debe responder al usuario en menos de 5 segundos.</a:t>
            </a:r>
            <a:endParaRPr sz="18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sz="18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CO" sz="1800" b="1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Sistemas de datos médicos</a:t>
            </a:r>
            <a:r>
              <a:rPr lang="es-CO" sz="1800" dirty="0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lang="es-CO" sz="1800" b="1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CO" sz="18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nuevo sistema y sus procedimientos de mantenimiento de datos deben cumplir con las leyes y reglamentos de protección de datos médicos.</a:t>
            </a:r>
            <a:endParaRPr sz="18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sz="18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CO" sz="1800" b="1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Las páginas web</a:t>
            </a:r>
            <a:r>
              <a:rPr lang="es-CO" sz="18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CO" sz="18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ser desarrolladas deben cumplir con la ley de tratamiento en condiciones de igualdad para personas con discapacidad.</a:t>
            </a:r>
            <a:endParaRPr sz="18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sz="18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s-CO" sz="1800" b="1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sistema</a:t>
            </a:r>
            <a:r>
              <a:rPr lang="es-CO" sz="18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 revelara a sus operadores otros datos personales de los clientes distintos a nombres, tipo y número del documento de identidad, entre otros datos.</a:t>
            </a:r>
            <a:endParaRPr sz="18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/>
        </p:nvSpPr>
        <p:spPr>
          <a:xfrm>
            <a:off x="223284" y="204426"/>
            <a:ext cx="864426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600" dirty="0"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r>
              <a:rPr lang="es-CO" sz="3600" dirty="0">
                <a:latin typeface="Century Gothic"/>
                <a:ea typeface="Century Gothic"/>
                <a:cs typeface="Century Gothic"/>
                <a:sym typeface="Century Gothic"/>
              </a:rPr>
              <a:t>ASOS DE USO</a:t>
            </a:r>
            <a:endParaRPr sz="36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25"/>
          <p:cNvSpPr txBox="1"/>
          <p:nvPr/>
        </p:nvSpPr>
        <p:spPr>
          <a:xfrm>
            <a:off x="1" y="1003625"/>
            <a:ext cx="9144000" cy="413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sz="18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5A467E3F-761B-4EE4-B5B0-B642F083D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441536"/>
              </p:ext>
            </p:extLst>
          </p:nvPr>
        </p:nvGraphicFramePr>
        <p:xfrm>
          <a:off x="0" y="1003625"/>
          <a:ext cx="9143999" cy="4139882"/>
        </p:xfrm>
        <a:graphic>
          <a:graphicData uri="http://schemas.openxmlformats.org/drawingml/2006/table">
            <a:tbl>
              <a:tblPr/>
              <a:tblGrid>
                <a:gridCol w="1467934">
                  <a:extLst>
                    <a:ext uri="{9D8B030D-6E8A-4147-A177-3AD203B41FA5}">
                      <a16:colId xmlns:a16="http://schemas.microsoft.com/office/drawing/2014/main" val="745873143"/>
                    </a:ext>
                  </a:extLst>
                </a:gridCol>
                <a:gridCol w="1116241">
                  <a:extLst>
                    <a:ext uri="{9D8B030D-6E8A-4147-A177-3AD203B41FA5}">
                      <a16:colId xmlns:a16="http://schemas.microsoft.com/office/drawing/2014/main" val="1576810351"/>
                    </a:ext>
                  </a:extLst>
                </a:gridCol>
                <a:gridCol w="6559824">
                  <a:extLst>
                    <a:ext uri="{9D8B030D-6E8A-4147-A177-3AD203B41FA5}">
                      <a16:colId xmlns:a16="http://schemas.microsoft.com/office/drawing/2014/main" val="182901137"/>
                    </a:ext>
                  </a:extLst>
                </a:gridCol>
              </a:tblGrid>
              <a:tr h="15360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Requerimiento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Caso de uso 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sistema permitirá registrar solicitudes de consulta general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771947"/>
                  </a:ext>
                </a:extLst>
              </a:tr>
              <a:tr h="153606"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RF001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CU001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Ingresar al sistema 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988335"/>
                  </a:ext>
                </a:extLst>
              </a:tr>
              <a:tr h="153606"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CU002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Registrar usuario en el sistema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372466"/>
                  </a:ext>
                </a:extLst>
              </a:tr>
              <a:tr h="153606"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CU003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Registrar la solicitud de consulta general en el sistema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322666"/>
                  </a:ext>
                </a:extLst>
              </a:tr>
              <a:tr h="153606">
                <a:tc>
                  <a:txBody>
                    <a:bodyPr/>
                    <a:lstStyle/>
                    <a:p>
                      <a:pPr algn="l" fontAlgn="ctr"/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1" marR="6041" marT="604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1" marR="6041" marT="604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1" marR="6041" marT="604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8128788"/>
                  </a:ext>
                </a:extLst>
              </a:tr>
              <a:tr h="153606"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RF002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Caso de uso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sistema permitirá mostrar y crear el historial del paciente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115068"/>
                  </a:ext>
                </a:extLst>
              </a:tr>
              <a:tr h="153606"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CU004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Crear el historial medico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074200"/>
                  </a:ext>
                </a:extLst>
              </a:tr>
              <a:tr h="153606"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CU005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Consultar el historial medico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279759"/>
                  </a:ext>
                </a:extLst>
              </a:tr>
              <a:tr h="153606"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CU006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Actualizar el historial médico con diagnostico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220583"/>
                  </a:ext>
                </a:extLst>
              </a:tr>
              <a:tr h="153606"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CU007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Asignar medicamentos, exámenes, formulas médicas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056400"/>
                  </a:ext>
                </a:extLst>
              </a:tr>
              <a:tr h="153606">
                <a:tc>
                  <a:txBody>
                    <a:bodyPr/>
                    <a:lstStyle/>
                    <a:p>
                      <a:pPr algn="l" fontAlgn="ctr"/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1" marR="6041" marT="604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1" marR="6041" marT="604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6041" marR="6041" marT="604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769301"/>
                  </a:ext>
                </a:extLst>
              </a:tr>
              <a:tr h="153606"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RF003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Caso de uso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sistema permitira ingresar reportes de fallas del aplicativo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989322"/>
                  </a:ext>
                </a:extLst>
              </a:tr>
              <a:tr h="153606"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CU008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sistema tendra una ventana de reportes de falla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653296"/>
                  </a:ext>
                </a:extLst>
              </a:tr>
              <a:tr h="153606"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CU009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usuario ingresara y dejara su reporte 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438123"/>
                  </a:ext>
                </a:extLst>
              </a:tr>
              <a:tr h="146126"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CU0010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sistema agradecera por el reporte y dara su pronta solucion 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093402"/>
                  </a:ext>
                </a:extLst>
              </a:tr>
              <a:tr h="153606"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CU0011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sistema enviara los reportes semanalmente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342479"/>
                  </a:ext>
                </a:extLst>
              </a:tr>
              <a:tr h="153606">
                <a:tc>
                  <a:txBody>
                    <a:bodyPr/>
                    <a:lstStyle/>
                    <a:p>
                      <a:pPr algn="l" fontAlgn="ctr"/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1" marR="6041" marT="604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1" marR="6041" marT="604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1" marR="6041" marT="604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29668"/>
                  </a:ext>
                </a:extLst>
              </a:tr>
              <a:tr h="153606"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RF004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Caso de uso 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requiere tener acceso a  la receta medica y evidencias 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368743"/>
                  </a:ext>
                </a:extLst>
              </a:tr>
              <a:tr h="153606"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CU0012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Diligenciar la receta de medicamentos 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469436"/>
                  </a:ext>
                </a:extLst>
              </a:tr>
              <a:tr h="153606"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CU0013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sistema permitirá subir evidencia de la receta medica como archivos de scanner.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025147"/>
                  </a:ext>
                </a:extLst>
              </a:tr>
              <a:tr h="153606"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CU0014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sistema permitirá mostrar las evidencias guardadas cuando se solicite.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729103"/>
                  </a:ext>
                </a:extLst>
              </a:tr>
              <a:tr h="153606">
                <a:tc>
                  <a:txBody>
                    <a:bodyPr/>
                    <a:lstStyle/>
                    <a:p>
                      <a:pPr algn="l" fontAlgn="ctr"/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1" marR="6041" marT="604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1" marR="6041" marT="6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1" marR="6041" marT="60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748777"/>
                  </a:ext>
                </a:extLst>
              </a:tr>
              <a:tr h="153606"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RF005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Caso de uso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requiere consultar la disponibilidad de los medicamentos en la ambulancia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689354"/>
                  </a:ext>
                </a:extLst>
              </a:tr>
              <a:tr h="153606"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CU001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Ingresar al sistema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445649"/>
                  </a:ext>
                </a:extLst>
              </a:tr>
              <a:tr h="153606"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CU0015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Consultar medicamento requerido para la situacion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00581"/>
                  </a:ext>
                </a:extLst>
              </a:tr>
              <a:tr h="153606"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CU0016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Mostrar la disponibilidad de los medicamentos </a:t>
                      </a:r>
                    </a:p>
                  </a:txBody>
                  <a:tcPr marL="6041" marR="6041" marT="6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347330"/>
                  </a:ext>
                </a:extLst>
              </a:tr>
              <a:tr h="153606">
                <a:tc>
                  <a:txBody>
                    <a:bodyPr/>
                    <a:lstStyle/>
                    <a:p>
                      <a:pPr algn="l" fontAlgn="ctr"/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1" marR="6041" marT="604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1" marR="6041" marT="604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O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1" marR="6041" marT="604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301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339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/>
        </p:nvSpPr>
        <p:spPr>
          <a:xfrm>
            <a:off x="1" y="1003625"/>
            <a:ext cx="9144000" cy="413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D604953-1264-4F8B-AFF6-484DB487B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905820"/>
              </p:ext>
            </p:extLst>
          </p:nvPr>
        </p:nvGraphicFramePr>
        <p:xfrm>
          <a:off x="0" y="1003625"/>
          <a:ext cx="9037674" cy="4139863"/>
        </p:xfrm>
        <a:graphic>
          <a:graphicData uri="http://schemas.openxmlformats.org/drawingml/2006/table">
            <a:tbl>
              <a:tblPr/>
              <a:tblGrid>
                <a:gridCol w="1450863">
                  <a:extLst>
                    <a:ext uri="{9D8B030D-6E8A-4147-A177-3AD203B41FA5}">
                      <a16:colId xmlns:a16="http://schemas.microsoft.com/office/drawing/2014/main" val="3469484200"/>
                    </a:ext>
                  </a:extLst>
                </a:gridCol>
                <a:gridCol w="1103261">
                  <a:extLst>
                    <a:ext uri="{9D8B030D-6E8A-4147-A177-3AD203B41FA5}">
                      <a16:colId xmlns:a16="http://schemas.microsoft.com/office/drawing/2014/main" val="2646323321"/>
                    </a:ext>
                  </a:extLst>
                </a:gridCol>
                <a:gridCol w="6483550">
                  <a:extLst>
                    <a:ext uri="{9D8B030D-6E8A-4147-A177-3AD203B41FA5}">
                      <a16:colId xmlns:a16="http://schemas.microsoft.com/office/drawing/2014/main" val="683550444"/>
                    </a:ext>
                  </a:extLst>
                </a:gridCol>
              </a:tblGrid>
              <a:tr h="160709"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RF006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Caso de uso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requiere consultar todos los clientes registrados en la base de datos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165662"/>
                  </a:ext>
                </a:extLst>
              </a:tr>
              <a:tr h="160709"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CU0017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sistema permitirá entrar a la base de datos 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238440"/>
                  </a:ext>
                </a:extLst>
              </a:tr>
              <a:tr h="160709"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CU0018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sistema buscara el cliente solicitado 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985397"/>
                  </a:ext>
                </a:extLst>
              </a:tr>
              <a:tr h="160709"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CU0019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sistema mostrara la información del cliente solicitado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269513"/>
                  </a:ext>
                </a:extLst>
              </a:tr>
              <a:tr h="160709">
                <a:tc>
                  <a:txBody>
                    <a:bodyPr/>
                    <a:lstStyle/>
                    <a:p>
                      <a:pPr algn="l" fontAlgn="b"/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360356"/>
                  </a:ext>
                </a:extLst>
              </a:tr>
              <a:tr h="160709"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RF007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Caso de uso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podrá acceder al sistema por medio de los móviles de los médicos cuando lo necesiten.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978346"/>
                  </a:ext>
                </a:extLst>
              </a:tr>
              <a:tr h="160709"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CU0020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Ingresar al sistema por medio del móvil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193976"/>
                  </a:ext>
                </a:extLst>
              </a:tr>
              <a:tr h="160709"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CU0021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Anexar archivos necesarios por el móvil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87714"/>
                  </a:ext>
                </a:extLst>
              </a:tr>
              <a:tr h="160709"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CU0022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Guardar los archivos necesarios por el móvil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092505"/>
                  </a:ext>
                </a:extLst>
              </a:tr>
              <a:tr h="160709"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CU0023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sistema mostrara los archivos solicitados por medio del movil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793409"/>
                  </a:ext>
                </a:extLst>
              </a:tr>
              <a:tr h="152673">
                <a:tc>
                  <a:txBody>
                    <a:bodyPr/>
                    <a:lstStyle/>
                    <a:p>
                      <a:pPr algn="l" fontAlgn="b"/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812984"/>
                  </a:ext>
                </a:extLst>
              </a:tr>
              <a:tr h="290883"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RF008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Caso de uso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requiere deshabilitar la información de un paciente en caso de que haya habido errores en el historial, pues algo que pueda alterar la información.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93778"/>
                  </a:ext>
                </a:extLst>
              </a:tr>
              <a:tr h="160709"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CU001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Logearse en el sistema 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888469"/>
                  </a:ext>
                </a:extLst>
              </a:tr>
              <a:tr h="160709"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CU0024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sistema permitira deshabilitar la informacion del paciente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75064"/>
                  </a:ext>
                </a:extLst>
              </a:tr>
              <a:tr h="160709"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CU0025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sistema guardara la informacion y la actualizara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914737"/>
                  </a:ext>
                </a:extLst>
              </a:tr>
              <a:tr h="160709">
                <a:tc>
                  <a:txBody>
                    <a:bodyPr/>
                    <a:lstStyle/>
                    <a:p>
                      <a:pPr algn="l" fontAlgn="b"/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309435"/>
                  </a:ext>
                </a:extLst>
              </a:tr>
              <a:tr h="160709"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RF009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Caso de uso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sistema permitirá archivar los documentos recolectados.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32831"/>
                  </a:ext>
                </a:extLst>
              </a:tr>
              <a:tr h="160709"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CU0027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Subir los documentos al sistema. 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065480"/>
                  </a:ext>
                </a:extLst>
              </a:tr>
              <a:tr h="160709"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CU0028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sistema permitirá ver los documentos subidos.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123356"/>
                  </a:ext>
                </a:extLst>
              </a:tr>
              <a:tr h="160709">
                <a:tc>
                  <a:txBody>
                    <a:bodyPr/>
                    <a:lstStyle/>
                    <a:p>
                      <a:pPr algn="l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CU0029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sistema permitirá editar los documentos.</a:t>
                      </a:r>
                    </a:p>
                  </a:txBody>
                  <a:tcPr marL="6332" marR="6332" marT="6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891926"/>
                  </a:ext>
                </a:extLst>
              </a:tr>
              <a:tr h="160709">
                <a:tc>
                  <a:txBody>
                    <a:bodyPr/>
                    <a:lstStyle/>
                    <a:p>
                      <a:pPr algn="l" fontAlgn="b"/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2" marR="6332" marT="633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239383"/>
                  </a:ext>
                </a:extLst>
              </a:tr>
              <a:tr h="160709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RF0010</a:t>
                      </a:r>
                    </a:p>
                  </a:txBody>
                  <a:tcPr marL="6332" marR="6332" marT="6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Caso de uso</a:t>
                      </a:r>
                    </a:p>
                  </a:txBody>
                  <a:tcPr marL="6332" marR="6332" marT="6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El sistema determinara los permisos de los diferentes roles </a:t>
                      </a:r>
                    </a:p>
                  </a:txBody>
                  <a:tcPr marL="6332" marR="6332" marT="6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843278"/>
                  </a:ext>
                </a:extLst>
              </a:tr>
              <a:tr h="160709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32" marR="6332" marT="6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CU0030</a:t>
                      </a:r>
                    </a:p>
                  </a:txBody>
                  <a:tcPr marL="6332" marR="6332" marT="6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sistema identificara a la persona mediante el logueo</a:t>
                      </a:r>
                    </a:p>
                  </a:txBody>
                  <a:tcPr marL="6332" marR="6332" marT="6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108338"/>
                  </a:ext>
                </a:extLst>
              </a:tr>
              <a:tr h="160709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32" marR="6332" marT="6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CU0031</a:t>
                      </a:r>
                    </a:p>
                  </a:txBody>
                  <a:tcPr marL="6332" marR="6332" marT="6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sistema permitira según el rol realizar las acciones correspondientes</a:t>
                      </a:r>
                    </a:p>
                  </a:txBody>
                  <a:tcPr marL="6332" marR="6332" marT="6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634443"/>
                  </a:ext>
                </a:extLst>
              </a:tr>
              <a:tr h="160709"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32" marR="6332" marT="6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CU0032</a:t>
                      </a:r>
                    </a:p>
                  </a:txBody>
                  <a:tcPr marL="6332" marR="6332" marT="6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sistema guardara los cambios realizados por el rol determinado</a:t>
                      </a:r>
                    </a:p>
                  </a:txBody>
                  <a:tcPr marL="6332" marR="6332" marT="6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085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055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/>
        </p:nvSpPr>
        <p:spPr>
          <a:xfrm>
            <a:off x="0" y="-1"/>
            <a:ext cx="91440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CO" sz="4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PLANTEAMIENTO DEL PROBLEMA</a:t>
            </a:r>
            <a:endParaRPr sz="4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" name="Google Shape;50;p15"/>
          <p:cNvSpPr txBox="1"/>
          <p:nvPr/>
        </p:nvSpPr>
        <p:spPr>
          <a:xfrm>
            <a:off x="0" y="1980805"/>
            <a:ext cx="9144000" cy="21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Emermedica cuida y salvan vidas las 24 horas del día a través de un equipo médico comprometido con el servicio, la atención y la seguridad que requieren sus pacientes y afiliados. Los servicios que se ofrecen son: atención médica domiciliaria, atención prehospitalaria de urgencias y emergencias médicas, traslados asistidos, orientación médica virtual y orientación médica telefónica.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/>
        </p:nvSpPr>
        <p:spPr>
          <a:xfrm>
            <a:off x="106650" y="1974150"/>
            <a:ext cx="8930700" cy="21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empresa Emermedica desde hace aproximadamente 25 años lleva sus registros de medicamentos y procesos médicos en formatos físicos (datos del paciente, historiales médicos, receta medica, inventario de medicamentos y material médico.) los cuales se pueden dañar, alterar o extraviarse. Esto puede retrasar tratamientos médicos e inadvertir a especialistas de otros procesos que llevan los pacientes.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/>
        </p:nvSpPr>
        <p:spPr>
          <a:xfrm>
            <a:off x="0" y="0"/>
            <a:ext cx="9144000" cy="966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CO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JUSTIFICACIÓN</a:t>
            </a:r>
            <a:r>
              <a:rPr lang="es-C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7"/>
          <p:cNvSpPr txBox="1"/>
          <p:nvPr/>
        </p:nvSpPr>
        <p:spPr>
          <a:xfrm>
            <a:off x="0" y="1409333"/>
            <a:ext cx="9144000" cy="4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2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información se constituye como uno de los activos más valiosos para toda empresa puesto que de ella depende la misma toma de decisiones que puede afectarla o lograr un papel fundamental en su crecimiento.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2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lo tanto, Emermedica debe apuntar hacia la sistematización de los registros e historiales médicos, los inventarios de medicamentos y materiales médicos, ya que van de la mano con sistemas de bases de datos digitalizadas y con la creación de software que permita de manera oportuna y ágil la generación de informes actualizados en tiempo real.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/>
        </p:nvSpPr>
        <p:spPr>
          <a:xfrm>
            <a:off x="73200" y="1530950"/>
            <a:ext cx="8997600" cy="3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Una de las utilidades del software es que la información que se solicite en cualquier momento por parte de los directivos se debe de suministrar de manera mas eficiente y con datos actualizados en el instante de la lectura; esto se logra dependiendo de la metodología para llevar a buen término los procesos; este punto es muy importante ya que si la técnica que se utiliza es realizada de forma manual se dificulta y además, que los datos mostrados no se encuentren actualizados en el instante de la presentación o entrega de la información. 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/>
        </p:nvSpPr>
        <p:spPr>
          <a:xfrm>
            <a:off x="0" y="0"/>
            <a:ext cx="9144000" cy="988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GENERAL</a:t>
            </a:r>
            <a:endParaRPr sz="4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" name="Google Shape;74;p19"/>
          <p:cNvSpPr txBox="1"/>
          <p:nvPr/>
        </p:nvSpPr>
        <p:spPr>
          <a:xfrm>
            <a:off x="0" y="1989654"/>
            <a:ext cx="9144000" cy="17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Diseñar e implementar un sistema de información para la empresa Emermedica, que permita ser más </a:t>
            </a:r>
            <a:r>
              <a:rPr lang="es-CO" sz="2000" b="0" i="0" u="none" strike="noStrike" cap="none">
                <a:latin typeface="Century Gothic"/>
                <a:ea typeface="Century Gothic"/>
                <a:cs typeface="Century Gothic"/>
                <a:sym typeface="Century Gothic"/>
              </a:rPr>
              <a:t>eficiente </a:t>
            </a:r>
            <a:r>
              <a:rPr lang="es-CO" sz="2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la </a:t>
            </a:r>
            <a:r>
              <a:rPr lang="es-CO" sz="2000">
                <a:latin typeface="Century Gothic"/>
                <a:ea typeface="Century Gothic"/>
                <a:cs typeface="Century Gothic"/>
                <a:sym typeface="Century Gothic"/>
              </a:rPr>
              <a:t>consultar la información guardada anteriormente en el sistema</a:t>
            </a:r>
            <a:r>
              <a:rPr lang="es-CO" sz="2000" b="0" i="0" u="none" strike="noStrike" cap="none">
                <a:latin typeface="Century Gothic"/>
                <a:ea typeface="Century Gothic"/>
                <a:cs typeface="Century Gothic"/>
                <a:sym typeface="Century Gothic"/>
              </a:rPr>
              <a:t> sobre </a:t>
            </a:r>
            <a:r>
              <a:rPr lang="es-CO" sz="2000">
                <a:latin typeface="Century Gothic"/>
                <a:ea typeface="Century Gothic"/>
                <a:cs typeface="Century Gothic"/>
                <a:sym typeface="Century Gothic"/>
              </a:rPr>
              <a:t>la información personal y médica de los usuarios y los gestión de recursos médicos.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/>
        </p:nvSpPr>
        <p:spPr>
          <a:xfrm>
            <a:off x="0" y="0"/>
            <a:ext cx="9144000" cy="1000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 ESPECÍFICOS</a:t>
            </a:r>
            <a:endParaRPr sz="4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p20"/>
          <p:cNvSpPr txBox="1"/>
          <p:nvPr/>
        </p:nvSpPr>
        <p:spPr>
          <a:xfrm>
            <a:off x="0" y="1731275"/>
            <a:ext cx="9144000" cy="24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s-CO" sz="2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Obtener de manera organizada y fácil los datos de los clientes con su historial médico correspondiente.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s-CO" sz="2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Registrar cada cliente que se atiende y el proceso médico realizado.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s-CO" sz="2000">
                <a:latin typeface="Century Gothic"/>
                <a:ea typeface="Century Gothic"/>
                <a:cs typeface="Century Gothic"/>
                <a:sym typeface="Century Gothic"/>
              </a:rPr>
              <a:t>Se debe c</a:t>
            </a:r>
            <a:r>
              <a:rPr lang="es-CO" sz="2000" b="0" i="0" u="none" strike="noStrike" cap="none">
                <a:latin typeface="Century Gothic"/>
                <a:ea typeface="Century Gothic"/>
                <a:cs typeface="Century Gothic"/>
                <a:sym typeface="Century Gothic"/>
              </a:rPr>
              <a:t>atalogar</a:t>
            </a:r>
            <a:r>
              <a:rPr lang="es-CO" sz="2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los medicamentos utilizados.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s-CO" sz="2000" b="0" i="0" u="none" strike="noStrike" cap="none">
                <a:latin typeface="Century Gothic"/>
                <a:ea typeface="Century Gothic"/>
                <a:cs typeface="Century Gothic"/>
                <a:sym typeface="Century Gothic"/>
              </a:rPr>
              <a:t>Ofrecer un sistema de información que facilite el acceso directo y rápido a la información y a cada una de las áreas de la empresa.</a:t>
            </a:r>
            <a:r>
              <a:rPr lang="es-CO"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/>
        </p:nvSpPr>
        <p:spPr>
          <a:xfrm>
            <a:off x="0" y="1729703"/>
            <a:ext cx="9144000" cy="25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empresa a la cual se le desarrollara el software es a Emermedica, ya que, </a:t>
            </a:r>
            <a:r>
              <a:rPr lang="es-CO" sz="2000">
                <a:latin typeface="Century Gothic"/>
                <a:ea typeface="Century Gothic"/>
                <a:cs typeface="Century Gothic"/>
                <a:sym typeface="Century Gothic"/>
              </a:rPr>
              <a:t>este reemplazará sus formatos físicos actuales;</a:t>
            </a:r>
            <a:r>
              <a:rPr lang="es-CO" sz="2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las funcionalidades principales que tendrá, será el acceso a historiales médicos de los pacientes y registros de los medicamentos suministrados a </a:t>
            </a:r>
            <a:r>
              <a:rPr lang="es-CO" sz="2000">
                <a:latin typeface="Century Gothic"/>
                <a:ea typeface="Century Gothic"/>
                <a:cs typeface="Century Gothic"/>
                <a:sym typeface="Century Gothic"/>
              </a:rPr>
              <a:t>él</a:t>
            </a:r>
            <a:r>
              <a:rPr lang="es-CO" sz="2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mismo,</a:t>
            </a:r>
            <a:r>
              <a:rPr lang="es-CO" sz="2000">
                <a:latin typeface="Century Gothic"/>
                <a:ea typeface="Century Gothic"/>
                <a:cs typeface="Century Gothic"/>
                <a:sym typeface="Century Gothic"/>
              </a:rPr>
              <a:t> y el control de medicamentos en las unidades y materiales médicos. E</a:t>
            </a:r>
            <a:r>
              <a:rPr lang="es-CO" sz="2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 tiempo determinado para entregar a Emermedica este software es de 1 año. Por último el proceso que lo apoya es la gestión de información.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0" y="106326"/>
            <a:ext cx="9144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CO" sz="4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DELIMITACIÓN Y ALCANCE</a:t>
            </a:r>
            <a:endParaRPr sz="4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/>
        </p:nvSpPr>
        <p:spPr>
          <a:xfrm>
            <a:off x="1" y="0"/>
            <a:ext cx="9144000" cy="96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9"/>
              <a:buFont typeface="Arial"/>
              <a:buNone/>
            </a:pPr>
            <a:r>
              <a:rPr lang="es-CO" sz="3409">
                <a:latin typeface="Century Gothic"/>
                <a:ea typeface="Century Gothic"/>
                <a:cs typeface="Century Gothic"/>
                <a:sym typeface="Century Gothic"/>
              </a:rPr>
              <a:t>INSTRUMENTOS</a:t>
            </a:r>
            <a:r>
              <a:rPr lang="es-CO" sz="3409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RECOLECCIÓN DE DATOS</a:t>
            </a:r>
            <a:endParaRPr sz="3409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2" name="Google Shape;92;p22"/>
          <p:cNvPicPr preferRelativeResize="0"/>
          <p:nvPr/>
        </p:nvPicPr>
        <p:blipFill rotWithShape="1">
          <a:blip r:embed="rId3">
            <a:alphaModFix/>
          </a:blip>
          <a:srcRect r="-11994"/>
          <a:stretch/>
        </p:blipFill>
        <p:spPr>
          <a:xfrm>
            <a:off x="595950" y="993575"/>
            <a:ext cx="3729550" cy="4124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64417" y="993584"/>
            <a:ext cx="3165183" cy="4149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1372</Words>
  <Application>Microsoft Office PowerPoint</Application>
  <PresentationFormat>Presentación en pantalla (16:9)</PresentationFormat>
  <Paragraphs>201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Calibri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APRENDIZ</dc:creator>
  <cp:lastModifiedBy>APRENDIZ</cp:lastModifiedBy>
  <cp:revision>2</cp:revision>
  <dcterms:modified xsi:type="dcterms:W3CDTF">2019-06-27T13:00:44Z</dcterms:modified>
</cp:coreProperties>
</file>